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16"/>
  </p:notesMasterIdLst>
  <p:handoutMasterIdLst>
    <p:handoutMasterId r:id="rId17"/>
  </p:handoutMasterIdLst>
  <p:sldIdLst>
    <p:sldId id="268" r:id="rId5"/>
    <p:sldId id="269" r:id="rId6"/>
    <p:sldId id="270" r:id="rId7"/>
    <p:sldId id="272" r:id="rId8"/>
    <p:sldId id="273" r:id="rId9"/>
    <p:sldId id="275" r:id="rId10"/>
    <p:sldId id="276" r:id="rId11"/>
    <p:sldId id="274" r:id="rId12"/>
    <p:sldId id="277" r:id="rId13"/>
    <p:sldId id="278" r:id="rId14"/>
    <p:sldId id="279" r:id="rId15"/>
  </p:sldIdLst>
  <p:sldSz cx="12192000" cy="6858000"/>
  <p:notesSz cx="6858000" cy="9144000"/>
  <p:defaultTextStyle>
    <a:defPPr rtl="0">
      <a:defRPr lang="sk-S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A6ED598-8530-421D-BCC0-09B6A74EFF67}" type="datetime1">
              <a:rPr lang="sk-SK" smtClean="0"/>
              <a:pPr rtl="0"/>
              <a:t>21. 3. 2021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823BED-889D-4675-B830-85EC3976F687}" type="slidenum">
              <a:rPr lang="sk-SK" smtClean="0"/>
              <a:pPr rtl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11022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AF8695E-4D8A-4BD9-99E4-674AAC88470E}" type="datetime1">
              <a:rPr lang="sk-SK" noProof="0" smtClean="0"/>
              <a:pPr rtl="0"/>
              <a:t>21. 3. 2021</a:t>
            </a:fld>
            <a:endParaRPr lang="sk-SK" noProof="0" dirty="0"/>
          </a:p>
        </p:txBody>
      </p:sp>
      <p:sp>
        <p:nvSpPr>
          <p:cNvPr id="4" name="Zástupný symbol obrázka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k-SK" noProof="0" dirty="0"/>
          </a:p>
        </p:txBody>
      </p:sp>
      <p:sp>
        <p:nvSpPr>
          <p:cNvPr id="5" name="Zástupné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6" name="Zástupnáb pät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F7FBCA-4BE8-4FB5-91BD-69C6AC6BDB5D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a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é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sk-SK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F7FBCA-4BE8-4FB5-91BD-69C6AC6BDB5D}" type="slidenum">
              <a:rPr lang="sk-SK" smtClean="0"/>
              <a:pPr rtl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7554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2F7FBCA-4BE8-4FB5-91BD-69C6AC6BDB5D}" type="slidenum">
              <a:rPr lang="sk-SK" noProof="0" smtClean="0"/>
              <a:pPr rtl="0"/>
              <a:t>8</a:t>
            </a:fld>
            <a:endParaRPr lang="sk-SK" noProof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2F7FBCA-4BE8-4FB5-91BD-69C6AC6BDB5D}" type="slidenum">
              <a:rPr lang="sk-SK" noProof="0" smtClean="0"/>
              <a:pPr rtl="0"/>
              <a:t>11</a:t>
            </a:fld>
            <a:endParaRPr lang="sk-SK" noProof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k-SK" noProof="0" smtClean="0"/>
              <a:t>Kliknite sem a upravte štýl predlohy podnadpisov.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6DE0508A-363E-4B4E-A20E-17546B5CDF31}" type="datetime1">
              <a:rPr lang="sk-SK" noProof="0" smtClean="0"/>
              <a:pPr rtl="0"/>
              <a:t>21. 3. 2021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  <p:sp>
        <p:nvSpPr>
          <p:cNvPr id="7" name="Obdĺžnik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A174FE-A67D-4A16-87E2-AACA790AC06A}" type="datetime1">
              <a:rPr lang="sk-SK" noProof="0" smtClean="0"/>
              <a:pPr rtl="0"/>
              <a:t>21. 3. 2021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zvislého textu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 rtlCol="0"/>
          <a:lstStyle/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66FFFE-0A65-4C2E-B7A7-F4BF2FF9FB1A}" type="datetime1">
              <a:rPr lang="sk-SK" noProof="0" smtClean="0"/>
              <a:pPr rtl="0"/>
              <a:t>21. 3. 2021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46FABB-4796-4F03-B1BA-E1519DE5AB9D}" type="datetime1">
              <a:rPr lang="sk-SK" noProof="0" smtClean="0"/>
              <a:pPr rtl="0"/>
              <a:t>21. 3. 2021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75428C-215E-4840-80F0-0FDA85EC3EF4}" type="datetime1">
              <a:rPr lang="sk-SK" noProof="0" smtClean="0"/>
              <a:pPr rtl="0"/>
              <a:t>21. 3. 2021</a:t>
            </a:fld>
            <a:endParaRPr lang="sk-SK" noProof="0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  <p:sp>
        <p:nvSpPr>
          <p:cNvPr id="7" name="Obdĺžnik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42FA6C-8C39-48C5-8444-E84DB9C2E80E}" type="datetime1">
              <a:rPr lang="sk-SK" noProof="0" smtClean="0"/>
              <a:pPr rtl="0"/>
              <a:t>21. 3. 2021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jekt textu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k-SK" noProof="0" smtClean="0"/>
              <a:t>Kliknite sem a upravte štýly predlohy textu.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6258C4-E3A0-4ED4-9BEB-3C158FBFC2F7}" type="datetime1">
              <a:rPr lang="sk-SK" noProof="0" smtClean="0"/>
              <a:pPr rtl="0"/>
              <a:t>21. 3. 2021</a:t>
            </a:fld>
            <a:endParaRPr lang="sk-SK" noProof="0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5FEB1D-C81C-4EB7-A9E6-BEC2FD4AFDE5}" type="datetime1">
              <a:rPr lang="sk-SK" noProof="0" smtClean="0"/>
              <a:pPr rtl="0"/>
              <a:t>21. 3. 2021</a:t>
            </a:fld>
            <a:endParaRPr lang="sk-SK" noProof="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87E698-D70E-46F9-9C5E-4E26D016985A}" type="datetime1">
              <a:rPr lang="sk-SK" noProof="0" smtClean="0"/>
              <a:pPr rtl="0"/>
              <a:t>21. 3. 2021</a:t>
            </a:fld>
            <a:endParaRPr lang="sk-SK" noProof="0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  <a:p>
            <a:pPr lvl="1" rtl="0"/>
            <a:r>
              <a:rPr lang="sk-SK" noProof="0" smtClean="0"/>
              <a:t>Druhá úroveň</a:t>
            </a:r>
          </a:p>
          <a:p>
            <a:pPr lvl="2" rtl="0"/>
            <a:r>
              <a:rPr lang="sk-SK" noProof="0" smtClean="0"/>
              <a:t>Tretia úroveň</a:t>
            </a:r>
          </a:p>
          <a:p>
            <a:pPr lvl="3" rtl="0"/>
            <a:r>
              <a:rPr lang="sk-SK" noProof="0" smtClean="0"/>
              <a:t>Štvrtá úroveň</a:t>
            </a:r>
          </a:p>
          <a:p>
            <a:pPr lvl="4" rtl="0"/>
            <a:r>
              <a:rPr lang="sk-SK" noProof="0" smtClean="0"/>
              <a:t>Piata úroveň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415618-8CBE-4643-824B-63D05C0F173B}" type="datetime1">
              <a:rPr lang="sk-SK" noProof="0" smtClean="0"/>
              <a:pPr rtl="0"/>
              <a:t>21. 3. 2021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rtlCol="0"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sk-SK" noProof="0" smtClean="0"/>
              <a:t>Kliknite sem a upravte štýl predlohy nadpisov.</a:t>
            </a:r>
            <a:endParaRPr lang="sk-SK" noProof="0" dirty="0"/>
          </a:p>
        </p:txBody>
      </p:sp>
      <p:sp>
        <p:nvSpPr>
          <p:cNvPr id="3" name="Zástupný symbol obrázka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sk-SK" noProof="0"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k-SK" noProof="0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F756FB-82E7-4841-8C3F-094EBB95BF83}" type="datetime1">
              <a:rPr lang="sk-SK" noProof="0" smtClean="0"/>
              <a:pPr rtl="0"/>
              <a:t>21. 3. 2021</a:t>
            </a:fld>
            <a:endParaRPr lang="sk-SK" noProof="0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k-SK" noProof="0" dirty="0"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-SK" noProof="0" dirty="0"/>
              <a:t>Kliknite sem a upravte štýl predlohy nadpisov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-SK" noProof="0" dirty="0"/>
              <a:t>Kliknutím upravíte štýly predlohy textu</a:t>
            </a:r>
          </a:p>
          <a:p>
            <a:pPr lvl="1" rtl="0"/>
            <a:r>
              <a:rPr lang="sk-SK" noProof="0" dirty="0"/>
              <a:t>Druhá úroveň</a:t>
            </a:r>
          </a:p>
          <a:p>
            <a:pPr lvl="2" rtl="0"/>
            <a:r>
              <a:rPr lang="sk-SK" noProof="0" dirty="0"/>
              <a:t>Tretia úroveň</a:t>
            </a:r>
          </a:p>
          <a:p>
            <a:pPr lvl="3" rtl="0"/>
            <a:r>
              <a:rPr lang="sk-SK" noProof="0" dirty="0"/>
              <a:t>Štvrtá úroveň</a:t>
            </a:r>
          </a:p>
          <a:p>
            <a:pPr lvl="4" rtl="0"/>
            <a:r>
              <a:rPr lang="sk-SK" noProof="0" dirty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ED70B423-3106-4E9F-9319-0CD07D7A7EF2}" type="datetime1">
              <a:rPr lang="sk-SK" noProof="0" smtClean="0"/>
              <a:pPr rtl="0"/>
              <a:t>21. 3. 2021</a:t>
            </a:fld>
            <a:endParaRPr lang="sk-SK" noProof="0" dirty="0"/>
          </a:p>
        </p:txBody>
      </p:sp>
      <p:sp>
        <p:nvSpPr>
          <p:cNvPr id="5" name="Zástupný objekt päty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sk-SK" noProof="0" dirty="0"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sk-SK" noProof="0" smtClean="0"/>
              <a:pPr rtl="0"/>
              <a:t>‹#›</a:t>
            </a:fld>
            <a:endParaRPr lang="sk-SK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detailný záber strán knihy">
            <a:extLst>
              <a:ext uri="{FF2B5EF4-FFF2-40B4-BE49-F238E27FC236}">
                <a16:creationId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0" r="9545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154" y="1364105"/>
            <a:ext cx="5447071" cy="2627026"/>
          </a:xfrm>
        </p:spPr>
        <p:txBody>
          <a:bodyPr rtlCol="0">
            <a:normAutofit/>
          </a:bodyPr>
          <a:lstStyle/>
          <a:p>
            <a:pPr algn="ctr"/>
            <a:r>
              <a:rPr lang="sk-SK" sz="11500" b="1" dirty="0" smtClean="0">
                <a:latin typeface="Comic Sans MS" pitchFamily="66" charset="0"/>
              </a:rPr>
              <a:t>Častice</a:t>
            </a:r>
            <a:endParaRPr lang="sk-SK" sz="115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6901" y="194871"/>
            <a:ext cx="9418320" cy="899409"/>
          </a:xfrm>
        </p:spPr>
        <p:txBody>
          <a:bodyPr>
            <a:noAutofit/>
          </a:bodyPr>
          <a:lstStyle/>
          <a:p>
            <a:pPr algn="ctr"/>
            <a:r>
              <a:rPr lang="sk-SK" sz="44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Doplň do viet s časticami čiarky. </a:t>
            </a:r>
            <a:endParaRPr lang="sk-SK" sz="44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14597" y="1319136"/>
            <a:ext cx="10493114" cy="535148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sk-SK" sz="2800" dirty="0" smtClean="0">
                <a:solidFill>
                  <a:schemeClr val="tx1"/>
                </a:solidFill>
                <a:latin typeface="Comic Sans MS" pitchFamily="66" charset="0"/>
              </a:rPr>
              <a:t>A tam sa samozrejme presunul cez Tanzániu. Áno karát je veľmi malá jednotka hmotnosti. Nuž ja si myslím, že by mohol prichádzať do úvahy. Nie </a:t>
            </a:r>
            <a:r>
              <a:rPr lang="sk-SK" sz="2800" dirty="0" err="1" smtClean="0">
                <a:solidFill>
                  <a:schemeClr val="tx1"/>
                </a:solidFill>
                <a:latin typeface="Comic Sans MS" pitchFamily="66" charset="0"/>
              </a:rPr>
              <a:t>Jim</a:t>
            </a:r>
            <a:r>
              <a:rPr lang="sk-SK" sz="2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800" dirty="0" err="1" smtClean="0">
                <a:solidFill>
                  <a:schemeClr val="tx1"/>
                </a:solidFill>
                <a:latin typeface="Comic Sans MS" pitchFamily="66" charset="0"/>
              </a:rPr>
              <a:t>Hall</a:t>
            </a:r>
            <a:r>
              <a:rPr lang="sk-SK" sz="2800" dirty="0" smtClean="0">
                <a:solidFill>
                  <a:schemeClr val="tx1"/>
                </a:solidFill>
                <a:latin typeface="Comic Sans MS" pitchFamily="66" charset="0"/>
              </a:rPr>
              <a:t> by nemal prečo </a:t>
            </a:r>
            <a:r>
              <a:rPr lang="sk-SK" sz="2800" dirty="0" err="1" smtClean="0">
                <a:solidFill>
                  <a:schemeClr val="tx1"/>
                </a:solidFill>
                <a:latin typeface="Comic Sans MS" pitchFamily="66" charset="0"/>
              </a:rPr>
              <a:t>Georgea</a:t>
            </a:r>
            <a:r>
              <a:rPr lang="sk-SK" sz="2800" dirty="0" smtClean="0">
                <a:solidFill>
                  <a:schemeClr val="tx1"/>
                </a:solidFill>
                <a:latin typeface="Comic Sans MS" pitchFamily="66" charset="0"/>
              </a:rPr>
              <a:t> znervózňovať. Potrebuje si zvyknúť na tunajšie podmienky bezpochyby. </a:t>
            </a:r>
            <a:r>
              <a:rPr lang="sk-SK" sz="2800" dirty="0" err="1" smtClean="0">
                <a:solidFill>
                  <a:schemeClr val="tx1"/>
                </a:solidFill>
                <a:latin typeface="Comic Sans MS" pitchFamily="66" charset="0"/>
              </a:rPr>
              <a:t>Mike</a:t>
            </a:r>
            <a:r>
              <a:rPr lang="sk-SK" sz="2800" dirty="0" smtClean="0">
                <a:solidFill>
                  <a:schemeClr val="tx1"/>
                </a:solidFill>
                <a:latin typeface="Comic Sans MS" pitchFamily="66" charset="0"/>
              </a:rPr>
              <a:t> bohužiaľ zavrtel hlavou. Pravda príklad sa dá riešiť aj ináč. Chvalabohu nič sa mu nestalo. Vravím reku to by som ja nikdy nemohla. Veru bude z neho dačo. Nie už viac k nim neprídem. Samozrejme jemu je vždy všetko jedno.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31302" y="474139"/>
            <a:ext cx="9418320" cy="40416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sk-SK" sz="9600" b="1" dirty="0" smtClean="0">
                <a:latin typeface="Comic Sans MS" pitchFamily="66" charset="0"/>
              </a:rPr>
              <a:t>ĎAKUJEM ZA POZORNOSŤ!</a:t>
            </a:r>
            <a:endParaRPr lang="sk-SK" sz="9600" b="1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2305" y="4680678"/>
            <a:ext cx="9418320" cy="1929983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Zdroj: </a:t>
            </a:r>
          </a:p>
          <a:p>
            <a:r>
              <a:rPr lang="sk-SK" dirty="0" err="1" smtClean="0">
                <a:solidFill>
                  <a:schemeClr val="tx1"/>
                </a:solidFill>
              </a:rPr>
              <a:t>zborovna.sk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oskole.sk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err="1" smtClean="0">
                <a:solidFill>
                  <a:schemeClr val="tx1"/>
                </a:solidFill>
              </a:rPr>
              <a:t>google.sk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069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sk-SK" sz="66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Častice</a:t>
            </a:r>
            <a:endParaRPr lang="sk-SK" sz="66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9803" y="1573966"/>
            <a:ext cx="10912840" cy="528403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600" dirty="0" smtClean="0">
                <a:latin typeface="Comic Sans MS" pitchFamily="66" charset="0"/>
              </a:rPr>
              <a:t> </a:t>
            </a:r>
            <a:r>
              <a:rPr lang="sk-SK" sz="2600" b="1" dirty="0" smtClean="0">
                <a:solidFill>
                  <a:srgbClr val="0070C0"/>
                </a:solidFill>
                <a:latin typeface="Comic Sans MS" pitchFamily="66" charset="0"/>
              </a:rPr>
              <a:t>neplnovýznamové neohybné slová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600" dirty="0" smtClean="0">
                <a:latin typeface="Comic Sans MS" pitchFamily="66" charset="0"/>
              </a:rPr>
              <a:t> </a:t>
            </a:r>
            <a:r>
              <a:rPr lang="sk-SK" sz="2600" b="1" dirty="0" smtClean="0">
                <a:solidFill>
                  <a:srgbClr val="0070C0"/>
                </a:solidFill>
                <a:latin typeface="Comic Sans MS" pitchFamily="66" charset="0"/>
              </a:rPr>
              <a:t>vyjadrujeme</a:t>
            </a:r>
            <a:r>
              <a:rPr lang="sk-SK" sz="2600" dirty="0" smtClean="0">
                <a:latin typeface="Comic Sans MS" pitchFamily="66" charset="0"/>
              </a:rPr>
              <a:t> nimi svoj </a:t>
            </a:r>
            <a:r>
              <a:rPr lang="sk-SK" sz="2600" b="1" dirty="0" smtClean="0">
                <a:solidFill>
                  <a:srgbClr val="0070C0"/>
                </a:solidFill>
                <a:latin typeface="Comic Sans MS" pitchFamily="66" charset="0"/>
              </a:rPr>
              <a:t>osobný postoj k tomu, o čom hovoríme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600" dirty="0" smtClean="0">
                <a:latin typeface="Comic Sans MS" pitchFamily="66" charset="0"/>
              </a:rPr>
              <a:t> </a:t>
            </a:r>
            <a:r>
              <a:rPr lang="sk-SK" sz="2600" b="1" dirty="0" smtClean="0">
                <a:solidFill>
                  <a:srgbClr val="0070C0"/>
                </a:solidFill>
                <a:latin typeface="Comic Sans MS" pitchFamily="66" charset="0"/>
              </a:rPr>
              <a:t>uvádzajú</a:t>
            </a:r>
            <a:r>
              <a:rPr lang="sk-SK" sz="2600" dirty="0" smtClean="0">
                <a:latin typeface="Comic Sans MS" pitchFamily="66" charset="0"/>
              </a:rPr>
              <a:t> </a:t>
            </a:r>
            <a:r>
              <a:rPr lang="sk-SK" sz="2600" b="1" dirty="0" smtClean="0">
                <a:solidFill>
                  <a:srgbClr val="0070C0"/>
                </a:solidFill>
                <a:latin typeface="Comic Sans MS" pitchFamily="66" charset="0"/>
              </a:rPr>
              <a:t>samostatné vety </a:t>
            </a:r>
            <a:r>
              <a:rPr lang="sk-SK" sz="2600" dirty="0" smtClean="0">
                <a:latin typeface="Comic Sans MS" pitchFamily="66" charset="0"/>
              </a:rPr>
              <a:t>alebo </a:t>
            </a:r>
            <a:r>
              <a:rPr lang="sk-SK" sz="2600" b="1" dirty="0" smtClean="0">
                <a:solidFill>
                  <a:srgbClr val="0070C0"/>
                </a:solidFill>
                <a:latin typeface="Comic Sans MS" pitchFamily="66" charset="0"/>
              </a:rPr>
              <a:t>vetné členy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600" dirty="0" smtClean="0">
                <a:latin typeface="Comic Sans MS" pitchFamily="66" charset="0"/>
              </a:rPr>
              <a:t> </a:t>
            </a:r>
            <a:r>
              <a:rPr lang="sk-SK" sz="2600" b="1" dirty="0" smtClean="0">
                <a:solidFill>
                  <a:srgbClr val="0070C0"/>
                </a:solidFill>
                <a:latin typeface="Comic Sans MS" pitchFamily="66" charset="0"/>
              </a:rPr>
              <a:t>dodávajú</a:t>
            </a:r>
            <a:r>
              <a:rPr lang="sk-SK" sz="2600" dirty="0" smtClean="0">
                <a:latin typeface="Comic Sans MS" pitchFamily="66" charset="0"/>
              </a:rPr>
              <a:t> vetám </a:t>
            </a:r>
            <a:r>
              <a:rPr lang="sk-SK" sz="2600" b="1" dirty="0" smtClean="0">
                <a:solidFill>
                  <a:srgbClr val="0070C0"/>
                </a:solidFill>
                <a:latin typeface="Comic Sans MS" pitchFamily="66" charset="0"/>
              </a:rPr>
              <a:t>rôzne významové a spôsobové odtiene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600" dirty="0" smtClean="0">
                <a:latin typeface="Comic Sans MS" pitchFamily="66" charset="0"/>
              </a:rPr>
              <a:t> napr. azda, vraj, pravdepodobne, sotva, nech, nuž, áno, nie, snáď, tiež, ešte, len, takmer, vari, nuž, aspoň, pravdaže, zrejme, iste, určite, bodaj, ...</a:t>
            </a:r>
            <a:endParaRPr lang="sk-SK" sz="2600" dirty="0">
              <a:latin typeface="Comic Sans MS" pitchFamily="66" charset="0"/>
            </a:endParaRPr>
          </a:p>
        </p:txBody>
      </p:sp>
      <p:pic>
        <p:nvPicPr>
          <p:cNvPr id="13316" name="Picture 4" descr="Obrázok nálady emotikony. Originálne obrázky - emotikony na ploche - zvýšia  vašu náladu pozitívnymi obrazmi emócií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0362" y="434713"/>
            <a:ext cx="2336769" cy="1686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4217" y="224853"/>
            <a:ext cx="2287145" cy="211724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1911" y="0"/>
            <a:ext cx="9418320" cy="1279710"/>
          </a:xfrm>
        </p:spPr>
        <p:txBody>
          <a:bodyPr>
            <a:normAutofit/>
          </a:bodyPr>
          <a:lstStyle/>
          <a:p>
            <a:pPr algn="ctr"/>
            <a:r>
              <a:rPr lang="sk-SK" sz="66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Častice</a:t>
            </a:r>
            <a:endParaRPr lang="sk-SK" sz="66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09469" y="1259173"/>
            <a:ext cx="9870723" cy="526154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800" dirty="0" smtClean="0">
                <a:solidFill>
                  <a:schemeClr val="tx1"/>
                </a:solidFill>
                <a:latin typeface="Comic Sans MS" pitchFamily="66" charset="0"/>
              </a:rPr>
              <a:t> slúžia na: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sk-SK" sz="2800" b="1" dirty="0" smtClean="0">
                <a:solidFill>
                  <a:srgbClr val="0070C0"/>
                </a:solidFill>
                <a:latin typeface="Comic Sans MS" pitchFamily="66" charset="0"/>
              </a:rPr>
              <a:t>vyjadrenie istoty</a:t>
            </a:r>
            <a:r>
              <a:rPr lang="sk-SK" sz="2800" dirty="0" smtClean="0">
                <a:solidFill>
                  <a:schemeClr val="tx1"/>
                </a:solidFill>
                <a:latin typeface="Comic Sans MS" pitchFamily="66" charset="0"/>
              </a:rPr>
              <a:t> či </a:t>
            </a:r>
            <a:r>
              <a:rPr lang="sk-SK" sz="2800" b="1" dirty="0" smtClean="0">
                <a:solidFill>
                  <a:srgbClr val="0070C0"/>
                </a:solidFill>
                <a:latin typeface="Comic Sans MS" pitchFamily="66" charset="0"/>
              </a:rPr>
              <a:t>neistoty platnosti obsahu vety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  <a:latin typeface="Comic Sans MS" pitchFamily="66" charset="0"/>
              </a:rPr>
              <a:t> určite, iste, pravdaže, istotne, naozaj, dozaista, bezpochyby, nepochybne, akiste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  <a:latin typeface="Comic Sans MS" pitchFamily="66" charset="0"/>
              </a:rPr>
              <a:t> asi, zrejme, možno, údajne, vraj, pravdepodobne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sk-SK" sz="2800" b="1" dirty="0" smtClean="0">
                <a:solidFill>
                  <a:srgbClr val="0070C0"/>
                </a:solidFill>
                <a:latin typeface="Comic Sans MS" pitchFamily="66" charset="0"/>
              </a:rPr>
              <a:t>zdôraznenie výrazov</a:t>
            </a:r>
            <a:r>
              <a:rPr lang="sk-SK" sz="2800" dirty="0" smtClean="0">
                <a:solidFill>
                  <a:schemeClr val="tx1"/>
                </a:solidFill>
                <a:latin typeface="Comic Sans MS" pitchFamily="66" charset="0"/>
              </a:rPr>
              <a:t>, ktoré hovoriaci považuje za dôležité</a:t>
            </a:r>
          </a:p>
          <a:p>
            <a:pPr marL="914400" lvl="1" indent="-4572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800" dirty="0" smtClean="0">
                <a:solidFill>
                  <a:schemeClr val="tx1"/>
                </a:solidFill>
                <a:latin typeface="Comic Sans MS" pitchFamily="66" charset="0"/>
              </a:rPr>
              <a:t> práve, najmä, hlavne, iba, len, aspoň, ani</a:t>
            </a:r>
            <a:endParaRPr lang="sk-SK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6881" y="179882"/>
            <a:ext cx="7492385" cy="1139252"/>
          </a:xfrm>
        </p:spPr>
        <p:txBody>
          <a:bodyPr>
            <a:normAutofit/>
          </a:bodyPr>
          <a:lstStyle/>
          <a:p>
            <a:pPr algn="ctr"/>
            <a:r>
              <a:rPr lang="sk-SK" sz="60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Častice - pravopis</a:t>
            </a:r>
            <a:endParaRPr lang="sk-SK" sz="60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14597" y="1319136"/>
            <a:ext cx="10493114" cy="535148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sk-SK" b="1" dirty="0" smtClean="0">
                <a:solidFill>
                  <a:srgbClr val="0070C0"/>
                </a:solidFill>
                <a:latin typeface="Comic Sans MS" pitchFamily="66" charset="0"/>
              </a:rPr>
              <a:t>Častice, ktoré píšeme ako jedno slovo:</a:t>
            </a:r>
            <a:endParaRPr lang="sk-SK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200" b="1" dirty="0" smtClean="0">
                <a:solidFill>
                  <a:srgbClr val="0070C0"/>
                </a:solidFill>
                <a:latin typeface="Comic Sans MS" pitchFamily="66" charset="0"/>
              </a:rPr>
              <a:t>častice so zdôrazňovacím –že:</a:t>
            </a:r>
            <a:r>
              <a:rPr lang="sk-SK" sz="2200" b="1" dirty="0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veruže, isteže, ibaže, ešteže.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200" b="1" dirty="0" smtClean="0">
                <a:solidFill>
                  <a:srgbClr val="0070C0"/>
                </a:solidFill>
                <a:latin typeface="Comic Sans MS" pitchFamily="66" charset="0"/>
              </a:rPr>
              <a:t>častice so zdôrazňovacím –by:</a:t>
            </a:r>
            <a:r>
              <a:rPr lang="sk-SK" sz="2200" b="1" dirty="0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kdežeby, kdeby, čožeby, kiežby,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200" b="1" dirty="0" smtClean="0">
                <a:solidFill>
                  <a:srgbClr val="0070C0"/>
                </a:solidFill>
                <a:latin typeface="Comic Sans MS" pitchFamily="66" charset="0"/>
              </a:rPr>
              <a:t>častice zo slovies a slovesných spojení:</a:t>
            </a:r>
            <a:r>
              <a:rPr lang="sk-SK" sz="2200" b="1" dirty="0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bodaj, nebodaj, môžbyť, nedajbože,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200" b="1" dirty="0" smtClean="0">
                <a:solidFill>
                  <a:srgbClr val="0070C0"/>
                </a:solidFill>
                <a:latin typeface="Comic Sans MS" pitchFamily="66" charset="0"/>
              </a:rPr>
              <a:t>častice z prísloviek: </a:t>
            </a: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takmer, žiaľ, žiaľbohu, akiste,</a:t>
            </a:r>
          </a:p>
          <a:p>
            <a:pPr lvl="1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sk-SK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sz="2200" b="1" dirty="0" smtClean="0">
                <a:solidFill>
                  <a:srgbClr val="0070C0"/>
                </a:solidFill>
                <a:latin typeface="Comic Sans MS" pitchFamily="66" charset="0"/>
              </a:rPr>
              <a:t>častice z predložkových spojení:</a:t>
            </a:r>
            <a:r>
              <a:rPr lang="sk-SK" sz="2200" b="1" dirty="0" smtClean="0">
                <a:solidFill>
                  <a:schemeClr val="tx1"/>
                </a:solidFill>
                <a:latin typeface="Comic Sans MS" pitchFamily="66" charset="0"/>
              </a:rPr>
              <a:t> </a:t>
            </a:r>
            <a:r>
              <a:rPr lang="sk-SK" sz="2200" dirty="0" smtClean="0">
                <a:solidFill>
                  <a:schemeClr val="tx1"/>
                </a:solidFill>
                <a:latin typeface="Comic Sans MS" pitchFamily="66" charset="0"/>
              </a:rPr>
              <a:t>dokonca, dozaista, beztak, napríklad.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sk-SK" b="1" dirty="0" smtClean="0">
                <a:solidFill>
                  <a:srgbClr val="0070C0"/>
                </a:solidFill>
                <a:latin typeface="Comic Sans MS" pitchFamily="66" charset="0"/>
              </a:rPr>
              <a:t>Častice, ktoré píšeme oddelene: </a:t>
            </a:r>
            <a:r>
              <a:rPr lang="sk-SK" dirty="0" smtClean="0">
                <a:solidFill>
                  <a:schemeClr val="tx1"/>
                </a:solidFill>
                <a:latin typeface="Comic Sans MS" pitchFamily="66" charset="0"/>
              </a:rPr>
              <a:t>čím skôr, ešteže čo, koniec koncov, tak-	tak, už aj, veď už teda, čo i len, ešte aj len.</a:t>
            </a:r>
          </a:p>
        </p:txBody>
      </p:sp>
      <p:pic>
        <p:nvPicPr>
          <p:cNvPr id="4" name="Picture 2" descr="Pochybné smajlík plakáty na zeď • plakáty pochybný, nedůvěra, podezřelý |  myloview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28813" y="223003"/>
            <a:ext cx="1739691" cy="1868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2069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sk-SK" sz="66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Častice</a:t>
            </a:r>
            <a:endParaRPr lang="sk-SK" sz="66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9803" y="1573966"/>
            <a:ext cx="10658007" cy="506667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SzPct val="45000"/>
              <a:buNone/>
              <a:tabLst>
                <a:tab pos="360363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n-GB" sz="2800" dirty="0" err="1" smtClean="0">
                <a:latin typeface="Comic Sans MS" pitchFamily="66" charset="0"/>
              </a:rPr>
              <a:t>Častice</a:t>
            </a:r>
            <a:r>
              <a:rPr lang="en-GB" sz="2800" dirty="0" smtClean="0">
                <a:latin typeface="Comic Sans MS" pitchFamily="66" charset="0"/>
              </a:rPr>
              <a:t>, </a:t>
            </a:r>
            <a:r>
              <a:rPr lang="en-GB" sz="2800" dirty="0" err="1" smtClean="0">
                <a:latin typeface="Comic Sans MS" pitchFamily="66" charset="0"/>
              </a:rPr>
              <a:t>ktoré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vyjadrujú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Comic Sans MS" pitchFamily="66" charset="0"/>
              </a:rPr>
              <a:t>hodnotiaci</a:t>
            </a:r>
            <a:r>
              <a:rPr lang="en-GB" sz="2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Comic Sans MS" pitchFamily="66" charset="0"/>
              </a:rPr>
              <a:t>postoj</a:t>
            </a:r>
            <a:r>
              <a:rPr lang="en-GB" sz="2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Comic Sans MS" pitchFamily="66" charset="0"/>
              </a:rPr>
              <a:t>hovoriaceho</a:t>
            </a:r>
            <a:r>
              <a:rPr lang="en-GB" sz="2800" dirty="0" smtClean="0">
                <a:latin typeface="Comic Sans MS" pitchFamily="66" charset="0"/>
              </a:rPr>
              <a:t> k </a:t>
            </a:r>
            <a:r>
              <a:rPr lang="en-GB" sz="2800" dirty="0" err="1" smtClean="0">
                <a:latin typeface="Comic Sans MS" pitchFamily="66" charset="0"/>
              </a:rPr>
              <a:t>obsahu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celej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výpovede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Comic Sans MS" pitchFamily="66" charset="0"/>
              </a:rPr>
              <a:t>oddeľujeme</a:t>
            </a:r>
            <a:r>
              <a:rPr lang="en-GB" sz="2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Comic Sans MS" pitchFamily="66" charset="0"/>
              </a:rPr>
              <a:t>čiarkou</a:t>
            </a:r>
            <a:r>
              <a:rPr lang="en-GB" sz="2800" dirty="0" smtClean="0">
                <a:latin typeface="Comic Sans MS" pitchFamily="66" charset="0"/>
              </a:rPr>
              <a:t>.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en-GB" sz="2800" dirty="0" smtClean="0">
                <a:latin typeface="Comic Sans MS" pitchFamily="66" charset="0"/>
              </a:rPr>
              <a:t>(</a:t>
            </a:r>
            <a:r>
              <a:rPr lang="en-GB" sz="2800" dirty="0" err="1" smtClean="0">
                <a:latin typeface="Comic Sans MS" pitchFamily="66" charset="0"/>
              </a:rPr>
              <a:t>Ak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ich</a:t>
            </a:r>
            <a:r>
              <a:rPr lang="en-GB" sz="2800" dirty="0" smtClean="0">
                <a:latin typeface="Comic Sans MS" pitchFamily="66" charset="0"/>
              </a:rPr>
              <a:t> v </a:t>
            </a:r>
            <a:r>
              <a:rPr lang="en-GB" sz="2800" dirty="0" err="1" smtClean="0">
                <a:latin typeface="Comic Sans MS" pitchFamily="66" charset="0"/>
              </a:rPr>
              <a:t>texte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vynecháme</a:t>
            </a:r>
            <a:r>
              <a:rPr lang="en-GB" sz="2800" dirty="0" smtClean="0">
                <a:latin typeface="Comic Sans MS" pitchFamily="66" charset="0"/>
              </a:rPr>
              <a:t>, </a:t>
            </a:r>
            <a:r>
              <a:rPr lang="en-GB" sz="2800" dirty="0" err="1" smtClean="0">
                <a:latin typeface="Comic Sans MS" pitchFamily="66" charset="0"/>
              </a:rPr>
              <a:t>jeho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význam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sa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nezmení</a:t>
            </a:r>
            <a:r>
              <a:rPr lang="en-GB" sz="2800" dirty="0" smtClean="0">
                <a:latin typeface="Comic Sans MS" pitchFamily="66" charset="0"/>
              </a:rPr>
              <a:t>.)</a:t>
            </a:r>
            <a:r>
              <a:rPr lang="ar-SA" sz="2800" dirty="0" smtClean="0">
                <a:latin typeface="Comic Sans MS" pitchFamily="66" charset="0"/>
                <a:cs typeface="Arial" charset="0"/>
              </a:rPr>
              <a:t>‏</a:t>
            </a:r>
            <a:endParaRPr lang="sk-SK" sz="2800" dirty="0" smtClean="0">
              <a:latin typeface="Comic Sans MS" pitchFamily="66" charset="0"/>
            </a:endParaRPr>
          </a:p>
          <a:p>
            <a:pPr marL="0" indent="0">
              <a:lnSpc>
                <a:spcPct val="150000"/>
              </a:lnSpc>
              <a:buSzPct val="45000"/>
              <a:buFont typeface="Wingdings" pitchFamily="2" charset="2"/>
              <a:buNone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Napr</a:t>
            </a:r>
            <a:r>
              <a:rPr lang="en-GB" sz="2800" dirty="0" smtClean="0">
                <a:latin typeface="Comic Sans MS" pitchFamily="66" charset="0"/>
              </a:rPr>
              <a:t>.: </a:t>
            </a:r>
            <a:r>
              <a:rPr lang="en-GB" sz="2800" b="1" dirty="0" smtClean="0">
                <a:solidFill>
                  <a:srgbClr val="0070C0"/>
                </a:solidFill>
                <a:latin typeface="Comic Sans MS" pitchFamily="66" charset="0"/>
              </a:rPr>
              <a:t>Pravda</a:t>
            </a:r>
            <a:r>
              <a:rPr lang="en-GB" sz="2800" dirty="0" smtClean="0">
                <a:latin typeface="Comic Sans MS" pitchFamily="66" charset="0"/>
              </a:rPr>
              <a:t>, </a:t>
            </a:r>
            <a:r>
              <a:rPr lang="en-GB" sz="2800" dirty="0" err="1" smtClean="0">
                <a:latin typeface="Comic Sans MS" pitchFamily="66" charset="0"/>
              </a:rPr>
              <a:t>nie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každý</a:t>
            </a:r>
            <a:r>
              <a:rPr lang="en-GB" sz="2800" dirty="0" smtClean="0">
                <a:latin typeface="Comic Sans MS" pitchFamily="66" charset="0"/>
              </a:rPr>
              <a:t> mu </a:t>
            </a:r>
            <a:r>
              <a:rPr lang="en-GB" sz="2800" dirty="0" err="1" smtClean="0">
                <a:latin typeface="Comic Sans MS" pitchFamily="66" charset="0"/>
              </a:rPr>
              <a:t>hneď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porozumel</a:t>
            </a:r>
            <a:r>
              <a:rPr lang="en-GB" sz="2800" dirty="0" smtClean="0">
                <a:latin typeface="Comic Sans MS" pitchFamily="66" charset="0"/>
              </a:rPr>
              <a:t>.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Zaplatíme</a:t>
            </a:r>
            <a:r>
              <a:rPr lang="en-GB" sz="2800" dirty="0" smtClean="0">
                <a:latin typeface="Comic Sans MS" pitchFamily="66" charset="0"/>
              </a:rPr>
              <a:t>, </a:t>
            </a:r>
            <a:r>
              <a:rPr lang="en-GB" sz="2800" b="1" dirty="0" err="1" smtClean="0">
                <a:solidFill>
                  <a:srgbClr val="0070C0"/>
                </a:solidFill>
                <a:latin typeface="Comic Sans MS" pitchFamily="66" charset="0"/>
              </a:rPr>
              <a:t>prirodzene</a:t>
            </a:r>
            <a:r>
              <a:rPr lang="en-GB" sz="2800" dirty="0" smtClean="0">
                <a:latin typeface="Comic Sans MS" pitchFamily="66" charset="0"/>
              </a:rPr>
              <a:t>, </a:t>
            </a:r>
            <a:r>
              <a:rPr lang="en-GB" sz="2800" dirty="0" err="1" smtClean="0">
                <a:latin typeface="Comic Sans MS" pitchFamily="66" charset="0"/>
              </a:rPr>
              <a:t>po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prevzatí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tovaru</a:t>
            </a:r>
            <a:r>
              <a:rPr lang="en-GB" sz="2800" dirty="0" smtClean="0">
                <a:latin typeface="Comic Sans MS" pitchFamily="66" charset="0"/>
              </a:rPr>
              <a:t>.</a:t>
            </a:r>
            <a:r>
              <a:rPr lang="sk-SK" sz="2800" dirty="0" smtClean="0">
                <a:latin typeface="Comic Sans MS" pitchFamily="66" charset="0"/>
              </a:rPr>
              <a:t> </a:t>
            </a:r>
            <a:r>
              <a:rPr lang="en-GB" sz="2800" b="1" dirty="0" err="1" smtClean="0">
                <a:solidFill>
                  <a:srgbClr val="0070C0"/>
                </a:solidFill>
                <a:latin typeface="Comic Sans MS" pitchFamily="66" charset="0"/>
              </a:rPr>
              <a:t>Bohužiaľ</a:t>
            </a:r>
            <a:r>
              <a:rPr lang="en-GB" sz="2800" dirty="0" smtClean="0">
                <a:latin typeface="Comic Sans MS" pitchFamily="66" charset="0"/>
              </a:rPr>
              <a:t>, </a:t>
            </a:r>
            <a:r>
              <a:rPr lang="en-GB" sz="2800" dirty="0" err="1" smtClean="0">
                <a:latin typeface="Comic Sans MS" pitchFamily="66" charset="0"/>
              </a:rPr>
              <a:t>zásoby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sa</a:t>
            </a:r>
            <a:r>
              <a:rPr lang="en-GB" sz="2800" dirty="0" smtClean="0">
                <a:latin typeface="Comic Sans MS" pitchFamily="66" charset="0"/>
              </a:rPr>
              <a:t> </a:t>
            </a:r>
            <a:r>
              <a:rPr lang="en-GB" sz="2800" dirty="0" err="1" smtClean="0">
                <a:latin typeface="Comic Sans MS" pitchFamily="66" charset="0"/>
              </a:rPr>
              <a:t>minuli</a:t>
            </a:r>
            <a:r>
              <a:rPr lang="en-GB" sz="2800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sk-SK" sz="2800" dirty="0" smtClean="0">
                <a:latin typeface="Comic Sans MS" pitchFamily="66" charset="0"/>
              </a:rPr>
              <a:t> Pri pravopise častíc musíme presne rozlíšiť, kedy je slovo časticou, kedy spojkou, kedy príslovkou.</a:t>
            </a:r>
          </a:p>
        </p:txBody>
      </p:sp>
      <p:pic>
        <p:nvPicPr>
          <p:cNvPr id="9218" name="Picture 2" descr="Émoticône, manquer, dents • autocollants murales édenté, émoticônes, smiley  | myloview.f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2262" y="0"/>
            <a:ext cx="2741058" cy="1678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6961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sk-SK" sz="66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POZOR!!!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917098" y="1623713"/>
            <a:ext cx="4480560" cy="731520"/>
          </a:xfrm>
        </p:spPr>
        <p:txBody>
          <a:bodyPr>
            <a:normAutofit/>
          </a:bodyPr>
          <a:lstStyle/>
          <a:p>
            <a:pPr algn="ctr"/>
            <a:r>
              <a:rPr lang="sk-SK" sz="4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ČASTICA</a:t>
            </a:r>
            <a:endParaRPr lang="sk-SK" sz="4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44577" y="2507549"/>
            <a:ext cx="5112845" cy="36833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HOCI: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Zober si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hoci</a:t>
            </a:r>
            <a:r>
              <a:rPr lang="sk-SK" sz="2400" dirty="0" smtClean="0">
                <a:latin typeface="Comic Sans MS" pitchFamily="66" charset="0"/>
              </a:rPr>
              <a:t> všetky knihy. Zahoď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hoci</a:t>
            </a:r>
            <a:r>
              <a:rPr lang="sk-SK" sz="2400" dirty="0" smtClean="0">
                <a:latin typeface="Comic Sans MS" pitchFamily="66" charset="0"/>
              </a:rPr>
              <a:t> aj knihu</a:t>
            </a:r>
          </a:p>
          <a:p>
            <a:pPr algn="just">
              <a:lnSpc>
                <a:spcPct val="150000"/>
              </a:lnSpc>
              <a:buNone/>
            </a:pP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ABY: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 Len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aby</a:t>
            </a:r>
            <a:r>
              <a:rPr lang="sk-SK" sz="2400" dirty="0" smtClean="0">
                <a:latin typeface="Comic Sans MS" pitchFamily="66" charset="0"/>
              </a:rPr>
              <a:t> prišiel. Len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aby</a:t>
            </a:r>
            <a:r>
              <a:rPr lang="sk-SK" sz="2400" dirty="0" smtClean="0">
                <a:latin typeface="Comic Sans MS" pitchFamily="66" charset="0"/>
              </a:rPr>
              <a:t> to urobil.</a:t>
            </a:r>
            <a:endParaRPr lang="sk-SK" sz="2400" dirty="0">
              <a:latin typeface="Comic Sans MS" pitchFamily="66" charset="0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081510" y="1578743"/>
            <a:ext cx="4480560" cy="731520"/>
          </a:xfrm>
        </p:spPr>
        <p:txBody>
          <a:bodyPr>
            <a:normAutofit/>
          </a:bodyPr>
          <a:lstStyle/>
          <a:p>
            <a:pPr algn="ctr"/>
            <a:r>
              <a:rPr lang="sk-SK" sz="4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SPOJKA</a:t>
            </a:r>
            <a:endParaRPr lang="sk-SK" sz="4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26479" y="2507549"/>
            <a:ext cx="4951251" cy="378831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HOCI: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Ostal,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hoci</a:t>
            </a:r>
            <a:r>
              <a:rPr lang="sk-SK" sz="2400" dirty="0" smtClean="0">
                <a:latin typeface="Comic Sans MS" pitchFamily="66" charset="0"/>
              </a:rPr>
              <a:t> mohol ísť. Prišiel,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hoci</a:t>
            </a:r>
            <a:r>
              <a:rPr lang="sk-SK" sz="2400" dirty="0" smtClean="0">
                <a:latin typeface="Comic Sans MS" pitchFamily="66" charset="0"/>
              </a:rPr>
              <a:t>  nezavolal vopred. </a:t>
            </a:r>
          </a:p>
          <a:p>
            <a:pPr algn="just">
              <a:lnSpc>
                <a:spcPct val="150000"/>
              </a:lnSpc>
              <a:buNone/>
            </a:pP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ABY:</a:t>
            </a:r>
            <a:r>
              <a:rPr lang="sk-SK" sz="2400" dirty="0" smtClean="0">
                <a:latin typeface="Comic Sans MS" pitchFamily="66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Zavolaj mu,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aby</a:t>
            </a:r>
            <a:r>
              <a:rPr lang="sk-SK" sz="2400" dirty="0" smtClean="0">
                <a:latin typeface="Comic Sans MS" pitchFamily="66" charset="0"/>
              </a:rPr>
              <a:t> prišiel. Povedz im,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aby</a:t>
            </a:r>
            <a:r>
              <a:rPr lang="sk-SK" sz="2400" dirty="0" smtClean="0">
                <a:latin typeface="Comic Sans MS" pitchFamily="66" charset="0"/>
              </a:rPr>
              <a:t> si napísali úlohu. </a:t>
            </a:r>
          </a:p>
        </p:txBody>
      </p:sp>
      <p:pic>
        <p:nvPicPr>
          <p:cNvPr id="7170" name="Picture 2" descr="vykricnik oranzovy - DANIELA R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4762" y="273831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6961" y="0"/>
            <a:ext cx="9692640" cy="1325562"/>
          </a:xfrm>
        </p:spPr>
        <p:txBody>
          <a:bodyPr>
            <a:normAutofit/>
          </a:bodyPr>
          <a:lstStyle/>
          <a:p>
            <a:pPr algn="ctr"/>
            <a:r>
              <a:rPr lang="sk-SK" sz="66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POZOR!!!</a:t>
            </a:r>
            <a:endParaRPr lang="sk-SK" sz="6600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72128" y="1593733"/>
            <a:ext cx="4480560" cy="731520"/>
          </a:xfrm>
        </p:spPr>
        <p:txBody>
          <a:bodyPr>
            <a:normAutofit/>
          </a:bodyPr>
          <a:lstStyle/>
          <a:p>
            <a:pPr algn="ctr"/>
            <a:r>
              <a:rPr lang="sk-SK" sz="4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ČASTICA</a:t>
            </a:r>
            <a:endParaRPr lang="sk-SK" sz="4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9587" y="2582501"/>
            <a:ext cx="5112845" cy="368338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DOBRE: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Dobre</a:t>
            </a:r>
            <a:r>
              <a:rPr lang="sk-SK" sz="2400" dirty="0" smtClean="0">
                <a:latin typeface="Comic Sans MS" pitchFamily="66" charset="0"/>
              </a:rPr>
              <a:t>, zajtra prídeme.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Dobre</a:t>
            </a:r>
            <a:r>
              <a:rPr lang="sk-SK" sz="2400" dirty="0" smtClean="0">
                <a:latin typeface="Comic Sans MS" pitchFamily="66" charset="0"/>
              </a:rPr>
              <a:t>, ráno sa stretneme pred školou.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Dobre</a:t>
            </a:r>
            <a:r>
              <a:rPr lang="sk-SK" sz="2400" dirty="0" smtClean="0">
                <a:latin typeface="Comic Sans MS" pitchFamily="66" charset="0"/>
              </a:rPr>
              <a:t>, pošlem ti to dnes. </a:t>
            </a:r>
            <a:endParaRPr lang="sk-SK" sz="2400" dirty="0">
              <a:latin typeface="Comic Sans MS" pitchFamily="66" charset="0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081510" y="1578743"/>
            <a:ext cx="4480560" cy="731520"/>
          </a:xfrm>
        </p:spPr>
        <p:txBody>
          <a:bodyPr>
            <a:normAutofit/>
          </a:bodyPr>
          <a:lstStyle/>
          <a:p>
            <a:pPr algn="ctr"/>
            <a:r>
              <a:rPr lang="sk-SK" sz="4000" b="1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PRÍSLOVKA</a:t>
            </a:r>
            <a:endParaRPr lang="sk-SK" sz="4000" b="1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26479" y="2507549"/>
            <a:ext cx="4951251" cy="378831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DOBRE: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Naučíme sa to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dobre</a:t>
            </a:r>
            <a:r>
              <a:rPr lang="sk-SK" sz="2400" dirty="0" smtClean="0">
                <a:latin typeface="Comic Sans MS" pitchFamily="66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 Prídeme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dobre</a:t>
            </a:r>
            <a:r>
              <a:rPr lang="sk-SK" sz="2400" dirty="0" smtClean="0">
                <a:latin typeface="Comic Sans MS" pitchFamily="66" charset="0"/>
              </a:rPr>
              <a:t>, uvidíš. 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itchFamily="66" charset="0"/>
              </a:rPr>
              <a:t>Spravíme to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dobre</a:t>
            </a:r>
            <a:r>
              <a:rPr lang="sk-SK" sz="2400" dirty="0" smtClean="0">
                <a:latin typeface="Comic Sans MS" pitchFamily="66" charset="0"/>
              </a:rPr>
              <a:t>, neboj sa. </a:t>
            </a:r>
          </a:p>
        </p:txBody>
      </p:sp>
      <p:pic>
        <p:nvPicPr>
          <p:cNvPr id="6146" name="Picture 2" descr="vykricnik oranzovy - DANIELA R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9575" y="22886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6921" y="0"/>
            <a:ext cx="4194548" cy="1064302"/>
          </a:xfrm>
        </p:spPr>
        <p:txBody>
          <a:bodyPr>
            <a:normAutofit/>
          </a:bodyPr>
          <a:lstStyle/>
          <a:p>
            <a:pPr algn="ctr"/>
            <a:r>
              <a:rPr lang="sk-SK" sz="4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Mám 10 eur. </a:t>
            </a:r>
            <a:endParaRPr lang="sk-SK" sz="48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69627" y="1364105"/>
            <a:ext cx="10672996" cy="5291528"/>
          </a:xfrm>
        </p:spPr>
        <p:txBody>
          <a:bodyPr numCol="3">
            <a:noAutofit/>
          </a:bodyPr>
          <a:lstStyle/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ešte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práve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asi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iba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určite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len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takmer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tiež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iste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aspoň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až 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sotva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okolo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presne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  <a:tabLst>
                <a:tab pos="3222625" algn="l"/>
              </a:tabLst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približne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hádam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údajne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nanajvýš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</a:t>
            </a:r>
          </a:p>
          <a:p>
            <a:pPr algn="just">
              <a:lnSpc>
                <a:spcPct val="100000"/>
              </a:lnSpc>
              <a:buFont typeface="Wingdings" pitchFamily="2" charset="2"/>
              <a:buChar char="Ø"/>
            </a:pP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 Mám </a:t>
            </a:r>
            <a:r>
              <a:rPr lang="sk-SK" sz="2400" b="1" dirty="0" smtClean="0">
                <a:solidFill>
                  <a:srgbClr val="0070C0"/>
                </a:solidFill>
                <a:latin typeface="Comic Sans MS" pitchFamily="66" charset="0"/>
              </a:rPr>
              <a:t>možno</a:t>
            </a:r>
            <a:r>
              <a:rPr lang="sk-SK" sz="2400" dirty="0" smtClean="0">
                <a:solidFill>
                  <a:schemeClr val="tx1"/>
                </a:solidFill>
                <a:latin typeface="Comic Sans MS" pitchFamily="66" charset="0"/>
              </a:rPr>
              <a:t> 10 eur.   </a:t>
            </a:r>
          </a:p>
          <a:p>
            <a:pPr algn="just">
              <a:lnSpc>
                <a:spcPct val="100000"/>
              </a:lnSpc>
            </a:pPr>
            <a:endParaRPr lang="sk-SK" sz="2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>
              <a:lnSpc>
                <a:spcPct val="100000"/>
              </a:lnSpc>
            </a:pP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VYJADRI, ŽE: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nie si si istý, 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si si istý, 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je to podľa teba veľa peňazí</a:t>
            </a:r>
          </a:p>
          <a:p>
            <a:pPr marL="457200" indent="-457200" algn="just">
              <a:lnSpc>
                <a:spcPct val="100000"/>
              </a:lnSpc>
              <a:buAutoNum type="alphaLcParenR"/>
            </a:pPr>
            <a:r>
              <a:rPr lang="sk-SK" sz="2400" b="1" dirty="0" smtClean="0">
                <a:solidFill>
                  <a:schemeClr val="tx1"/>
                </a:solidFill>
                <a:latin typeface="Comic Sans MS" pitchFamily="66" charset="0"/>
              </a:rPr>
              <a:t>je to podľa teba málo peňazí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168" y="209861"/>
            <a:ext cx="9692640" cy="1025759"/>
          </a:xfrm>
        </p:spPr>
        <p:txBody>
          <a:bodyPr>
            <a:noAutofit/>
          </a:bodyPr>
          <a:lstStyle/>
          <a:p>
            <a:pPr algn="ctr"/>
            <a:r>
              <a:rPr lang="sk-SK" sz="4800" b="1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Vo vetách podčiarkni častice. </a:t>
            </a:r>
            <a:endParaRPr lang="sk-SK" sz="4800" b="1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9803" y="1573966"/>
            <a:ext cx="10658007" cy="50666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SzPct val="45000"/>
              <a:buNone/>
              <a:tabLst>
                <a:tab pos="360363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sk-SK" sz="2800" dirty="0" smtClean="0">
                <a:latin typeface="Comic Sans MS" pitchFamily="66" charset="0"/>
              </a:rPr>
              <a:t>Žiaľ, cena prístroja je vysoká, asi 30 000 €. A načo sme sem vlastne prišli? Pozornosť im venoval sotva päť minút. Áno, máte pravdu! Bolo to vari v roku 1987. Nech mu to teda vyjde! Hádam to len spozná! Celá akcia bola venovaná predovšetkým deťom. Naraz očervenel ako rak. Žiaľ, viac mi nepomohol. Bodaj by ho čert vzal!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67347921_win32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6810_TF67347921.potx" id="{8FE50E00-B100-497D-9488-ED6692856C31}" vid="{51207998-3296-47CC-B93E-569F7CB84808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C17B96-44E1-4D27-8275-49488FA5EBD9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tf67347921_win32</Template>
  <TotalTime>0</TotalTime>
  <Words>783</Words>
  <Application>Microsoft Office PowerPoint</Application>
  <PresentationFormat>Širokouhlá</PresentationFormat>
  <Paragraphs>86</Paragraphs>
  <Slides>11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8" baseType="lpstr">
      <vt:lpstr>Arial</vt:lpstr>
      <vt:lpstr>Calibri</vt:lpstr>
      <vt:lpstr>Century Schoolbook</vt:lpstr>
      <vt:lpstr>Comic Sans MS</vt:lpstr>
      <vt:lpstr>Wingdings</vt:lpstr>
      <vt:lpstr>Wingdings 2</vt:lpstr>
      <vt:lpstr>tf67347921_win32</vt:lpstr>
      <vt:lpstr>Častice</vt:lpstr>
      <vt:lpstr>Častice</vt:lpstr>
      <vt:lpstr>Častice</vt:lpstr>
      <vt:lpstr>Častice - pravopis</vt:lpstr>
      <vt:lpstr>Častice</vt:lpstr>
      <vt:lpstr>POZOR!!!</vt:lpstr>
      <vt:lpstr>POZOR!!!</vt:lpstr>
      <vt:lpstr>Mám 10 eur. </vt:lpstr>
      <vt:lpstr>Vo vetách podčiarkni častice. </vt:lpstr>
      <vt:lpstr>Doplň do viet s časticami čiarky. </vt:lpstr>
      <vt:lpstr>ĎAKUJEM ZA POZORNOSŤ!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2021-03-02T18:19:17Z</dcterms:created>
  <dcterms:modified xsi:type="dcterms:W3CDTF">2021-03-21T14:22:33Z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