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5" r:id="rId7"/>
    <p:sldId id="260" r:id="rId8"/>
    <p:sldId id="261" r:id="rId9"/>
    <p:sldId id="264" r:id="rId10"/>
    <p:sldId id="262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dátumu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BCC-AD29-40F2-B936-50C929A4D526}" type="datetimeFigureOut">
              <a:rPr lang="sk-SK" smtClean="0"/>
              <a:pPr/>
              <a:t>27.10.2014</a:t>
            </a:fld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E6E74-9F32-4CBA-B389-20B71194FF6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BCC-AD29-40F2-B936-50C929A4D526}" type="datetimeFigureOut">
              <a:rPr lang="sk-SK" smtClean="0"/>
              <a:pPr/>
              <a:t>27.10.2014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E74-9F32-4CBA-B389-20B71194FF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BCC-AD29-40F2-B936-50C929A4D526}" type="datetimeFigureOut">
              <a:rPr lang="sk-SK" smtClean="0"/>
              <a:pPr/>
              <a:t>27.10.2014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E74-9F32-4CBA-B389-20B71194FF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sah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BF99BCC-AD29-40F2-B936-50C929A4D526}" type="datetimeFigureOut">
              <a:rPr lang="sk-SK" smtClean="0"/>
              <a:pPr/>
              <a:t>27.10.2014</a:t>
            </a:fld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A9E6E74-9F32-4CBA-B389-20B71194FF6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Zástupný symbol päty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BCC-AD29-40F2-B936-50C929A4D526}" type="datetimeFigureOut">
              <a:rPr lang="sk-SK" smtClean="0"/>
              <a:pPr/>
              <a:t>27.10.2014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E74-9F32-4CBA-B389-20B71194FF6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BCC-AD29-40F2-B936-50C929A4D526}" type="datetimeFigureOut">
              <a:rPr lang="sk-SK" smtClean="0"/>
              <a:pPr/>
              <a:t>27.10.2014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E74-9F32-4CBA-B389-20B71194FF6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E74-9F32-4CBA-B389-20B71194FF6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BCC-AD29-40F2-B936-50C929A4D526}" type="datetimeFigureOut">
              <a:rPr lang="sk-SK" smtClean="0"/>
              <a:pPr/>
              <a:t>27.10.2014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2" name="Zástupný symbol obsah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4" name="Zástupný symbol obsah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10" name="Rovná spojnic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BCC-AD29-40F2-B936-50C929A4D526}" type="datetimeFigureOut">
              <a:rPr lang="sk-SK" smtClean="0"/>
              <a:pPr/>
              <a:t>27.10.2014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E74-9F32-4CBA-B389-20B71194FF6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BCC-AD29-40F2-B936-50C929A4D526}" type="datetimeFigureOut">
              <a:rPr lang="sk-SK" smtClean="0"/>
              <a:pPr/>
              <a:t>27.10.2014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E74-9F32-4CBA-B389-20B71194FF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obsah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BF99BCC-AD29-40F2-B936-50C929A4D526}" type="datetimeFigureOut">
              <a:rPr lang="sk-SK" smtClean="0"/>
              <a:pPr/>
              <a:t>27.10.2014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A9E6E74-9F32-4CBA-B389-20B71194FF6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BCC-AD29-40F2-B936-50C929A4D526}" type="datetimeFigureOut">
              <a:rPr lang="sk-SK" smtClean="0"/>
              <a:pPr/>
              <a:t>27.10.2014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E6E74-9F32-4CBA-B389-20B71194FF6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BF99BCC-AD29-40F2-B936-50C929A4D526}" type="datetimeFigureOut">
              <a:rPr lang="sk-SK" smtClean="0"/>
              <a:pPr/>
              <a:t>27.10.2014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A9E6E74-9F32-4CBA-B389-20B71194FF6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z/" TargetMode="External"/><Relationship Id="rId2" Type="http://schemas.openxmlformats.org/officeDocument/2006/relationships/hyperlink" Target="http://www.wikipedia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kipedia.s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Vypracoval: Branislav </a:t>
            </a:r>
            <a:r>
              <a:rPr lang="sk-SK" dirty="0" err="1" smtClean="0"/>
              <a:t>Benčič</a:t>
            </a:r>
            <a:endParaRPr lang="sk-SK" dirty="0" smtClean="0"/>
          </a:p>
          <a:p>
            <a:r>
              <a:rPr lang="sk-SK" dirty="0" smtClean="0"/>
              <a:t>Pre 9. ročník ZŠ</a:t>
            </a:r>
          </a:p>
          <a:p>
            <a:r>
              <a:rPr lang="sk-SK" dirty="0" smtClean="0"/>
              <a:t>Tematický celok: „Medzivojnová Európa“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Ako sa Lenin dostal k moci</a:t>
            </a:r>
            <a:endParaRPr lang="sk-SK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0"/>
            <a:ext cx="30289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929198"/>
            <a:ext cx="2143108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643042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Obrázok 6" descr="stali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8082" y="0"/>
            <a:ext cx="1785918" cy="150017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Dejepis pre 9. ročník ZŠ</a:t>
            </a:r>
          </a:p>
          <a:p>
            <a:r>
              <a:rPr lang="sk-SK" dirty="0" err="1" smtClean="0">
                <a:hlinkClick r:id="rId2"/>
              </a:rPr>
              <a:t>www.wikipedia.com</a:t>
            </a:r>
            <a:endParaRPr lang="sk-SK" dirty="0" smtClean="0"/>
          </a:p>
          <a:p>
            <a:r>
              <a:rPr lang="sk-SK" dirty="0" err="1" smtClean="0">
                <a:hlinkClick r:id="rId3"/>
              </a:rPr>
              <a:t>www.wikipedia.cz</a:t>
            </a:r>
            <a:endParaRPr lang="sk-SK" dirty="0" smtClean="0"/>
          </a:p>
          <a:p>
            <a:r>
              <a:rPr lang="sk-SK" dirty="0" err="1" smtClean="0">
                <a:hlinkClick r:id="rId4"/>
              </a:rPr>
              <a:t>www.wikipedia.sk</a:t>
            </a:r>
            <a:endParaRPr lang="sk-SK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Použitá literatúra a iné zdroje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latin typeface="Arial" pitchFamily="34" charset="0"/>
                <a:cs typeface="Arial" pitchFamily="34" charset="0"/>
              </a:rPr>
              <a:t>Cárske Rusko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– veľká, ale zaostalá krajina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V krajine hlad, nepokoje =&gt;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nespokojnosť s vojnou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cárom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Dve vlny revolúcie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Pád cárizmu v Rusku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4429132"/>
            <a:ext cx="2143108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BlokTextu 4"/>
          <p:cNvSpPr txBox="1"/>
          <p:nvPr/>
        </p:nvSpPr>
        <p:spPr>
          <a:xfrm>
            <a:off x="5286380" y="6488668"/>
            <a:ext cx="170796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Cár Mikuláš II. </a:t>
            </a:r>
            <a:endParaRPr lang="sk-SK" dirty="0"/>
          </a:p>
        </p:txBody>
      </p:sp>
      <p:cxnSp>
        <p:nvCxnSpPr>
          <p:cNvPr id="7" name="Rovná spojovacia šípka 6"/>
          <p:cNvCxnSpPr/>
          <p:nvPr/>
        </p:nvCxnSpPr>
        <p:spPr>
          <a:xfrm>
            <a:off x="3428992" y="3143248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4857752" y="3000372"/>
            <a:ext cx="2986587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FEBRUÁROVÁ REVOLÚCIA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7215206" y="3857628"/>
            <a:ext cx="1630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>
                <a:solidFill>
                  <a:schemeClr val="accent2"/>
                </a:solidFill>
              </a:rPr>
              <a:t>Zvrhnutie cára</a:t>
            </a:r>
            <a:endParaRPr lang="sk-SK" dirty="0">
              <a:solidFill>
                <a:schemeClr val="accent2"/>
              </a:solidFill>
            </a:endParaRPr>
          </a:p>
        </p:txBody>
      </p:sp>
      <p:cxnSp>
        <p:nvCxnSpPr>
          <p:cNvPr id="11" name="Rovná spojovacia šípka 10"/>
          <p:cNvCxnSpPr>
            <a:stCxn id="8" idx="3"/>
            <a:endCxn id="9" idx="0"/>
          </p:cNvCxnSpPr>
          <p:nvPr/>
        </p:nvCxnSpPr>
        <p:spPr>
          <a:xfrm>
            <a:off x="7844339" y="3185038"/>
            <a:ext cx="186219" cy="672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428596" y="3929066"/>
            <a:ext cx="2930482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sk-SK" dirty="0" smtClean="0"/>
              <a:t>OKTÓBROVÁ REVOLÚCIA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3857620" y="3857628"/>
            <a:ext cx="30289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Dočasná demokratická vláda</a:t>
            </a:r>
            <a:endParaRPr lang="sk-SK" dirty="0"/>
          </a:p>
        </p:txBody>
      </p:sp>
      <p:cxnSp>
        <p:nvCxnSpPr>
          <p:cNvPr id="15" name="Rovná spojovacia šípka 14"/>
          <p:cNvCxnSpPr>
            <a:stCxn id="9" idx="1"/>
            <a:endCxn id="13" idx="3"/>
          </p:cNvCxnSpPr>
          <p:nvPr/>
        </p:nvCxnSpPr>
        <p:spPr>
          <a:xfrm rot="10800000">
            <a:off x="6886592" y="4042294"/>
            <a:ext cx="328615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 rot="10800000" flipV="1">
            <a:off x="1785918" y="3143248"/>
            <a:ext cx="164307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3571868" y="3000372"/>
            <a:ext cx="76309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1917</a:t>
            </a:r>
            <a:endParaRPr lang="sk-SK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785786" y="4714884"/>
            <a:ext cx="2109552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K moci BOLŠEVICI</a:t>
            </a:r>
            <a:endParaRPr lang="sk-SK" dirty="0"/>
          </a:p>
        </p:txBody>
      </p:sp>
      <p:cxnSp>
        <p:nvCxnSpPr>
          <p:cNvPr id="21" name="Rovná spojovacia šípka 20"/>
          <p:cNvCxnSpPr/>
          <p:nvPr/>
        </p:nvCxnSpPr>
        <p:spPr>
          <a:xfrm rot="5400000">
            <a:off x="1604312" y="4539300"/>
            <a:ext cx="416486" cy="53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Rovná spojovacia šípka 22"/>
          <p:cNvCxnSpPr/>
          <p:nvPr/>
        </p:nvCxnSpPr>
        <p:spPr>
          <a:xfrm rot="16200000" flipH="1">
            <a:off x="7750991" y="4250537"/>
            <a:ext cx="64294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5143512"/>
            <a:ext cx="1643042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BlokTextu 25"/>
          <p:cNvSpPr txBox="1"/>
          <p:nvPr/>
        </p:nvSpPr>
        <p:spPr>
          <a:xfrm>
            <a:off x="1643042" y="6488668"/>
            <a:ext cx="1204625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V. I. Lenin</a:t>
            </a:r>
            <a:endParaRPr lang="sk-SK" dirty="0"/>
          </a:p>
        </p:txBody>
      </p:sp>
      <p:sp>
        <p:nvSpPr>
          <p:cNvPr id="27" name="BlokTextu 26"/>
          <p:cNvSpPr txBox="1"/>
          <p:nvPr/>
        </p:nvSpPr>
        <p:spPr>
          <a:xfrm>
            <a:off x="3500430" y="5214950"/>
            <a:ext cx="1756508" cy="430887"/>
          </a:xfrm>
          <a:prstGeom prst="rect">
            <a:avLst/>
          </a:prstGeom>
          <a:solidFill>
            <a:schemeClr val="tx2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sz="2200" dirty="0" smtClean="0">
                <a:solidFill>
                  <a:srgbClr val="FF0000"/>
                </a:solidFill>
              </a:rPr>
              <a:t>REVOLÚCIA</a:t>
            </a:r>
            <a:endParaRPr lang="sk-SK" sz="2200" dirty="0">
              <a:solidFill>
                <a:srgbClr val="FF0000"/>
              </a:solidFill>
            </a:endParaRPr>
          </a:p>
        </p:txBody>
      </p:sp>
      <p:cxnSp>
        <p:nvCxnSpPr>
          <p:cNvPr id="29" name="Rovná spojovacia šípka 28"/>
          <p:cNvCxnSpPr>
            <a:stCxn id="19" idx="3"/>
            <a:endCxn id="27" idx="1"/>
          </p:cNvCxnSpPr>
          <p:nvPr/>
        </p:nvCxnSpPr>
        <p:spPr>
          <a:xfrm>
            <a:off x="2895338" y="4899550"/>
            <a:ext cx="605092" cy="5308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BlokTextu 29"/>
          <p:cNvSpPr txBox="1"/>
          <p:nvPr/>
        </p:nvSpPr>
        <p:spPr>
          <a:xfrm>
            <a:off x="5429256" y="5857892"/>
            <a:ext cx="1031180" cy="36933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Poprava </a:t>
            </a:r>
            <a:endParaRPr lang="sk-SK" dirty="0">
              <a:solidFill>
                <a:srgbClr val="FF0000"/>
              </a:solidFill>
            </a:endParaRPr>
          </a:p>
        </p:txBody>
      </p:sp>
      <p:cxnSp>
        <p:nvCxnSpPr>
          <p:cNvPr id="32" name="Rovná spojovacia šípka 31"/>
          <p:cNvCxnSpPr>
            <a:stCxn id="27" idx="3"/>
            <a:endCxn id="30" idx="0"/>
          </p:cNvCxnSpPr>
          <p:nvPr/>
        </p:nvCxnSpPr>
        <p:spPr>
          <a:xfrm>
            <a:off x="5256938" y="5430394"/>
            <a:ext cx="687908" cy="4274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ovacia šípka 33"/>
          <p:cNvCxnSpPr>
            <a:stCxn id="30" idx="2"/>
            <a:endCxn id="5" idx="0"/>
          </p:cNvCxnSpPr>
          <p:nvPr/>
        </p:nvCxnSpPr>
        <p:spPr>
          <a:xfrm rot="16200000" flipH="1">
            <a:off x="5911883" y="6260187"/>
            <a:ext cx="261444" cy="1955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BlokTextu 34"/>
          <p:cNvSpPr txBox="1"/>
          <p:nvPr/>
        </p:nvSpPr>
        <p:spPr>
          <a:xfrm>
            <a:off x="4786314" y="4500570"/>
            <a:ext cx="1462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ZVRHNUTÁ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9" name="Rovná spojovacia šípka 38"/>
          <p:cNvCxnSpPr>
            <a:stCxn id="13" idx="2"/>
            <a:endCxn id="35" idx="0"/>
          </p:cNvCxnSpPr>
          <p:nvPr/>
        </p:nvCxnSpPr>
        <p:spPr>
          <a:xfrm rot="16200000" flipH="1">
            <a:off x="5308050" y="4291016"/>
            <a:ext cx="273610" cy="1454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BOĽŠEVICI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sľúbili ruskému ľudu: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Boľševici a diktatúra proletariátu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86322"/>
            <a:ext cx="2000232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BlokTextu 4"/>
          <p:cNvSpPr txBox="1"/>
          <p:nvPr/>
        </p:nvSpPr>
        <p:spPr>
          <a:xfrm>
            <a:off x="357158" y="4071942"/>
            <a:ext cx="1273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I. Lenin</a:t>
            </a:r>
          </a:p>
          <a:p>
            <a:pPr algn="ctr"/>
            <a:r>
              <a:rPr lang="sk-SK" b="1" dirty="0" smtClean="0"/>
              <a:t>UĽJANOV</a:t>
            </a:r>
            <a:endParaRPr lang="sk-SK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3214678" y="4786322"/>
            <a:ext cx="3609643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Profesionálny REVOLUCIONÁR</a:t>
            </a:r>
            <a:endParaRPr lang="sk-SK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3214678" y="5429264"/>
            <a:ext cx="364881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Zakladateľ SOVIETSKEHO štátu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3214678" y="6000768"/>
            <a:ext cx="4482253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Zakladateľ KOMUNISTICKEJ TOTALITY</a:t>
            </a:r>
            <a:endParaRPr lang="sk-SK" b="1" dirty="0"/>
          </a:p>
        </p:txBody>
      </p:sp>
      <p:cxnSp>
        <p:nvCxnSpPr>
          <p:cNvPr id="10" name="Rovná spojovacia šípka 9"/>
          <p:cNvCxnSpPr>
            <a:stCxn id="2050" idx="3"/>
            <a:endCxn id="6" idx="1"/>
          </p:cNvCxnSpPr>
          <p:nvPr/>
        </p:nvCxnSpPr>
        <p:spPr>
          <a:xfrm flipV="1">
            <a:off x="2000232" y="4970988"/>
            <a:ext cx="1214446" cy="851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>
            <a:stCxn id="2050" idx="3"/>
            <a:endCxn id="7" idx="1"/>
          </p:cNvCxnSpPr>
          <p:nvPr/>
        </p:nvCxnSpPr>
        <p:spPr>
          <a:xfrm flipV="1">
            <a:off x="2000232" y="5613930"/>
            <a:ext cx="1214446" cy="20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>
            <a:stCxn id="2050" idx="3"/>
          </p:cNvCxnSpPr>
          <p:nvPr/>
        </p:nvCxnSpPr>
        <p:spPr>
          <a:xfrm>
            <a:off x="2000232" y="5822161"/>
            <a:ext cx="1143008" cy="321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2571736" y="2071678"/>
            <a:ext cx="7938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sk-SK" b="1" dirty="0" smtClean="0"/>
              <a:t>MIER</a:t>
            </a:r>
            <a:endParaRPr lang="sk-SK" b="1" dirty="0"/>
          </a:p>
        </p:txBody>
      </p:sp>
      <p:cxnSp>
        <p:nvCxnSpPr>
          <p:cNvPr id="17" name="Rovná spojovacia šípka 16"/>
          <p:cNvCxnSpPr>
            <a:stCxn id="15" idx="3"/>
          </p:cNvCxnSpPr>
          <p:nvPr/>
        </p:nvCxnSpPr>
        <p:spPr>
          <a:xfrm>
            <a:off x="3365543" y="2256344"/>
            <a:ext cx="920705" cy="2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4286248" y="2143116"/>
            <a:ext cx="3919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Brest – litovský s Nemeckom (1918)</a:t>
            </a:r>
            <a:endParaRPr lang="sk-SK" b="1" dirty="0"/>
          </a:p>
        </p:txBody>
      </p:sp>
      <p:sp>
        <p:nvSpPr>
          <p:cNvPr id="19" name="BlokTextu 18"/>
          <p:cNvSpPr txBox="1"/>
          <p:nvPr/>
        </p:nvSpPr>
        <p:spPr>
          <a:xfrm>
            <a:off x="2500298" y="2643182"/>
            <a:ext cx="88197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PÔDU</a:t>
            </a:r>
            <a:endParaRPr lang="sk-SK" b="1" dirty="0"/>
          </a:p>
        </p:txBody>
      </p:sp>
      <p:cxnSp>
        <p:nvCxnSpPr>
          <p:cNvPr id="20" name="Rovná spojovacia šípka 19"/>
          <p:cNvCxnSpPr/>
          <p:nvPr/>
        </p:nvCxnSpPr>
        <p:spPr>
          <a:xfrm>
            <a:off x="3357554" y="2857496"/>
            <a:ext cx="920705" cy="2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lokTextu 20"/>
          <p:cNvSpPr txBox="1"/>
          <p:nvPr/>
        </p:nvSpPr>
        <p:spPr>
          <a:xfrm>
            <a:off x="4286248" y="2714620"/>
            <a:ext cx="1885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Nasýtiť ruský ľud</a:t>
            </a:r>
            <a:endParaRPr lang="sk-SK" dirty="0"/>
          </a:p>
        </p:txBody>
      </p:sp>
      <p:sp>
        <p:nvSpPr>
          <p:cNvPr id="22" name="BlokTextu 21"/>
          <p:cNvSpPr txBox="1"/>
          <p:nvPr/>
        </p:nvSpPr>
        <p:spPr>
          <a:xfrm>
            <a:off x="2500298" y="3286124"/>
            <a:ext cx="259410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NÁRODNÚ SLOBODU</a:t>
            </a:r>
            <a:endParaRPr lang="sk-SK" b="1" dirty="0"/>
          </a:p>
        </p:txBody>
      </p:sp>
      <p:cxnSp>
        <p:nvCxnSpPr>
          <p:cNvPr id="23" name="Rovná spojovacia šípka 22"/>
          <p:cNvCxnSpPr/>
          <p:nvPr/>
        </p:nvCxnSpPr>
        <p:spPr>
          <a:xfrm>
            <a:off x="5143504" y="3500438"/>
            <a:ext cx="920705" cy="2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BlokTextu 23"/>
          <p:cNvSpPr txBox="1"/>
          <p:nvPr/>
        </p:nvSpPr>
        <p:spPr>
          <a:xfrm>
            <a:off x="6072198" y="3214686"/>
            <a:ext cx="2750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Fínsko a pobaltské krajiny</a:t>
            </a:r>
          </a:p>
          <a:p>
            <a:pPr algn="ctr"/>
            <a:r>
              <a:rPr lang="sk-SK" dirty="0"/>
              <a:t>š</a:t>
            </a:r>
            <a:r>
              <a:rPr lang="sk-SK" dirty="0" smtClean="0"/>
              <a:t>tátna samostatnosť</a:t>
            </a:r>
            <a:endParaRPr lang="sk-SK" dirty="0"/>
          </a:p>
        </p:txBody>
      </p:sp>
      <p:sp>
        <p:nvSpPr>
          <p:cNvPr id="25" name="BlokTextu 24"/>
          <p:cNvSpPr txBox="1"/>
          <p:nvPr/>
        </p:nvSpPr>
        <p:spPr>
          <a:xfrm>
            <a:off x="2643174" y="4071942"/>
            <a:ext cx="5200463" cy="430887"/>
          </a:xfrm>
          <a:prstGeom prst="rect">
            <a:avLst/>
          </a:prstGeom>
          <a:solidFill>
            <a:schemeClr val="tx2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F0000"/>
                </a:solidFill>
              </a:rPr>
              <a:t>Nastolená </a:t>
            </a:r>
            <a:r>
              <a:rPr lang="sk-SK" sz="2200" b="1" dirty="0" smtClean="0">
                <a:solidFill>
                  <a:srgbClr val="FF0000"/>
                </a:solidFill>
              </a:rPr>
              <a:t>DIKTATÚRA PROLETARIÁTU</a:t>
            </a:r>
            <a:endParaRPr lang="sk-SK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 smrti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zakladateľa komunistického štátu </a:t>
            </a:r>
            <a:r>
              <a:rPr lang="sk-S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LENINA sa v ZSSR rozpútal 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boj o „moc“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medzi J.V.STALINOM a L. D. TROCKIJM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...vyhral Stalin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</a:t>
            </a:r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Trockého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nechal neskôr odstrániť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v Mexiku ho zavraždil najatý vrah)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Boj o moc</a:t>
            </a:r>
            <a:endParaRPr lang="sk-SK" dirty="0"/>
          </a:p>
        </p:txBody>
      </p:sp>
      <p:pic>
        <p:nvPicPr>
          <p:cNvPr id="4" name="Obrázok 3" descr="trock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4857760"/>
            <a:ext cx="1857356" cy="2000240"/>
          </a:xfrm>
          <a:prstGeom prst="rect">
            <a:avLst/>
          </a:prstGeom>
        </p:spPr>
      </p:pic>
      <p:pic>
        <p:nvPicPr>
          <p:cNvPr id="5" name="Obrázok 4" descr="stal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29198"/>
            <a:ext cx="2032004" cy="1928802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3428992" y="5657671"/>
            <a:ext cx="3832011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TROCKIJ, vlastným menom</a:t>
            </a:r>
          </a:p>
          <a:p>
            <a:pPr algn="ctr"/>
            <a:r>
              <a:rPr lang="sk-SK" dirty="0" err="1" smtClean="0"/>
              <a:t>Bronštejn</a:t>
            </a:r>
            <a:r>
              <a:rPr lang="sk-SK" dirty="0" smtClean="0"/>
              <a:t> bol blízky spolupracovník</a:t>
            </a:r>
          </a:p>
          <a:p>
            <a:pPr algn="ctr"/>
            <a:r>
              <a:rPr lang="sk-SK" dirty="0" smtClean="0"/>
              <a:t>Lenina  a predpokladalo sa, že ho  po</a:t>
            </a:r>
          </a:p>
          <a:p>
            <a:pPr algn="ctr"/>
            <a:r>
              <a:rPr lang="sk-SK" dirty="0" smtClean="0"/>
              <a:t>jeho smrti nahradí...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28596" y="4572008"/>
            <a:ext cx="870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Stalin 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7715272" y="4500570"/>
            <a:ext cx="1005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err="1" smtClean="0"/>
              <a:t>Trockij</a:t>
            </a:r>
            <a:r>
              <a:rPr lang="sk-SK" b="1" dirty="0" smtClean="0"/>
              <a:t> 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2071670" y="5000636"/>
            <a:ext cx="41732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STALIN, vlastným menom </a:t>
            </a:r>
            <a:r>
              <a:rPr lang="sk-SK" dirty="0" err="1" smtClean="0"/>
              <a:t>Džugašvlili</a:t>
            </a:r>
            <a:r>
              <a:rPr lang="sk-SK" dirty="0" smtClean="0"/>
              <a:t>...</a:t>
            </a:r>
          </a:p>
          <a:p>
            <a:pPr algn="ctr"/>
            <a:r>
              <a:rPr lang="sk-SK" dirty="0" smtClean="0"/>
              <a:t>Stalin bola iba prezývka  = „muž z ocele“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ZSSR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V roku 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1922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vzniká </a:t>
            </a:r>
            <a:r>
              <a:rPr lang="sk-SK" b="1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Zväz sovietskych socialistických republík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=&gt; popretie zásad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sebaurčovacieho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práva 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Po smrti V. I. Lenina (1924) moc preberá </a:t>
            </a:r>
            <a:r>
              <a:rPr lang="sk-SK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Josif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Vissarionovič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Stalin</a:t>
            </a:r>
          </a:p>
          <a:p>
            <a:endParaRPr lang="sk-SK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endParaRPr lang="sk-SK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5050" y="0"/>
            <a:ext cx="30289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857760"/>
            <a:ext cx="1785918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BlokTextu 7"/>
          <p:cNvSpPr txBox="1"/>
          <p:nvPr/>
        </p:nvSpPr>
        <p:spPr>
          <a:xfrm>
            <a:off x="1785918" y="6488668"/>
            <a:ext cx="11841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J. V. Stalin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0" y="4357694"/>
            <a:ext cx="17074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1924 - 1953</a:t>
            </a:r>
            <a:endParaRPr lang="sk-SK" sz="2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2571736" y="4500570"/>
            <a:ext cx="1780552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C00000"/>
                </a:solidFill>
              </a:rPr>
              <a:t>KRUTOVLÁDA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571736" y="5000636"/>
            <a:ext cx="139172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C00000"/>
                </a:solidFill>
              </a:rPr>
              <a:t>DIKTÁTOR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14" name="Šípka doprava 13"/>
          <p:cNvSpPr/>
          <p:nvPr/>
        </p:nvSpPr>
        <p:spPr>
          <a:xfrm>
            <a:off x="4286248" y="4643446"/>
            <a:ext cx="500066" cy="71438"/>
          </a:xfrm>
          <a:prstGeom prst="right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BlokTextu 14"/>
          <p:cNvSpPr txBox="1"/>
          <p:nvPr/>
        </p:nvSpPr>
        <p:spPr>
          <a:xfrm>
            <a:off x="4786314" y="4500570"/>
            <a:ext cx="414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Fyzická likvidácia 20 až30 miliónov ľudí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2571736" y="5500702"/>
            <a:ext cx="2856872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C00000"/>
                </a:solidFill>
              </a:rPr>
              <a:t>Budovanie SOCIALIZMU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00628" y="5000636"/>
            <a:ext cx="3708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Kolektivizácia </a:t>
            </a:r>
            <a:r>
              <a:rPr lang="sk-SK" dirty="0" smtClean="0"/>
              <a:t>(združstevňovanie)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5000628" y="6000768"/>
            <a:ext cx="3978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Industrializácia </a:t>
            </a:r>
            <a:r>
              <a:rPr lang="sk-SK" dirty="0" smtClean="0"/>
              <a:t>(spriemyselňovanie)</a:t>
            </a:r>
            <a:endParaRPr lang="sk-SK" dirty="0"/>
          </a:p>
        </p:txBody>
      </p:sp>
      <p:cxnSp>
        <p:nvCxnSpPr>
          <p:cNvPr id="20" name="Rovná spojovacia šípka 19"/>
          <p:cNvCxnSpPr>
            <a:stCxn id="16" idx="0"/>
            <a:endCxn id="17" idx="1"/>
          </p:cNvCxnSpPr>
          <p:nvPr/>
        </p:nvCxnSpPr>
        <p:spPr>
          <a:xfrm rot="5400000" flipH="1" flipV="1">
            <a:off x="4342700" y="4842774"/>
            <a:ext cx="315400" cy="1000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ovacia šípka 21"/>
          <p:cNvCxnSpPr>
            <a:stCxn id="16" idx="2"/>
            <a:endCxn id="18" idx="1"/>
          </p:cNvCxnSpPr>
          <p:nvPr/>
        </p:nvCxnSpPr>
        <p:spPr>
          <a:xfrm rot="16200000" flipH="1">
            <a:off x="4342700" y="5527506"/>
            <a:ext cx="315400" cy="1000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BlokTextu 22"/>
          <p:cNvSpPr txBox="1"/>
          <p:nvPr/>
        </p:nvSpPr>
        <p:spPr>
          <a:xfrm>
            <a:off x="6000760" y="5500702"/>
            <a:ext cx="177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5 – ročné plány</a:t>
            </a:r>
            <a:endParaRPr lang="sk-SK" b="1" dirty="0"/>
          </a:p>
        </p:txBody>
      </p:sp>
      <p:cxnSp>
        <p:nvCxnSpPr>
          <p:cNvPr id="25" name="Rovná spojovacia šípka 24"/>
          <p:cNvCxnSpPr>
            <a:stCxn id="16" idx="3"/>
            <a:endCxn id="23" idx="1"/>
          </p:cNvCxnSpPr>
          <p:nvPr/>
        </p:nvCxnSpPr>
        <p:spPr>
          <a:xfrm>
            <a:off x="5428608" y="5685368"/>
            <a:ext cx="572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BlokTextu 18"/>
          <p:cNvSpPr txBox="1"/>
          <p:nvPr/>
        </p:nvSpPr>
        <p:spPr>
          <a:xfrm>
            <a:off x="428596" y="3714752"/>
            <a:ext cx="8252580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sk-SK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„Keď zomrie jeden človek, je to smutné, keď zomrú milióny, je to štatistika“</a:t>
            </a:r>
          </a:p>
        </p:txBody>
      </p:sp>
      <p:cxnSp>
        <p:nvCxnSpPr>
          <p:cNvPr id="24" name="Rovná spojovacia šípka 23"/>
          <p:cNvCxnSpPr>
            <a:endCxn id="19" idx="0"/>
          </p:cNvCxnSpPr>
          <p:nvPr/>
        </p:nvCxnSpPr>
        <p:spPr>
          <a:xfrm>
            <a:off x="3857620" y="3429000"/>
            <a:ext cx="697266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BlokTextu 25"/>
          <p:cNvSpPr txBox="1"/>
          <p:nvPr/>
        </p:nvSpPr>
        <p:spPr>
          <a:xfrm>
            <a:off x="500034" y="0"/>
            <a:ext cx="5684826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Kosák a kladivo symbolizovali spojenie roľníckej a </a:t>
            </a:r>
          </a:p>
          <a:p>
            <a:pPr algn="ctr"/>
            <a:r>
              <a:rPr lang="sk-S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robotníckej triedy</a:t>
            </a:r>
            <a:endParaRPr lang="sk-SK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Stalin sa stal neobmedzeným diktátorom v ZSSR...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Budovanie socializmu ako cesty k beztriednej spoločnosti - KOMUNIZMU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Cielene odstránil 20 až 30 miliónov ľudí =&gt; popravy alebo pracovné tábory (=&gt; </a:t>
            </a:r>
            <a:r>
              <a:rPr lang="sk-SK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GULAGY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) bolo ich cca 1600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Jediná povolená ideológia v krajine –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Marxizmus – Leninizmus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=&gt; náboženstvo zakázané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V ZSSR – ateizmus 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Kult osobnosti</a:t>
            </a:r>
            <a:endParaRPr lang="sk-SK" dirty="0"/>
          </a:p>
        </p:txBody>
      </p:sp>
      <p:pic>
        <p:nvPicPr>
          <p:cNvPr id="1026" name="Picture 2" descr="http://upload.wikimedia.org/wikipedia/commons/thumb/b/ba/Poster27_cropped.jpg/220px-Poster27_cropp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1376" y="0"/>
            <a:ext cx="1952624" cy="1571611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3286116" y="0"/>
            <a:ext cx="224901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2400" dirty="0" smtClean="0">
                <a:solidFill>
                  <a:srgbClr val="FF0000"/>
                </a:solidFill>
              </a:rPr>
              <a:t>STALINIZMUS</a:t>
            </a:r>
            <a:r>
              <a:rPr lang="sk-SK" sz="2400" dirty="0" smtClean="0"/>
              <a:t> </a:t>
            </a:r>
            <a:endParaRPr lang="sk-SK" sz="2400" dirty="0"/>
          </a:p>
        </p:txBody>
      </p:sp>
      <p:pic>
        <p:nvPicPr>
          <p:cNvPr id="7" name="Obrázok 6" descr="mar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6125" y="4929198"/>
            <a:ext cx="2047875" cy="1928802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5786446" y="6488668"/>
            <a:ext cx="129529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Karol Marx</a:t>
            </a:r>
            <a:endParaRPr lang="sk-SK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571736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dirty="0" smtClean="0"/>
              <a:t>ZSSR</a:t>
            </a:r>
            <a:endParaRPr lang="sk-SK" sz="2800" dirty="0"/>
          </a:p>
        </p:txBody>
      </p:sp>
      <p:pic>
        <p:nvPicPr>
          <p:cNvPr id="5" name="Zástupný symbol obrázka 4" descr="zssr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7225" b="1722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Boľševická strana mení názov na </a:t>
            </a:r>
            <a:r>
              <a:rPr lang="sk-SK" b="1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KOMUNISTICKÚ STRANU</a:t>
            </a:r>
          </a:p>
          <a:p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Komunizmus 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785786" y="2714620"/>
            <a:ext cx="1946302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>
                <a:solidFill>
                  <a:srgbClr val="C00000"/>
                </a:solidFill>
              </a:rPr>
              <a:t>Cieľ komunistov: 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5" name="Šípka doprava 4"/>
          <p:cNvSpPr/>
          <p:nvPr/>
        </p:nvSpPr>
        <p:spPr>
          <a:xfrm>
            <a:off x="2786050" y="2928934"/>
            <a:ext cx="928694" cy="45719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786182" y="2643182"/>
            <a:ext cx="4477893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VYBUDOVAŤ SOCIÁLNE SPRAVODLIVÚ</a:t>
            </a:r>
          </a:p>
          <a:p>
            <a:pPr algn="ctr"/>
            <a:r>
              <a:rPr lang="sk-SK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SPOLOČNOSŤ NA CELOM SVETE</a:t>
            </a:r>
            <a:endParaRPr lang="sk-SK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Šípka dolu 6"/>
          <p:cNvSpPr/>
          <p:nvPr/>
        </p:nvSpPr>
        <p:spPr>
          <a:xfrm>
            <a:off x="5214942" y="3286124"/>
            <a:ext cx="1643074" cy="857256"/>
          </a:xfrm>
          <a:prstGeom prst="down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BlokTextu 7"/>
          <p:cNvSpPr txBox="1"/>
          <p:nvPr/>
        </p:nvSpPr>
        <p:spPr>
          <a:xfrm>
            <a:off x="5143504" y="4214818"/>
            <a:ext cx="1814216" cy="43088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sz="2200" b="1" dirty="0" smtClean="0"/>
              <a:t>REVOLÚCIA</a:t>
            </a:r>
            <a:endParaRPr lang="sk-SK" sz="2200" b="1" dirty="0"/>
          </a:p>
        </p:txBody>
      </p:sp>
      <p:sp>
        <p:nvSpPr>
          <p:cNvPr id="9" name="Šípka dolu 8"/>
          <p:cNvSpPr/>
          <p:nvPr/>
        </p:nvSpPr>
        <p:spPr>
          <a:xfrm>
            <a:off x="5572132" y="4714884"/>
            <a:ext cx="1000132" cy="1071570"/>
          </a:xfrm>
          <a:prstGeom prst="down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BlokTextu 9"/>
          <p:cNvSpPr txBox="1"/>
          <p:nvPr/>
        </p:nvSpPr>
        <p:spPr>
          <a:xfrm>
            <a:off x="2542577" y="5857892"/>
            <a:ext cx="6601423" cy="492443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2600" b="1" dirty="0" smtClean="0">
                <a:solidFill>
                  <a:srgbClr val="FF0000"/>
                </a:solidFill>
              </a:rPr>
              <a:t>Vybudovanie komunizmu na celom svete</a:t>
            </a:r>
            <a:endParaRPr lang="sk-SK" sz="2600" b="1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1500166" y="4143380"/>
            <a:ext cx="901209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</a:t>
            </a:r>
            <a:endParaRPr lang="sk-SK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Rovná spojovacia šípka 12"/>
          <p:cNvCxnSpPr>
            <a:stCxn id="11" idx="3"/>
            <a:endCxn id="8" idx="1"/>
          </p:cNvCxnSpPr>
          <p:nvPr/>
        </p:nvCxnSpPr>
        <p:spPr>
          <a:xfrm>
            <a:off x="2401375" y="4404990"/>
            <a:ext cx="2742129" cy="252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>
            <a:stCxn id="11" idx="2"/>
          </p:cNvCxnSpPr>
          <p:nvPr/>
        </p:nvCxnSpPr>
        <p:spPr>
          <a:xfrm rot="16200000" flipH="1">
            <a:off x="1522731" y="5094639"/>
            <a:ext cx="1405606" cy="5495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Boľševici v Rusku predpokladali, že ľud v krajinách zničených vojnou urobí revolúciu podľa ich vzoru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... 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Na podporu šírenia svetovej komunistickej revolúcie vznikla komunistami ovládaná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Komunistická internacionála  (KOMINTERNA)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=&gt; podporovala a koordinovala činnosť komunistických strán v jednotlivých krajinách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Komunistická revolúcia </a:t>
            </a:r>
            <a:endParaRPr lang="sk-SK" dirty="0"/>
          </a:p>
        </p:txBody>
      </p:sp>
      <p:pic>
        <p:nvPicPr>
          <p:cNvPr id="4" name="Obrázok 3" descr="kominter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4643446"/>
            <a:ext cx="3357586" cy="192882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963</TotalTime>
  <Words>427</Words>
  <Application>Microsoft Office PowerPoint</Application>
  <PresentationFormat>Prezentácia na obrazovke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Papier</vt:lpstr>
      <vt:lpstr>Ako sa Lenin dostal k moci</vt:lpstr>
      <vt:lpstr>Pád cárizmu v Rusku</vt:lpstr>
      <vt:lpstr>Boľševici a diktatúra proletariátu</vt:lpstr>
      <vt:lpstr>Boj o moc</vt:lpstr>
      <vt:lpstr>ZSSR</vt:lpstr>
      <vt:lpstr>Kult osobnosti</vt:lpstr>
      <vt:lpstr>ZSSR</vt:lpstr>
      <vt:lpstr>Komunizmus </vt:lpstr>
      <vt:lpstr>Komunistická revolúcia </vt:lpstr>
      <vt:lpstr>Použitá literatúra a iné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Ako sa Lenin dostal k moci</dc:title>
  <dc:creator>Valued Acer Customer</dc:creator>
  <cp:lastModifiedBy>Valued Acer Customer</cp:lastModifiedBy>
  <cp:revision>44</cp:revision>
  <dcterms:created xsi:type="dcterms:W3CDTF">2013-10-16T18:29:57Z</dcterms:created>
  <dcterms:modified xsi:type="dcterms:W3CDTF">2014-10-27T22:43:44Z</dcterms:modified>
</cp:coreProperties>
</file>