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1" d="100"/>
          <a:sy n="41" d="100"/>
        </p:scale>
        <p:origin x="7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C6D6-26E2-4AE4-B1D6-88C1C066167C}" type="datetimeFigureOut">
              <a:rPr lang="sk-SK" smtClean="0"/>
              <a:t>5. 10. 2020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04AC-6B2D-415E-822F-E0FD33639A2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55560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C6D6-26E2-4AE4-B1D6-88C1C066167C}" type="datetimeFigureOut">
              <a:rPr lang="sk-SK" smtClean="0"/>
              <a:t>5. 10. 2020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04AC-6B2D-415E-822F-E0FD33639A2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3478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C6D6-26E2-4AE4-B1D6-88C1C066167C}" type="datetimeFigureOut">
              <a:rPr lang="sk-SK" smtClean="0"/>
              <a:t>5. 10. 2020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04AC-6B2D-415E-822F-E0FD33639A24}" type="slidenum">
              <a:rPr lang="sk-SK" smtClean="0"/>
              <a:t>‹#›</a:t>
            </a:fld>
            <a:endParaRPr lang="sk-SK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5033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C6D6-26E2-4AE4-B1D6-88C1C066167C}" type="datetimeFigureOut">
              <a:rPr lang="sk-SK" smtClean="0"/>
              <a:t>5. 10. 2020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04AC-6B2D-415E-822F-E0FD33639A2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28672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C6D6-26E2-4AE4-B1D6-88C1C066167C}" type="datetimeFigureOut">
              <a:rPr lang="sk-SK" smtClean="0"/>
              <a:t>5. 10. 2020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04AC-6B2D-415E-822F-E0FD33639A24}" type="slidenum">
              <a:rPr lang="sk-SK" smtClean="0"/>
              <a:t>‹#›</a:t>
            </a:fld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7286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C6D6-26E2-4AE4-B1D6-88C1C066167C}" type="datetimeFigureOut">
              <a:rPr lang="sk-SK" smtClean="0"/>
              <a:t>5. 10. 2020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04AC-6B2D-415E-822F-E0FD33639A2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80529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C6D6-26E2-4AE4-B1D6-88C1C066167C}" type="datetimeFigureOut">
              <a:rPr lang="sk-SK" smtClean="0"/>
              <a:t>5. 10. 2020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04AC-6B2D-415E-822F-E0FD33639A2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82532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C6D6-26E2-4AE4-B1D6-88C1C066167C}" type="datetimeFigureOut">
              <a:rPr lang="sk-SK" smtClean="0"/>
              <a:t>5. 10. 2020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04AC-6B2D-415E-822F-E0FD33639A2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53762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C6D6-26E2-4AE4-B1D6-88C1C066167C}" type="datetimeFigureOut">
              <a:rPr lang="sk-SK" smtClean="0"/>
              <a:t>5. 10. 2020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04AC-6B2D-415E-822F-E0FD33639A2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21858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C6D6-26E2-4AE4-B1D6-88C1C066167C}" type="datetimeFigureOut">
              <a:rPr lang="sk-SK" smtClean="0"/>
              <a:t>5. 10. 2020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04AC-6B2D-415E-822F-E0FD33639A2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6107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C6D6-26E2-4AE4-B1D6-88C1C066167C}" type="datetimeFigureOut">
              <a:rPr lang="sk-SK" smtClean="0"/>
              <a:t>5. 10. 2020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04AC-6B2D-415E-822F-E0FD33639A2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65853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C6D6-26E2-4AE4-B1D6-88C1C066167C}" type="datetimeFigureOut">
              <a:rPr lang="sk-SK" smtClean="0"/>
              <a:t>5. 10. 2020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04AC-6B2D-415E-822F-E0FD33639A2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07321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C6D6-26E2-4AE4-B1D6-88C1C066167C}" type="datetimeFigureOut">
              <a:rPr lang="sk-SK" smtClean="0"/>
              <a:t>5. 10. 2020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04AC-6B2D-415E-822F-E0FD33639A2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7235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C6D6-26E2-4AE4-B1D6-88C1C066167C}" type="datetimeFigureOut">
              <a:rPr lang="sk-SK" smtClean="0"/>
              <a:t>5. 10. 2020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04AC-6B2D-415E-822F-E0FD33639A2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30249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C6D6-26E2-4AE4-B1D6-88C1C066167C}" type="datetimeFigureOut">
              <a:rPr lang="sk-SK" smtClean="0"/>
              <a:t>5. 10. 2020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04AC-6B2D-415E-822F-E0FD33639A2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14388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C6D6-26E2-4AE4-B1D6-88C1C066167C}" type="datetimeFigureOut">
              <a:rPr lang="sk-SK" smtClean="0"/>
              <a:t>5. 10. 2020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04AC-6B2D-415E-822F-E0FD33639A2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51674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BC6D6-26E2-4AE4-B1D6-88C1C066167C}" type="datetimeFigureOut">
              <a:rPr lang="sk-SK" smtClean="0"/>
              <a:t>5. 10. 2020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58204AC-6B2D-415E-822F-E0FD33639A2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9913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voda, vonkajšie, jazda na koni, rieka&#10;&#10;Automaticky generovaný popis">
            <a:extLst>
              <a:ext uri="{FF2B5EF4-FFF2-40B4-BE49-F238E27FC236}">
                <a16:creationId xmlns:a16="http://schemas.microsoft.com/office/drawing/2014/main" id="{54838E96-1D32-4988-A658-85831E9173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r="10363" b="2317"/>
          <a:stretch/>
        </p:blipFill>
        <p:spPr>
          <a:xfrm>
            <a:off x="3474720" y="-8467"/>
            <a:ext cx="8665153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E2BD725-128B-4A0C-A3B9-A60A34217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863" y="1362600"/>
            <a:ext cx="4088190" cy="2369093"/>
          </a:xfrm>
        </p:spPr>
        <p:txBody>
          <a:bodyPr>
            <a:normAutofit/>
          </a:bodyPr>
          <a:lstStyle/>
          <a:p>
            <a:r>
              <a:rPr lang="sk-SK" sz="4800" b="1" dirty="0">
                <a:solidFill>
                  <a:srgbClr val="FF0000"/>
                </a:solidFill>
                <a:highlight>
                  <a:srgbClr val="FFFF00"/>
                </a:highlight>
              </a:rPr>
              <a:t>Macedónia a helenistický svet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57CCC1F-0CF1-4D85-B0FA-3826D186C2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81921" y="5752633"/>
            <a:ext cx="4079721" cy="1096901"/>
          </a:xfrm>
        </p:spPr>
        <p:txBody>
          <a:bodyPr>
            <a:normAutofit/>
          </a:bodyPr>
          <a:lstStyle/>
          <a:p>
            <a:r>
              <a:rPr lang="sk-SK" sz="2000" dirty="0">
                <a:solidFill>
                  <a:srgbClr val="FF0000"/>
                </a:solidFill>
              </a:rPr>
              <a:t>Mgr. Tomáš Takáč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66169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274928-F56C-4767-9F0A-05293E388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498" y="304800"/>
            <a:ext cx="3737268" cy="1320800"/>
          </a:xfrm>
        </p:spPr>
        <p:txBody>
          <a:bodyPr>
            <a:normAutofit/>
          </a:bodyPr>
          <a:lstStyle/>
          <a:p>
            <a:r>
              <a:rPr lang="sk-SK" b="1" dirty="0">
                <a:solidFill>
                  <a:srgbClr val="FF0000"/>
                </a:solidFill>
                <a:highlight>
                  <a:srgbClr val="FFFF00"/>
                </a:highlight>
              </a:rPr>
              <a:t>Doba Filipa II. Macedónskeho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685B1C1-F410-4BD6-BACD-F0E5CEF19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0390" y="2160589"/>
            <a:ext cx="4610298" cy="3880773"/>
          </a:xfrm>
        </p:spPr>
        <p:txBody>
          <a:bodyPr>
            <a:normAutofit lnSpcReduction="10000"/>
          </a:bodyPr>
          <a:lstStyle/>
          <a:p>
            <a:r>
              <a:rPr lang="sk-SK" sz="2400" dirty="0">
                <a:solidFill>
                  <a:schemeClr val="tx1"/>
                </a:solidFill>
              </a:rPr>
              <a:t>Na severe Grécka ležala </a:t>
            </a:r>
            <a:r>
              <a:rPr lang="sk-SK" sz="2400" dirty="0">
                <a:solidFill>
                  <a:schemeClr val="tx1"/>
                </a:solidFill>
                <a:highlight>
                  <a:srgbClr val="FFFF00"/>
                </a:highlight>
              </a:rPr>
              <a:t>Macedónia</a:t>
            </a:r>
          </a:p>
          <a:p>
            <a:r>
              <a:rPr lang="sk-SK" sz="2400" dirty="0">
                <a:solidFill>
                  <a:schemeClr val="tx1"/>
                </a:solidFill>
              </a:rPr>
              <a:t>Rozmach začal počas vlády panovníka </a:t>
            </a:r>
            <a:r>
              <a:rPr lang="sk-SK" sz="2400" dirty="0">
                <a:solidFill>
                  <a:schemeClr val="tx1"/>
                </a:solidFill>
                <a:highlight>
                  <a:srgbClr val="FFFF00"/>
                </a:highlight>
              </a:rPr>
              <a:t>Filipa II.</a:t>
            </a:r>
          </a:p>
          <a:p>
            <a:r>
              <a:rPr lang="sk-SK" sz="2400" dirty="0">
                <a:solidFill>
                  <a:schemeClr val="tx1"/>
                </a:solidFill>
              </a:rPr>
              <a:t>Bol veľkým </a:t>
            </a:r>
            <a:r>
              <a:rPr lang="sk-SK" sz="2400" dirty="0">
                <a:solidFill>
                  <a:schemeClr val="tx1"/>
                </a:solidFill>
                <a:highlight>
                  <a:srgbClr val="FFFF00"/>
                </a:highlight>
              </a:rPr>
              <a:t>reformátorom.</a:t>
            </a:r>
          </a:p>
          <a:p>
            <a:r>
              <a:rPr lang="sk-SK" sz="2400" dirty="0">
                <a:solidFill>
                  <a:schemeClr val="tx1"/>
                </a:solidFill>
              </a:rPr>
              <a:t>Zvyšoval vojenskú a hospodársku moc kráľovstva.</a:t>
            </a:r>
          </a:p>
          <a:p>
            <a:r>
              <a:rPr lang="sk-SK" sz="2400" dirty="0">
                <a:solidFill>
                  <a:schemeClr val="tx1"/>
                </a:solidFill>
              </a:rPr>
              <a:t>Pôsobil tu aj grécky filozof </a:t>
            </a:r>
            <a:r>
              <a:rPr lang="sk-SK" sz="2400" dirty="0">
                <a:solidFill>
                  <a:schemeClr val="tx1"/>
                </a:solidFill>
                <a:highlight>
                  <a:srgbClr val="FFFF00"/>
                </a:highlight>
              </a:rPr>
              <a:t>Aristoteles.</a:t>
            </a:r>
          </a:p>
        </p:txBody>
      </p:sp>
      <p:pic>
        <p:nvPicPr>
          <p:cNvPr id="5" name="Obrázok 4" descr="Obrázok, na ktorom je mapa&#10;&#10;Automaticky generovaný popis">
            <a:extLst>
              <a:ext uri="{FF2B5EF4-FFF2-40B4-BE49-F238E27FC236}">
                <a16:creationId xmlns:a16="http://schemas.microsoft.com/office/drawing/2014/main" id="{46D225F2-446B-4AD7-903A-A56FD55CB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7" r="22639" b="-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Obrázok 6" descr="Obrázok, na ktorom je muž, osoba, nosenie, pozeranie&#10;&#10;Automaticky generovaný popis">
            <a:extLst>
              <a:ext uri="{FF2B5EF4-FFF2-40B4-BE49-F238E27FC236}">
                <a16:creationId xmlns:a16="http://schemas.microsoft.com/office/drawing/2014/main" id="{C9FA7064-CA1F-4E0B-ABEA-DDAE0BF2F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492" y="0"/>
            <a:ext cx="2761488" cy="3657600"/>
          </a:xfrm>
          <a:prstGeom prst="rect">
            <a:avLst/>
          </a:prstGeom>
        </p:spPr>
      </p:pic>
      <p:pic>
        <p:nvPicPr>
          <p:cNvPr id="9" name="Obrázok 8" descr="Obrázok, na ktorom je sedenie, pozeranie, staré, muž&#10;&#10;Automaticky generovaný popis">
            <a:extLst>
              <a:ext uri="{FF2B5EF4-FFF2-40B4-BE49-F238E27FC236}">
                <a16:creationId xmlns:a16="http://schemas.microsoft.com/office/drawing/2014/main" id="{751AFB1C-4EEA-4A5D-A5C9-AA86E194A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491" y="3611231"/>
            <a:ext cx="2761487" cy="370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34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mapa&#10;&#10;Automaticky generovaný popis">
            <a:extLst>
              <a:ext uri="{FF2B5EF4-FFF2-40B4-BE49-F238E27FC236}">
                <a16:creationId xmlns:a16="http://schemas.microsoft.com/office/drawing/2014/main" id="{254D3E11-B5C8-4841-990D-14D41A7A10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" r="-1" b="-1"/>
          <a:stretch/>
        </p:blipFill>
        <p:spPr>
          <a:xfrm>
            <a:off x="3198943" y="60960"/>
            <a:ext cx="7663544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6564AAF-00DE-4FFB-9882-8422B40AF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331789"/>
            <a:ext cx="4664765" cy="43064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k-SK" sz="2000" dirty="0">
                <a:solidFill>
                  <a:schemeClr val="tx1"/>
                </a:solidFill>
              </a:rPr>
              <a:t>V roku </a:t>
            </a:r>
            <a:r>
              <a:rPr lang="sk-SK" sz="2000" dirty="0">
                <a:solidFill>
                  <a:schemeClr val="tx1"/>
                </a:solidFill>
                <a:highlight>
                  <a:srgbClr val="FFFF00"/>
                </a:highlight>
              </a:rPr>
              <a:t>338 pred Kr</a:t>
            </a:r>
            <a:r>
              <a:rPr lang="sk-SK" sz="2000" dirty="0">
                <a:solidFill>
                  <a:schemeClr val="tx1"/>
                </a:solidFill>
              </a:rPr>
              <a:t>. násilím </a:t>
            </a:r>
            <a:r>
              <a:rPr lang="sk-SK" sz="2000" dirty="0">
                <a:solidFill>
                  <a:schemeClr val="tx1"/>
                </a:solidFill>
                <a:highlight>
                  <a:srgbClr val="FFFF00"/>
                </a:highlight>
              </a:rPr>
              <a:t>zjednotil všetky grécke štáty.</a:t>
            </a:r>
          </a:p>
          <a:p>
            <a:pPr>
              <a:lnSpc>
                <a:spcPct val="90000"/>
              </a:lnSpc>
            </a:pPr>
            <a:r>
              <a:rPr lang="sk-SK" sz="2000" dirty="0">
                <a:solidFill>
                  <a:schemeClr val="tx1"/>
                </a:solidFill>
              </a:rPr>
              <a:t>Vytvoril </a:t>
            </a:r>
            <a:r>
              <a:rPr lang="sk-SK" sz="2000" dirty="0">
                <a:solidFill>
                  <a:schemeClr val="tx1"/>
                </a:solidFill>
                <a:highlight>
                  <a:srgbClr val="FFFF00"/>
                </a:highlight>
              </a:rPr>
              <a:t>Korintský spolok. </a:t>
            </a:r>
          </a:p>
          <a:p>
            <a:pPr>
              <a:lnSpc>
                <a:spcPct val="90000"/>
              </a:lnSpc>
            </a:pPr>
            <a:r>
              <a:rPr lang="sk-SK" sz="2000" dirty="0">
                <a:solidFill>
                  <a:schemeClr val="tx1"/>
                </a:solidFill>
              </a:rPr>
              <a:t>Spolok vyhlásil </a:t>
            </a:r>
            <a:r>
              <a:rPr lang="sk-SK" sz="2000" dirty="0">
                <a:solidFill>
                  <a:schemeClr val="tx1"/>
                </a:solidFill>
                <a:highlight>
                  <a:srgbClr val="FFFF00"/>
                </a:highlight>
              </a:rPr>
              <a:t>zákaz vnútro gréckych vojen.</a:t>
            </a:r>
          </a:p>
          <a:p>
            <a:pPr>
              <a:lnSpc>
                <a:spcPct val="90000"/>
              </a:lnSpc>
            </a:pPr>
            <a:r>
              <a:rPr lang="sk-SK" sz="2000" dirty="0">
                <a:solidFill>
                  <a:schemeClr val="tx1"/>
                </a:solidFill>
              </a:rPr>
              <a:t>Chránil svojich členov pred </a:t>
            </a:r>
            <a:r>
              <a:rPr lang="sk-SK" sz="2000" dirty="0">
                <a:solidFill>
                  <a:schemeClr val="tx1"/>
                </a:solidFill>
                <a:highlight>
                  <a:srgbClr val="FFFF00"/>
                </a:highlight>
              </a:rPr>
              <a:t>nebezpečenstvom zo strany cudzincov.</a:t>
            </a:r>
          </a:p>
          <a:p>
            <a:pPr>
              <a:lnSpc>
                <a:spcPct val="90000"/>
              </a:lnSpc>
            </a:pPr>
            <a:r>
              <a:rPr lang="sk-SK" sz="2000" dirty="0">
                <a:solidFill>
                  <a:schemeClr val="tx1"/>
                </a:solidFill>
              </a:rPr>
              <a:t>Bol namierený proti </a:t>
            </a:r>
            <a:r>
              <a:rPr lang="sk-SK" sz="2000" dirty="0">
                <a:solidFill>
                  <a:schemeClr val="tx1"/>
                </a:solidFill>
                <a:highlight>
                  <a:srgbClr val="FFFF00"/>
                </a:highlight>
              </a:rPr>
              <a:t>Perzskej ríši.</a:t>
            </a:r>
          </a:p>
          <a:p>
            <a:pPr>
              <a:lnSpc>
                <a:spcPct val="90000"/>
              </a:lnSpc>
            </a:pPr>
            <a:r>
              <a:rPr lang="sk-SK" sz="2000" dirty="0">
                <a:solidFill>
                  <a:schemeClr val="tx1"/>
                </a:solidFill>
              </a:rPr>
              <a:t>Filipa </a:t>
            </a:r>
            <a:r>
              <a:rPr lang="sk-SK" sz="2000" dirty="0">
                <a:solidFill>
                  <a:schemeClr val="tx1"/>
                </a:solidFill>
                <a:highlight>
                  <a:srgbClr val="FFFF00"/>
                </a:highlight>
              </a:rPr>
              <a:t>zavraždili v roku 336 pred Kr.</a:t>
            </a:r>
          </a:p>
          <a:p>
            <a:pPr>
              <a:lnSpc>
                <a:spcPct val="90000"/>
              </a:lnSpc>
            </a:pPr>
            <a:endParaRPr lang="sk-SK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Obrázok 6" descr="Obrázok, na ktorom je budova, vonkajšie, fotografia, kôň&#10;&#10;Automaticky generovaný popis">
            <a:extLst>
              <a:ext uri="{FF2B5EF4-FFF2-40B4-BE49-F238E27FC236}">
                <a16:creationId xmlns:a16="http://schemas.microsoft.com/office/drawing/2014/main" id="{49828CC5-1C31-4634-94EE-7FCDDF76F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3833811"/>
            <a:ext cx="4983138" cy="308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96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C1090B-267B-4003-8C2E-44C17805B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51" y="112819"/>
            <a:ext cx="8596668" cy="1320800"/>
          </a:xfrm>
        </p:spPr>
        <p:txBody>
          <a:bodyPr/>
          <a:lstStyle/>
          <a:p>
            <a:r>
              <a:rPr lang="sk-SK" dirty="0">
                <a:solidFill>
                  <a:schemeClr val="tx1"/>
                </a:solidFill>
                <a:highlight>
                  <a:srgbClr val="FFFF00"/>
                </a:highlight>
              </a:rPr>
              <a:t>Alexander Macedónsky a jeho výboje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B724754-14D3-48C2-BECA-D4732237E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22867" y="926631"/>
            <a:ext cx="8596668" cy="3880773"/>
          </a:xfrm>
        </p:spPr>
        <p:txBody>
          <a:bodyPr>
            <a:normAutofit/>
          </a:bodyPr>
          <a:lstStyle/>
          <a:p>
            <a:r>
              <a:rPr lang="sk-SK" sz="2200" dirty="0">
                <a:solidFill>
                  <a:schemeClr val="tx1"/>
                </a:solidFill>
              </a:rPr>
              <a:t>Hneď na začiatku potlačil vzburu Macedónčanov a Grékov.</a:t>
            </a:r>
          </a:p>
          <a:p>
            <a:r>
              <a:rPr lang="sk-SK" sz="2200" dirty="0">
                <a:solidFill>
                  <a:schemeClr val="tx1"/>
                </a:solidFill>
              </a:rPr>
              <a:t>Zaútočil na Perzskú ríšu.</a:t>
            </a:r>
          </a:p>
          <a:p>
            <a:r>
              <a:rPr lang="sk-SK" sz="2200" dirty="0">
                <a:solidFill>
                  <a:schemeClr val="tx1"/>
                </a:solidFill>
              </a:rPr>
              <a:t>Oslobodil aj Egypt.</a:t>
            </a:r>
          </a:p>
          <a:p>
            <a:r>
              <a:rPr lang="sk-SK" sz="2200" dirty="0">
                <a:solidFill>
                  <a:schemeClr val="tx1"/>
                </a:solidFill>
              </a:rPr>
              <a:t>Zakladal nové mestá, ktoré nosili jeho meno.</a:t>
            </a:r>
          </a:p>
          <a:p>
            <a:r>
              <a:rPr lang="sk-SK" sz="2200" dirty="0">
                <a:solidFill>
                  <a:schemeClr val="tx1"/>
                </a:solidFill>
                <a:highlight>
                  <a:srgbClr val="FFFF00"/>
                </a:highlight>
              </a:rPr>
              <a:t>Alexandria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8D35868-D1F8-4DE1-8194-D0BCB654C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765" y="-52189"/>
            <a:ext cx="4453184" cy="3481190"/>
          </a:xfrm>
          <a:prstGeom prst="rect">
            <a:avLst/>
          </a:prstGeom>
        </p:spPr>
      </p:pic>
      <p:pic>
        <p:nvPicPr>
          <p:cNvPr id="7" name="Obrázok 6" descr="Obrázok, na ktorom je hora, vonkajšie, voda, mesto&#10;&#10;Automaticky generovaný popis">
            <a:extLst>
              <a:ext uri="{FF2B5EF4-FFF2-40B4-BE49-F238E27FC236}">
                <a16:creationId xmlns:a16="http://schemas.microsoft.com/office/drawing/2014/main" id="{463A3D23-2762-4F83-9389-D13663F9E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3530"/>
            <a:ext cx="6097760" cy="3624470"/>
          </a:xfrm>
          <a:prstGeom prst="rect">
            <a:avLst/>
          </a:prstGeom>
        </p:spPr>
      </p:pic>
      <p:pic>
        <p:nvPicPr>
          <p:cNvPr id="9" name="Obrázok 8" descr="Obrázok, na ktorom je rohož&#10;&#10;Automaticky generovaný popis">
            <a:extLst>
              <a:ext uri="{FF2B5EF4-FFF2-40B4-BE49-F238E27FC236}">
                <a16:creationId xmlns:a16="http://schemas.microsoft.com/office/drawing/2014/main" id="{385F10E4-E9FB-4795-9546-89F2F0440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8999"/>
            <a:ext cx="6065503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87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mapa&#10;&#10;Automaticky generovaný popis">
            <a:extLst>
              <a:ext uri="{FF2B5EF4-FFF2-40B4-BE49-F238E27FC236}">
                <a16:creationId xmlns:a16="http://schemas.microsoft.com/office/drawing/2014/main" id="{1BB0C48A-1BC7-486F-AC95-843E1EA49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6609"/>
            <a:ext cx="12298017" cy="4671391"/>
          </a:xfrm>
          <a:prstGeom prst="rect">
            <a:avLst/>
          </a:prstGeom>
        </p:spPr>
      </p:pic>
      <p:pic>
        <p:nvPicPr>
          <p:cNvPr id="8" name="Obrázok 7" descr="Obrázok, na ktorom je trávnik, vonkajšie, skupina, obrovské&#10;&#10;Automaticky generovaný popis">
            <a:extLst>
              <a:ext uri="{FF2B5EF4-FFF2-40B4-BE49-F238E27FC236}">
                <a16:creationId xmlns:a16="http://schemas.microsoft.com/office/drawing/2014/main" id="{6C641C82-8D6F-4F14-BFA1-B7C962E8F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652" y="-107673"/>
            <a:ext cx="5168348" cy="3355698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DC951C7-20EB-4E61-9A65-6CCE43359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7355" y="26504"/>
            <a:ext cx="8596668" cy="3880773"/>
          </a:xfrm>
        </p:spPr>
        <p:txBody>
          <a:bodyPr>
            <a:normAutofit/>
          </a:bodyPr>
          <a:lstStyle/>
          <a:p>
            <a:r>
              <a:rPr lang="sk-SK" sz="2000" dirty="0">
                <a:solidFill>
                  <a:schemeClr val="tx1"/>
                </a:solidFill>
              </a:rPr>
              <a:t>Bol dobyvateľ, ktorý </a:t>
            </a:r>
            <a:r>
              <a:rPr lang="sk-SK" sz="2000" dirty="0">
                <a:solidFill>
                  <a:schemeClr val="tx1"/>
                </a:solidFill>
                <a:highlight>
                  <a:srgbClr val="FFFF00"/>
                </a:highlight>
              </a:rPr>
              <a:t>prenikol až na hranice Grékom známeho sveta.</a:t>
            </a:r>
          </a:p>
          <a:p>
            <a:r>
              <a:rPr lang="sk-SK" sz="2000" dirty="0">
                <a:solidFill>
                  <a:schemeClr val="tx1"/>
                </a:solidFill>
              </a:rPr>
              <a:t>Dostal sa až do </a:t>
            </a:r>
            <a:r>
              <a:rPr lang="sk-SK" sz="2000" dirty="0">
                <a:solidFill>
                  <a:schemeClr val="tx1"/>
                </a:solidFill>
                <a:highlight>
                  <a:srgbClr val="FFFF00"/>
                </a:highlight>
              </a:rPr>
              <a:t>Indie</a:t>
            </a:r>
            <a:r>
              <a:rPr lang="sk-SK" sz="2000" dirty="0">
                <a:solidFill>
                  <a:schemeClr val="tx1"/>
                </a:solidFill>
              </a:rPr>
              <a:t>, tú však nedobil.</a:t>
            </a:r>
          </a:p>
          <a:p>
            <a:r>
              <a:rPr lang="sk-SK" sz="2000" dirty="0">
                <a:solidFill>
                  <a:schemeClr val="tx1"/>
                </a:solidFill>
              </a:rPr>
              <a:t>Vojaci sa totiž začali </a:t>
            </a:r>
            <a:r>
              <a:rPr lang="sk-SK" sz="2000" dirty="0">
                <a:solidFill>
                  <a:schemeClr val="tx1"/>
                </a:solidFill>
                <a:highlight>
                  <a:srgbClr val="FFFF00"/>
                </a:highlight>
              </a:rPr>
              <a:t>búriť.</a:t>
            </a:r>
          </a:p>
          <a:p>
            <a:r>
              <a:rPr lang="sk-SK" sz="2000" dirty="0">
                <a:solidFill>
                  <a:schemeClr val="tx1"/>
                </a:solidFill>
              </a:rPr>
              <a:t>Chcel obrovskú ríšu kde </a:t>
            </a:r>
            <a:r>
              <a:rPr lang="sk-SK" sz="2000" dirty="0">
                <a:solidFill>
                  <a:schemeClr val="tx1"/>
                </a:solidFill>
                <a:highlight>
                  <a:srgbClr val="FFFF00"/>
                </a:highlight>
              </a:rPr>
              <a:t>nemala vládnuť nenávisť medzi národmi.</a:t>
            </a:r>
          </a:p>
          <a:p>
            <a:r>
              <a:rPr lang="sk-SK" sz="2000" dirty="0">
                <a:solidFill>
                  <a:schemeClr val="tx1"/>
                </a:solidFill>
                <a:highlight>
                  <a:srgbClr val="FFFF00"/>
                </a:highlight>
              </a:rPr>
              <a:t>323 pred Kr. zomrel v Babylone.</a:t>
            </a:r>
          </a:p>
        </p:txBody>
      </p:sp>
    </p:spTree>
    <p:extLst>
      <p:ext uri="{BB962C8B-B14F-4D97-AF65-F5344CB8AC3E}">
        <p14:creationId xmlns:p14="http://schemas.microsoft.com/office/powerpoint/2010/main" val="2686458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18B595-F87D-42A0-AB34-160076CA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Alexander (2004) Official Trailer - Colin Farell, Angelina Jolie Epic Movie HD">
            <a:hlinkClick r:id="" action="ppaction://media"/>
            <a:extLst>
              <a:ext uri="{FF2B5EF4-FFF2-40B4-BE49-F238E27FC236}">
                <a16:creationId xmlns:a16="http://schemas.microsoft.com/office/drawing/2014/main" id="{50C1F9E6-7EAA-4960-AB64-3A1AE82D45F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495" y="331788"/>
            <a:ext cx="11571434" cy="5590710"/>
          </a:xfrm>
        </p:spPr>
      </p:pic>
    </p:spTree>
    <p:extLst>
      <p:ext uri="{BB962C8B-B14F-4D97-AF65-F5344CB8AC3E}">
        <p14:creationId xmlns:p14="http://schemas.microsoft.com/office/powerpoint/2010/main" val="270954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1BC28C-72DB-48D9-968C-913A356DB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3151"/>
            <a:ext cx="8596668" cy="1320800"/>
          </a:xfrm>
        </p:spPr>
        <p:txBody>
          <a:bodyPr/>
          <a:lstStyle/>
          <a:p>
            <a:r>
              <a:rPr lang="sk-SK" dirty="0">
                <a:solidFill>
                  <a:schemeClr val="tx1"/>
                </a:solidFill>
                <a:highlight>
                  <a:srgbClr val="FFFF00"/>
                </a:highlight>
              </a:rPr>
              <a:t>Helenistické štáty a ich zánik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8CE76D6-E11A-4C4E-AA5E-9478C18C7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401" y="589950"/>
            <a:ext cx="12496801" cy="3880773"/>
          </a:xfrm>
        </p:spPr>
        <p:txBody>
          <a:bodyPr>
            <a:normAutofit/>
          </a:bodyPr>
          <a:lstStyle/>
          <a:p>
            <a:r>
              <a:rPr lang="sk-SK" sz="2400" dirty="0">
                <a:solidFill>
                  <a:schemeClr val="tx1"/>
                </a:solidFill>
              </a:rPr>
              <a:t>Po Alexandrovej smrti sa </a:t>
            </a:r>
            <a:r>
              <a:rPr lang="sk-SK" sz="2400" dirty="0">
                <a:solidFill>
                  <a:schemeClr val="tx1"/>
                </a:solidFill>
                <a:highlight>
                  <a:srgbClr val="FFFF00"/>
                </a:highlight>
              </a:rPr>
              <a:t>ríša rozpadla na niekoľko samostatných helenistických štátov.</a:t>
            </a:r>
          </a:p>
          <a:p>
            <a:r>
              <a:rPr lang="sk-SK" sz="2400" dirty="0">
                <a:solidFill>
                  <a:schemeClr val="tx1"/>
                </a:solidFill>
              </a:rPr>
              <a:t>Vládli v nich </a:t>
            </a:r>
            <a:r>
              <a:rPr lang="sk-SK" sz="2400" dirty="0">
                <a:solidFill>
                  <a:schemeClr val="tx1"/>
                </a:solidFill>
                <a:highlight>
                  <a:srgbClr val="FFFF00"/>
                </a:highlight>
              </a:rPr>
              <a:t>vojenskí velitelia Alexandrovej armády.</a:t>
            </a:r>
          </a:p>
          <a:p>
            <a:r>
              <a:rPr lang="sk-SK" sz="2400" dirty="0">
                <a:solidFill>
                  <a:schemeClr val="tx1"/>
                </a:solidFill>
              </a:rPr>
              <a:t>Zánik týchto štátov súvisel s útokmi </a:t>
            </a:r>
            <a:r>
              <a:rPr lang="sk-SK" sz="2400" dirty="0">
                <a:solidFill>
                  <a:schemeClr val="tx1"/>
                </a:solidFill>
                <a:highlight>
                  <a:srgbClr val="FFFF00"/>
                </a:highlight>
              </a:rPr>
              <a:t>Rimanov.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BEB34CF-9AC8-4A1A-93B1-DEAF4F9E2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6852"/>
            <a:ext cx="12344400" cy="471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94222F-9C9E-4A7C-B366-FF937CF7E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text&#10;&#10;Automaticky generovaný popis">
            <a:extLst>
              <a:ext uri="{FF2B5EF4-FFF2-40B4-BE49-F238E27FC236}">
                <a16:creationId xmlns:a16="http://schemas.microsoft.com/office/drawing/2014/main" id="{7B0BA274-A24B-45CF-8CB5-AC95CCC194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22" y="139700"/>
            <a:ext cx="11254144" cy="6380970"/>
          </a:xfrm>
        </p:spPr>
      </p:pic>
    </p:spTree>
    <p:extLst>
      <p:ext uri="{BB962C8B-B14F-4D97-AF65-F5344CB8AC3E}">
        <p14:creationId xmlns:p14="http://schemas.microsoft.com/office/powerpoint/2010/main" val="691986579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Vlastné 2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81390C"/>
      </a:accent1>
      <a:accent2>
        <a:srgbClr val="562608"/>
      </a:accent2>
      <a:accent3>
        <a:srgbClr val="ED8B50"/>
      </a:accent3>
      <a:accent4>
        <a:srgbClr val="AD4C11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202</Words>
  <Application>Microsoft Office PowerPoint</Application>
  <PresentationFormat>Širokouhlá</PresentationFormat>
  <Paragraphs>29</Paragraphs>
  <Slides>8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Wingdings 3</vt:lpstr>
      <vt:lpstr>Fazeta</vt:lpstr>
      <vt:lpstr>Macedónia a helenistický svet</vt:lpstr>
      <vt:lpstr>Doba Filipa II. Macedónskeho</vt:lpstr>
      <vt:lpstr>Prezentácia programu PowerPoint</vt:lpstr>
      <vt:lpstr>Alexander Macedónsky a jeho výboje</vt:lpstr>
      <vt:lpstr>Prezentácia programu PowerPoint</vt:lpstr>
      <vt:lpstr>Prezentácia programu PowerPoint</vt:lpstr>
      <vt:lpstr>Helenistické štáty a ich zánik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Macedónia a helenistický svet</dc:title>
  <dc:creator>takac.tomas1863@gmail.com</dc:creator>
  <cp:lastModifiedBy>takac.tomas1863@gmail.com</cp:lastModifiedBy>
  <cp:revision>5</cp:revision>
  <dcterms:created xsi:type="dcterms:W3CDTF">2020-10-05T13:19:00Z</dcterms:created>
  <dcterms:modified xsi:type="dcterms:W3CDTF">2020-10-05T14:09:57Z</dcterms:modified>
</cp:coreProperties>
</file>