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159" y="685800"/>
            <a:ext cx="600075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59" y="3843868"/>
            <a:ext cx="48006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4565-3062-4E18-8217-62A82180CF7C}" type="datetimeFigureOut">
              <a:rPr lang="sk-SK" smtClean="0"/>
              <a:pPr/>
              <a:t>18. 4. 2021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7E6F0-CF88-4D6B-AF4B-B2161EC22B1C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6171009" y="8467"/>
            <a:ext cx="28575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581128" y="91546"/>
            <a:ext cx="4560491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426869" y="228600"/>
            <a:ext cx="371475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501878" y="32279"/>
            <a:ext cx="3639742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884070" y="609602"/>
            <a:ext cx="325754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14350" y="533400"/>
            <a:ext cx="8114109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843867"/>
            <a:ext cx="6228158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4565-3062-4E18-8217-62A82180CF7C}" type="datetimeFigureOut">
              <a:rPr lang="sk-SK" smtClean="0"/>
              <a:pPr/>
              <a:t>18. 4. 2021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7E6F0-CF88-4D6B-AF4B-B2161EC22B1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114800"/>
            <a:ext cx="6401991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4565-3062-4E18-8217-62A82180CF7C}" type="datetimeFigureOut">
              <a:rPr lang="sk-SK" smtClean="0"/>
              <a:pPr/>
              <a:t>18. 4. 2021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7E6F0-CF88-4D6B-AF4B-B2161EC22B1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9" y="685800"/>
            <a:ext cx="6858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84659" y="3429000"/>
            <a:ext cx="64008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301068"/>
            <a:ext cx="64008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4565-3062-4E18-8217-62A82180CF7C}" type="datetimeFigureOut">
              <a:rPr lang="sk-SK" smtClean="0"/>
              <a:pPr/>
              <a:t>18. 4. 2021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7E6F0-CF88-4D6B-AF4B-B2161EC22B1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4" name="TextBox 13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3429000"/>
            <a:ext cx="64008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5132981"/>
            <a:ext cx="6401993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4565-3062-4E18-8217-62A82180CF7C}" type="datetimeFigureOut">
              <a:rPr lang="sk-SK" smtClean="0"/>
              <a:pPr/>
              <a:t>18. 4. 2021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7E6F0-CF88-4D6B-AF4B-B2161EC22B1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85800"/>
            <a:ext cx="6858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 smtClean="0"/>
              <a:t>Kliknite sem a upravte štýly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978400"/>
            <a:ext cx="64008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4565-3062-4E18-8217-62A82180CF7C}" type="datetimeFigureOut">
              <a:rPr lang="sk-SK" smtClean="0"/>
              <a:pPr/>
              <a:t>18. 4. 2021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7E6F0-CF88-4D6B-AF4B-B2161EC22B1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TextBox 10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 smtClean="0"/>
              <a:t>Kliknite sem a upravte štýly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766733"/>
            <a:ext cx="64008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4565-3062-4E18-8217-62A82180CF7C}" type="datetimeFigureOut">
              <a:rPr lang="sk-SK" smtClean="0"/>
              <a:pPr/>
              <a:t>18. 4. 2021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7E6F0-CF88-4D6B-AF4B-B2161EC22B1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4565-3062-4E18-8217-62A82180CF7C}" type="datetimeFigureOut">
              <a:rPr lang="sk-SK" smtClean="0"/>
              <a:pPr/>
              <a:t>18. 4. 2021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7E6F0-CF88-4D6B-AF4B-B2161EC22B1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909" y="685800"/>
            <a:ext cx="1543050" cy="45720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685800"/>
            <a:ext cx="5867400" cy="5308600"/>
          </a:xfrm>
        </p:spPr>
        <p:txBody>
          <a:bodyPr vert="eaVert" anchor="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4565-3062-4E18-8217-62A82180CF7C}" type="datetimeFigureOut">
              <a:rPr lang="sk-SK" smtClean="0"/>
              <a:pPr/>
              <a:t>18. 4. 2021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7E6F0-CF88-4D6B-AF4B-B2161EC22B1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4565-3062-4E18-8217-62A82180CF7C}" type="datetimeFigureOut">
              <a:rPr lang="sk-SK" smtClean="0"/>
              <a:pPr/>
              <a:t>18. 4. 2021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7E6F0-CF88-4D6B-AF4B-B2161EC22B1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2006600"/>
            <a:ext cx="64008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495800"/>
            <a:ext cx="64008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4565-3062-4E18-8217-62A82180CF7C}" type="datetimeFigureOut">
              <a:rPr lang="sk-SK" smtClean="0"/>
              <a:pPr/>
              <a:t>18. 4. 2021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7E6F0-CF88-4D6B-AF4B-B2161EC22B1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159" y="685801"/>
            <a:ext cx="3703241" cy="361526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685801"/>
            <a:ext cx="3700859" cy="3615266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4565-3062-4E18-8217-62A82180CF7C}" type="datetimeFigureOut">
              <a:rPr lang="sk-SK" smtClean="0"/>
              <a:pPr/>
              <a:t>18. 4. 2021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7E6F0-CF88-4D6B-AF4B-B2161EC22B1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061" y="685800"/>
            <a:ext cx="3487340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159" y="1270529"/>
            <a:ext cx="3703241" cy="3030538"/>
          </a:xfrm>
        </p:spPr>
        <p:txBody>
          <a:bodyPr anchor="t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9299" y="685800"/>
            <a:ext cx="349885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4909" y="1262062"/>
            <a:ext cx="3696891" cy="3030538"/>
          </a:xfrm>
        </p:spPr>
        <p:txBody>
          <a:bodyPr anchor="t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4565-3062-4E18-8217-62A82180CF7C}" type="datetimeFigureOut">
              <a:rPr lang="sk-SK" smtClean="0"/>
              <a:pPr/>
              <a:t>18. 4. 2021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7E6F0-CF88-4D6B-AF4B-B2161EC22B1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4565-3062-4E18-8217-62A82180CF7C}" type="datetimeFigureOut">
              <a:rPr lang="sk-SK" smtClean="0"/>
              <a:pPr/>
              <a:t>18. 4. 2021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7E6F0-CF88-4D6B-AF4B-B2161EC22B1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4565-3062-4E18-8217-62A82180CF7C}" type="datetimeFigureOut">
              <a:rPr lang="sk-SK" smtClean="0"/>
              <a:pPr/>
              <a:t>18. 4. 2021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7E6F0-CF88-4D6B-AF4B-B2161EC22B1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3759" y="685800"/>
            <a:ext cx="27432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685800"/>
            <a:ext cx="4457701" cy="5308600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3759" y="2209800"/>
            <a:ext cx="27432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4565-3062-4E18-8217-62A82180CF7C}" type="datetimeFigureOut">
              <a:rPr lang="sk-SK" smtClean="0"/>
              <a:pPr/>
              <a:t>18. 4. 2021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7E6F0-CF88-4D6B-AF4B-B2161EC22B1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109" y="1447800"/>
            <a:ext cx="451485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1759" y="914400"/>
            <a:ext cx="2460731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109" y="2777067"/>
            <a:ext cx="451604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C4565-3062-4E18-8217-62A82180CF7C}" type="datetimeFigureOut">
              <a:rPr lang="sk-SK" smtClean="0"/>
              <a:pPr/>
              <a:t>18. 4. 2021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7E6F0-CF88-4D6B-AF4B-B2161EC22B1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905227" y="2963334"/>
            <a:ext cx="2236394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159" y="4487333"/>
            <a:ext cx="64008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685801"/>
            <a:ext cx="64008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8309" y="6172201"/>
            <a:ext cx="12001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2EC4565-3062-4E18-8217-62A82180CF7C}" type="datetimeFigureOut">
              <a:rPr lang="sk-SK" smtClean="0"/>
              <a:pPr/>
              <a:t>18. 4. 2021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159" y="6172201"/>
            <a:ext cx="56578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5578476"/>
            <a:ext cx="856684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597E6F0-CF88-4D6B-AF4B-B2161EC22B1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k-SK" dirty="0" smtClean="0">
                <a:solidFill>
                  <a:srgbClr val="FFC000"/>
                </a:solidFill>
              </a:rPr>
              <a:t>Pod znamením kríža</a:t>
            </a:r>
            <a:endParaRPr lang="sk-SK" dirty="0">
              <a:solidFill>
                <a:srgbClr val="FFC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smtClean="0"/>
              <a:t>Pre 6. ročník ZŠ </a:t>
            </a:r>
          </a:p>
          <a:p>
            <a:r>
              <a:rPr lang="sk-SK" dirty="0" smtClean="0"/>
              <a:t>Tematický celok: </a:t>
            </a:r>
            <a:r>
              <a:rPr lang="sk-SK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Obrazy stredovekého sveta</a:t>
            </a:r>
          </a:p>
          <a:p>
            <a:r>
              <a:rPr lang="sk-SK" dirty="0" smtClean="0"/>
              <a:t>Vypracoval: Branislav </a:t>
            </a:r>
            <a:r>
              <a:rPr lang="sk-SK" dirty="0" err="1" smtClean="0"/>
              <a:t>Benčič</a:t>
            </a:r>
            <a:endParaRPr lang="sk-SK" dirty="0" smtClean="0"/>
          </a:p>
          <a:p>
            <a:r>
              <a:rPr lang="sk-SK" dirty="0" smtClean="0"/>
              <a:t>ZŠ s MŠ Kalinčiakova 12</a:t>
            </a:r>
          </a:p>
        </p:txBody>
      </p:sp>
      <p:pic>
        <p:nvPicPr>
          <p:cNvPr id="4" name="Picture 2" descr="Vlajka štát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40230" y="-27296"/>
            <a:ext cx="3303771" cy="2160151"/>
          </a:xfrm>
          <a:prstGeom prst="rect">
            <a:avLst/>
          </a:prstGeom>
          <a:noFill/>
        </p:spPr>
      </p:pic>
      <p:pic>
        <p:nvPicPr>
          <p:cNvPr id="5" name="Picture 4" descr="Paradox prvej križiackej výpravy: Ako prebiehala a ako mohla vôbec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4653136"/>
            <a:ext cx="5004048" cy="22321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Osmanská expanzia do Európy</a:t>
            </a:r>
            <a:endParaRPr lang="sk-SK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42910" y="2000240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Koncom 10. storočia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prenikajú </a:t>
            </a:r>
            <a:r>
              <a:rPr lang="sk-SK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Turci – </a:t>
            </a:r>
            <a:r>
              <a:rPr lang="sk-SK" sz="2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Seldžukovia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zo strednej Ázie </a:t>
            </a:r>
            <a:r>
              <a:rPr lang="sk-SK" sz="2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na územie </a:t>
            </a:r>
            <a:r>
              <a:rPr lang="sk-SK" sz="2600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kalifátu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...=&gt; </a:t>
            </a:r>
            <a:endParaRPr lang="sk-SK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2714612" y="4000502"/>
            <a:ext cx="6264000" cy="163121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sk-SK" sz="2000" dirty="0" smtClean="0"/>
              <a:t>Turci obsadili Bagdad – hlavné mesto kalifátu (1055)</a:t>
            </a:r>
          </a:p>
          <a:p>
            <a:pPr marL="342900" indent="-342900">
              <a:buAutoNum type="arabicParenR"/>
            </a:pPr>
            <a:r>
              <a:rPr lang="sk-SK" sz="2000" dirty="0" smtClean="0"/>
              <a:t>Turci začali ohrozovať Byzantskú ríšu (1070)</a:t>
            </a:r>
          </a:p>
          <a:p>
            <a:pPr marL="342900" indent="-342900">
              <a:buAutoNum type="arabicParenR"/>
            </a:pPr>
            <a:r>
              <a:rPr lang="sk-SK" sz="2000" b="1" dirty="0" smtClean="0"/>
              <a:t>Turci dobyli Jeruzalem </a:t>
            </a:r>
            <a:r>
              <a:rPr lang="sk-SK" sz="2000" dirty="0" smtClean="0"/>
              <a:t>= </a:t>
            </a:r>
            <a:r>
              <a:rPr lang="sk-SK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SVÄTÚ ZEM </a:t>
            </a:r>
            <a:r>
              <a:rPr lang="sk-SK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(1070)</a:t>
            </a:r>
          </a:p>
          <a:p>
            <a:pPr marL="342900" indent="-342900">
              <a:buAutoNum type="arabicParenR"/>
            </a:pPr>
            <a:endParaRPr lang="sk-SK" sz="2000" dirty="0"/>
          </a:p>
        </p:txBody>
      </p:sp>
      <p:pic>
        <p:nvPicPr>
          <p:cNvPr id="1026" name="Picture 2" descr="Vlajka štát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28706" y="-54592"/>
            <a:ext cx="3015295" cy="1971533"/>
          </a:xfrm>
          <a:prstGeom prst="rect">
            <a:avLst/>
          </a:prstGeom>
          <a:noFill/>
        </p:spPr>
      </p:pic>
      <p:pic>
        <p:nvPicPr>
          <p:cNvPr id="1028" name="Picture 4" descr="Štátny zna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1202004"/>
            <a:ext cx="2650616" cy="2086501"/>
          </a:xfrm>
          <a:prstGeom prst="rect">
            <a:avLst/>
          </a:prstGeom>
          <a:noFill/>
        </p:spPr>
      </p:pic>
      <p:sp>
        <p:nvSpPr>
          <p:cNvPr id="7" name="BlokTextu 6"/>
          <p:cNvSpPr txBox="1"/>
          <p:nvPr/>
        </p:nvSpPr>
        <p:spPr>
          <a:xfrm>
            <a:off x="7304656" y="1899124"/>
            <a:ext cx="1821332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sk-SK" b="1" dirty="0" smtClean="0"/>
              <a:t>Osmanská ríša</a:t>
            </a:r>
            <a:endParaRPr lang="sk-SK" b="1" dirty="0"/>
          </a:p>
        </p:txBody>
      </p:sp>
      <p:sp>
        <p:nvSpPr>
          <p:cNvPr id="8" name="BlokTextu 7"/>
          <p:cNvSpPr txBox="1"/>
          <p:nvPr/>
        </p:nvSpPr>
        <p:spPr>
          <a:xfrm>
            <a:off x="906742" y="5715016"/>
            <a:ext cx="7234674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sk-SK" sz="2000" b="1" dirty="0" smtClean="0"/>
              <a:t>Byzantská ríša</a:t>
            </a:r>
            <a:r>
              <a:rPr lang="sk-SK" sz="2000" dirty="0" smtClean="0"/>
              <a:t>, ktorá </a:t>
            </a:r>
            <a:r>
              <a:rPr lang="sk-SK" sz="2000" b="1" dirty="0" smtClean="0"/>
              <a:t>sa cítila ohrozená</a:t>
            </a:r>
            <a:r>
              <a:rPr lang="sk-SK" sz="2000" dirty="0" smtClean="0"/>
              <a:t>, </a:t>
            </a:r>
            <a:r>
              <a:rPr lang="sk-SK" sz="2000" b="1" dirty="0" smtClean="0"/>
              <a:t>žiadala o pomoc</a:t>
            </a:r>
          </a:p>
          <a:p>
            <a:pPr algn="ctr"/>
            <a:r>
              <a:rPr lang="sk-SK" sz="2000" dirty="0" smtClean="0"/>
              <a:t>=&gt; </a:t>
            </a:r>
            <a:r>
              <a:rPr lang="sk-SK" sz="2000" b="1" dirty="0" smtClean="0"/>
              <a:t>dostala ju v podobe KRIŽIACKYCH VÝPRAV</a:t>
            </a:r>
            <a:endParaRPr lang="sk-SK" sz="2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Svätá zem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446" y="2036344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Oblasti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kde podľa Biblie </a:t>
            </a:r>
            <a:r>
              <a:rPr lang="sk-SK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pôsobil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Ježiš Kristus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6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kresťania uctievali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, ale </a:t>
            </a:r>
            <a:r>
              <a:rPr lang="sk-SK" sz="2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keď Svätú zem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(tisíce pútnikov </a:t>
            </a:r>
            <a:r>
              <a:rPr lang="sk-SK" sz="2600" dirty="0" smtClean="0">
                <a:latin typeface="Arial" pitchFamily="34" charset="0"/>
                <a:cs typeface="Arial" pitchFamily="34" charset="0"/>
                <a:sym typeface="Wingdings"/>
              </a:rPr>
              <a:t>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Palestína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a </a:t>
            </a:r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Jeruzalem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sk-SK" sz="2600" b="1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obsadili osmanskí Turci (1070)</a:t>
            </a:r>
            <a:r>
              <a:rPr lang="sk-SK" sz="2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zavládlo </a:t>
            </a:r>
            <a:r>
              <a:rPr lang="sk-SK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 kresťanskom svete pobúrenie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...</a:t>
            </a:r>
          </a:p>
          <a:p>
            <a:endParaRPr lang="sk-SK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6" name="Picture 2" descr="https://upload.wikimedia.org/wikipedia/commons/thumb/e/e8/1759_map_Holy_Land_and_12_Tribes.jpg/220px-1759_map_Holy_Land_and_12_Trib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4088" y="4282045"/>
            <a:ext cx="3779913" cy="2575955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51446" y="6180889"/>
            <a:ext cx="4754828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Provincia </a:t>
            </a:r>
            <a:r>
              <a:rPr lang="sk-SK" dirty="0" err="1" smtClean="0"/>
              <a:t>Judea</a:t>
            </a:r>
            <a:r>
              <a:rPr lang="sk-SK" dirty="0" smtClean="0"/>
              <a:t> </a:t>
            </a:r>
            <a:r>
              <a:rPr lang="sk-SK" dirty="0" smtClean="0">
                <a:sym typeface="Wingdings" pitchFamily="2" charset="2"/>
              </a:rPr>
              <a:t> </a:t>
            </a:r>
            <a:r>
              <a:rPr lang="sk-SK" b="1" dirty="0" smtClean="0">
                <a:sym typeface="Wingdings" pitchFamily="2" charset="2"/>
              </a:rPr>
              <a:t>SVÄTÁ ZEM </a:t>
            </a:r>
            <a:r>
              <a:rPr lang="sk-SK" dirty="0" smtClean="0">
                <a:sym typeface="Wingdings" pitchFamily="2" charset="2"/>
              </a:rPr>
              <a:t> žil</a:t>
            </a:r>
          </a:p>
          <a:p>
            <a:r>
              <a:rPr lang="sk-SK" dirty="0">
                <a:sym typeface="Wingdings" pitchFamily="2" charset="2"/>
              </a:rPr>
              <a:t>a</a:t>
            </a:r>
            <a:r>
              <a:rPr lang="sk-SK" dirty="0" smtClean="0">
                <a:sym typeface="Wingdings" pitchFamily="2" charset="2"/>
              </a:rPr>
              <a:t> pôsobil tu </a:t>
            </a:r>
            <a:r>
              <a:rPr lang="sk-SK" b="1" dirty="0" smtClean="0">
                <a:sym typeface="Wingdings" pitchFamily="2" charset="2"/>
              </a:rPr>
              <a:t>Ježiš z Nazaretu </a:t>
            </a:r>
            <a:r>
              <a:rPr lang="sk-SK" dirty="0" smtClean="0">
                <a:sym typeface="Wingdings" pitchFamily="2" charset="2"/>
              </a:rPr>
              <a:t>(Ježiš Kristus)</a:t>
            </a:r>
            <a:endParaRPr lang="sk-SK" dirty="0"/>
          </a:p>
        </p:txBody>
      </p:sp>
      <p:pic>
        <p:nvPicPr>
          <p:cNvPr id="21508" name="Picture 4" descr="https://upload.wikimedia.org/wikipedia/commons/thumb/9/99/JerusalemFromMountOfOlives.JPG/220px-JerusalemFromMountOfOliv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64244" y="0"/>
            <a:ext cx="3679756" cy="2420888"/>
          </a:xfrm>
          <a:prstGeom prst="rect">
            <a:avLst/>
          </a:prstGeom>
          <a:noFill/>
        </p:spPr>
      </p:pic>
      <p:sp>
        <p:nvSpPr>
          <p:cNvPr id="7" name="BlokTextu 6"/>
          <p:cNvSpPr txBox="1"/>
          <p:nvPr/>
        </p:nvSpPr>
        <p:spPr>
          <a:xfrm>
            <a:off x="611560" y="1264804"/>
            <a:ext cx="4405373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sz="2000" b="1" dirty="0" smtClean="0"/>
              <a:t>Jeruzalem</a:t>
            </a:r>
            <a:r>
              <a:rPr lang="sk-SK" sz="2000" dirty="0" smtClean="0"/>
              <a:t> – podľa kresťanov sa tu</a:t>
            </a:r>
          </a:p>
          <a:p>
            <a:r>
              <a:rPr lang="sk-SK" sz="2000" dirty="0"/>
              <a:t>n</a:t>
            </a:r>
            <a:r>
              <a:rPr lang="sk-SK" sz="2000" dirty="0" smtClean="0"/>
              <a:t>achádzal </a:t>
            </a:r>
            <a:r>
              <a:rPr lang="sk-SK" sz="2000" b="1" dirty="0" smtClean="0"/>
              <a:t>hrob</a:t>
            </a:r>
            <a:r>
              <a:rPr lang="sk-SK" sz="2000" dirty="0" smtClean="0"/>
              <a:t> </a:t>
            </a:r>
            <a:r>
              <a:rPr lang="sk-SK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Ježiša</a:t>
            </a:r>
            <a:endParaRPr lang="sk-SK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Oslobodiť boží hrob</a:t>
            </a:r>
            <a:endParaRPr lang="sk-SK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-27296" y="1959435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Európou sa začala </a:t>
            </a:r>
            <a:r>
              <a:rPr lang="sk-SK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šíriť </a:t>
            </a:r>
            <a:r>
              <a:rPr lang="sk-SK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myšlienka svätej vojny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, kt. by </a:t>
            </a:r>
            <a:r>
              <a:rPr lang="sk-SK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oslobodila Svätú zem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...</a:t>
            </a:r>
          </a:p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 Pápež </a:t>
            </a:r>
            <a:r>
              <a:rPr lang="sk-SK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Urban II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sk-SK" sz="2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zvolal do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francúzskeho </a:t>
            </a:r>
            <a:r>
              <a:rPr lang="sk-SK" sz="2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mesta </a:t>
            </a:r>
            <a:r>
              <a:rPr lang="sk-SK" sz="2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Clermont</a:t>
            </a:r>
            <a:r>
              <a:rPr lang="sk-SK" sz="2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26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(1095) </a:t>
            </a:r>
            <a:r>
              <a:rPr lang="sk-SK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cirkevný snem </a:t>
            </a:r>
            <a:r>
              <a:rPr lang="sk-SK" sz="2600" dirty="0" smtClean="0">
                <a:latin typeface="Arial" pitchFamily="34" charset="0"/>
                <a:cs typeface="Arial" pitchFamily="34" charset="0"/>
                <a:sym typeface="Wingdings"/>
              </a:rPr>
              <a:t>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vyzval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zúčastnených, </a:t>
            </a:r>
            <a:r>
              <a:rPr lang="sk-SK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aby začali </a:t>
            </a:r>
            <a:r>
              <a:rPr lang="sk-SK" sz="26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vojnu proti moslimom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=&gt; </a:t>
            </a:r>
            <a:r>
              <a:rPr lang="sk-SK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začiatok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KRIŽIACKYCH VÝPRAV...</a:t>
            </a:r>
            <a:endParaRPr lang="sk-SK" sz="2600" dirty="0" smtClean="0">
              <a:latin typeface="Arial" pitchFamily="34" charset="0"/>
              <a:cs typeface="Arial" pitchFamily="34" charset="0"/>
            </a:endParaRPr>
          </a:p>
          <a:p>
            <a:endParaRPr lang="sk-SK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0" name="Picture 2" descr="https://upload.wikimedia.org/wikipedia/commons/thumb/c/c7/B_Urban_II2.jpg/220px-B_Urban_II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21242" y="0"/>
            <a:ext cx="3322758" cy="3284984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180091" y="1178760"/>
            <a:ext cx="3542958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b="1" dirty="0" smtClean="0"/>
              <a:t>Urban II</a:t>
            </a:r>
            <a:r>
              <a:rPr lang="sk-SK" dirty="0" smtClean="0"/>
              <a:t>. vyzýva k oslobodeniu</a:t>
            </a:r>
          </a:p>
          <a:p>
            <a:r>
              <a:rPr lang="sk-SK" dirty="0"/>
              <a:t>p</a:t>
            </a:r>
            <a:r>
              <a:rPr lang="sk-SK" dirty="0" smtClean="0"/>
              <a:t>osvätných miest kresťanstva</a:t>
            </a:r>
            <a:endParaRPr lang="sk-SK" dirty="0"/>
          </a:p>
        </p:txBody>
      </p:sp>
      <p:pic>
        <p:nvPicPr>
          <p:cNvPr id="22532" name="Picture 4" descr="Paradox prvej križiackej výpravy: Ako prebiehala a ako mohla vôbec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99039" y="4786322"/>
            <a:ext cx="4144961" cy="2071678"/>
          </a:xfrm>
          <a:prstGeom prst="rect">
            <a:avLst/>
          </a:prstGeom>
          <a:noFill/>
        </p:spPr>
      </p:pic>
      <p:sp>
        <p:nvSpPr>
          <p:cNvPr id="7" name="BlokTextu 6"/>
          <p:cNvSpPr txBox="1"/>
          <p:nvPr/>
        </p:nvSpPr>
        <p:spPr>
          <a:xfrm>
            <a:off x="180091" y="5582917"/>
            <a:ext cx="4818948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Hlavným dôvodom </a:t>
            </a:r>
            <a:r>
              <a:rPr lang="sk-SK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prečo sa rytieri a</a:t>
            </a:r>
          </a:p>
          <a:p>
            <a:pPr algn="ctr"/>
            <a:r>
              <a:rPr lang="sk-SK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</a:t>
            </a:r>
            <a:r>
              <a:rPr lang="sk-SK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ľachtici zúčastňovali na križiackych</a:t>
            </a:r>
          </a:p>
          <a:p>
            <a:pPr algn="ctr"/>
            <a:r>
              <a:rPr lang="sk-SK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sk-SK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ýpravách</a:t>
            </a:r>
            <a:r>
              <a:rPr lang="sk-SK" dirty="0" smtClean="0"/>
              <a:t> bolo </a:t>
            </a:r>
            <a:r>
              <a:rPr lang="sk-SK" b="1" dirty="0" smtClean="0"/>
              <a:t>bohatstvo, korisť, dobyté</a:t>
            </a:r>
          </a:p>
          <a:p>
            <a:pPr algn="ctr"/>
            <a:r>
              <a:rPr lang="sk-SK" b="1" dirty="0"/>
              <a:t>ú</a:t>
            </a:r>
            <a:r>
              <a:rPr lang="sk-SK" b="1" dirty="0" smtClean="0"/>
              <a:t>zemia</a:t>
            </a:r>
            <a:r>
              <a:rPr lang="sk-SK" dirty="0" smtClean="0"/>
              <a:t>...</a:t>
            </a:r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7482621" y="4293096"/>
            <a:ext cx="912429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križiaci</a:t>
            </a: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Bojovníci kríža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146465"/>
            <a:ext cx="8712968" cy="3506671"/>
          </a:xfrm>
        </p:spPr>
        <p:txBody>
          <a:bodyPr>
            <a:normAutofit/>
          </a:bodyPr>
          <a:lstStyle/>
          <a:p>
            <a:r>
              <a:rPr lang="sk-SK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Pod zástavami kríža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sa začali zhromažďovať:</a:t>
            </a:r>
          </a:p>
          <a:p>
            <a:r>
              <a:rPr lang="sk-SK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DOBRE VYZBROJENÍ RYTIERI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z rôznych krajín</a:t>
            </a:r>
          </a:p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 aj </a:t>
            </a:r>
            <a:r>
              <a:rPr lang="sk-SK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OBROVSKÉ ZÁSTUPY CHUDOBNÝCH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, kt. </a:t>
            </a:r>
            <a:r>
              <a:rPr lang="sk-SK" sz="2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sfanatizovali potulní kazatelia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=&gt; </a:t>
            </a:r>
            <a:r>
              <a:rPr lang="sk-SK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desaťtisíce zle vyzbrojených a nevycvičených ľudí tiahlo na Konštantínopol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=&gt; tzv. </a:t>
            </a:r>
            <a:r>
              <a:rPr lang="sk-SK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VÝPRAVA CHUDOBNÝCH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dopadla fatálne =&gt; </a:t>
            </a:r>
            <a:r>
              <a:rPr lang="sk-SK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pobití alebo predaní do otroctva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!</a:t>
            </a:r>
          </a:p>
          <a:p>
            <a:endParaRPr lang="sk-SK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První křížová výprava – Wikiped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4125777"/>
            <a:ext cx="4644008" cy="2699997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5519290" y="0"/>
            <a:ext cx="362471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sz="2000" b="1" dirty="0" smtClean="0"/>
              <a:t>Symbolom križiakov bol kríž</a:t>
            </a:r>
          </a:p>
          <a:p>
            <a:r>
              <a:rPr lang="sk-SK" sz="2000" dirty="0" smtClean="0"/>
              <a:t>na oblečení =&gt; </a:t>
            </a:r>
            <a:r>
              <a:rPr lang="sk-SK" sz="2000" b="1" dirty="0" smtClean="0"/>
              <a:t>KRIŽIACI</a:t>
            </a:r>
            <a:endParaRPr lang="sk-SK" sz="2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Prvá križiacka výprava</a:t>
            </a:r>
            <a:endParaRPr lang="sk-SK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2192071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Ďalšie križiacke výpravy už boli obozretnejšie </a:t>
            </a:r>
            <a:r>
              <a:rPr lang="sk-SK" sz="2600" dirty="0" smtClean="0">
                <a:latin typeface="Arial" pitchFamily="34" charset="0"/>
                <a:cs typeface="Arial" pitchFamily="34" charset="0"/>
                <a:sym typeface="Wingdings"/>
              </a:rPr>
              <a:t>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po </a:t>
            </a:r>
            <a:r>
              <a:rPr lang="sk-SK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nemalých útrapách bola úspešná </a:t>
            </a:r>
            <a:r>
              <a:rPr lang="sk-SK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I. križiacka výprava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keď sa v </a:t>
            </a:r>
            <a:r>
              <a:rPr lang="sk-SK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 1099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podarilo </a:t>
            </a:r>
            <a:r>
              <a:rPr lang="sk-SK" sz="2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dobyť Jeruzalem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a </a:t>
            </a:r>
            <a:r>
              <a:rPr lang="sk-SK" sz="2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založiť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niekoľko </a:t>
            </a:r>
            <a:r>
              <a:rPr lang="sk-SK" sz="26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križiackych štátov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...</a:t>
            </a:r>
            <a:endParaRPr lang="sk-SK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78" name="Picture 2" descr="https://upload.wikimedia.org/wikipedia/commons/3/36/Map_Crusader_states_ca._11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0103" y="-54592"/>
            <a:ext cx="2169439" cy="5323251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571472" y="1080922"/>
            <a:ext cx="4788490" cy="16312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sz="2000" b="1" dirty="0" smtClean="0"/>
              <a:t>Prvé </a:t>
            </a:r>
            <a:r>
              <a:rPr lang="sk-SK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štyri križiacke štáty</a:t>
            </a:r>
            <a:r>
              <a:rPr lang="sk-SK" sz="2000" b="1" dirty="0" smtClean="0"/>
              <a:t>, ktoré vznikli</a:t>
            </a:r>
            <a:r>
              <a:rPr lang="sk-SK" sz="2000" dirty="0" smtClean="0"/>
              <a:t>:</a:t>
            </a:r>
          </a:p>
          <a:p>
            <a:pPr>
              <a:buFontTx/>
              <a:buChar char="-"/>
            </a:pPr>
            <a:r>
              <a:rPr lang="sk-SK" sz="2000" dirty="0" smtClean="0"/>
              <a:t> </a:t>
            </a:r>
            <a:r>
              <a:rPr lang="sk-SK" sz="2000" b="1" dirty="0" err="1" smtClean="0"/>
              <a:t>Antiochijské</a:t>
            </a:r>
            <a:r>
              <a:rPr lang="sk-SK" sz="2000" b="1" dirty="0" smtClean="0"/>
              <a:t> kráľovstvo</a:t>
            </a:r>
          </a:p>
          <a:p>
            <a:pPr>
              <a:buFontTx/>
              <a:buChar char="-"/>
            </a:pPr>
            <a:r>
              <a:rPr lang="sk-SK" sz="2000" dirty="0" smtClean="0"/>
              <a:t> </a:t>
            </a:r>
            <a:r>
              <a:rPr lang="sk-SK" sz="2000" b="1" dirty="0" err="1" smtClean="0"/>
              <a:t>Edesské</a:t>
            </a:r>
            <a:r>
              <a:rPr lang="sk-SK" sz="2000" b="1" dirty="0" smtClean="0"/>
              <a:t> kráľovstvo</a:t>
            </a:r>
          </a:p>
          <a:p>
            <a:pPr>
              <a:buFontTx/>
              <a:buChar char="-"/>
            </a:pPr>
            <a:r>
              <a:rPr lang="sk-SK" sz="2000" dirty="0" smtClean="0"/>
              <a:t> </a:t>
            </a:r>
            <a:r>
              <a:rPr lang="sk-SK" sz="2000" b="1" dirty="0" smtClean="0"/>
              <a:t>Jeruzalemské kráľovstvo</a:t>
            </a:r>
          </a:p>
          <a:p>
            <a:pPr>
              <a:buFontTx/>
              <a:buChar char="-"/>
            </a:pPr>
            <a:r>
              <a:rPr lang="sk-SK" sz="2000" dirty="0" smtClean="0"/>
              <a:t> </a:t>
            </a:r>
            <a:r>
              <a:rPr lang="sk-SK" sz="2000" b="1" dirty="0" smtClean="0"/>
              <a:t>Tripoliské kráľovstvo</a:t>
            </a:r>
            <a:endParaRPr lang="sk-SK" sz="2000" b="1" dirty="0"/>
          </a:p>
        </p:txBody>
      </p:sp>
      <p:cxnSp>
        <p:nvCxnSpPr>
          <p:cNvPr id="7" name="Rovná spojovacia šípka 6"/>
          <p:cNvCxnSpPr>
            <a:stCxn id="5" idx="3"/>
          </p:cNvCxnSpPr>
          <p:nvPr/>
        </p:nvCxnSpPr>
        <p:spPr>
          <a:xfrm flipV="1">
            <a:off x="5359962" y="1795302"/>
            <a:ext cx="1283740" cy="1012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BlokTextu 7"/>
          <p:cNvSpPr txBox="1"/>
          <p:nvPr/>
        </p:nvSpPr>
        <p:spPr>
          <a:xfrm>
            <a:off x="1363467" y="5857892"/>
            <a:ext cx="5506636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sz="2000" b="1" dirty="0" smtClean="0"/>
              <a:t>Osmanom</a:t>
            </a:r>
            <a:r>
              <a:rPr lang="sk-SK" sz="2000" dirty="0" smtClean="0"/>
              <a:t> sa však </a:t>
            </a:r>
            <a:r>
              <a:rPr lang="sk-SK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podarilo </a:t>
            </a:r>
            <a:r>
              <a:rPr lang="sk-SK" sz="2000" dirty="0" smtClean="0"/>
              <a:t>onedlho </a:t>
            </a:r>
            <a:r>
              <a:rPr lang="sk-SK" sz="2000" b="1" dirty="0" smtClean="0"/>
              <a:t>dobyť</a:t>
            </a:r>
          </a:p>
          <a:p>
            <a:r>
              <a:rPr lang="sk-SK" sz="2000" b="1" dirty="0" smtClean="0"/>
              <a:t>Jeruzalem</a:t>
            </a:r>
            <a:r>
              <a:rPr lang="sk-SK" sz="2000" dirty="0" smtClean="0"/>
              <a:t> späť =&gt; ďalšie </a:t>
            </a:r>
            <a:r>
              <a:rPr lang="sk-SK" sz="2000" b="1" dirty="0" smtClean="0"/>
              <a:t>križiacke výpravy</a:t>
            </a:r>
            <a:endParaRPr lang="sk-SK" sz="2000" b="1" dirty="0"/>
          </a:p>
        </p:txBody>
      </p:sp>
      <p:pic>
        <p:nvPicPr>
          <p:cNvPr id="9" name="Obrázok 8" descr="vykricnik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5857892"/>
            <a:ext cx="642936" cy="64293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70869" y="11782"/>
            <a:ext cx="6400800" cy="745966"/>
          </a:xfrm>
        </p:spPr>
        <p:txBody>
          <a:bodyPr/>
          <a:lstStyle/>
          <a:p>
            <a:pPr algn="ctr"/>
            <a:r>
              <a:rPr lang="sk-SK" dirty="0" err="1" smtClean="0"/>
              <a:t>iii</a:t>
            </a:r>
            <a:r>
              <a:rPr lang="sk-SK" dirty="0" smtClean="0"/>
              <a:t>. Križiacka výprava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2000240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III. križiacku výpravu (1189 – 1192)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nazývali aj </a:t>
            </a:r>
            <a:r>
              <a:rPr lang="sk-SK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výprava korunovaných hláv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, lebo ju viedli traja panovníci...</a:t>
            </a:r>
            <a:r>
              <a:rPr lang="sk-SK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dosiahla iba malé úspechy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...</a:t>
            </a:r>
          </a:p>
          <a:p>
            <a:endParaRPr lang="sk-SK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2" name="Picture 2" descr="Fridrich Barbarossa v kronike z 13. storoč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384777"/>
            <a:ext cx="2039332" cy="2473223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2039332" y="6449662"/>
            <a:ext cx="2489784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b="1" dirty="0" smtClean="0"/>
              <a:t>Fridrich I. </a:t>
            </a:r>
            <a:r>
              <a:rPr lang="sk-SK" b="1" dirty="0" err="1" smtClean="0"/>
              <a:t>Barbarossa</a:t>
            </a:r>
            <a:endParaRPr lang="sk-SK" b="1" dirty="0"/>
          </a:p>
        </p:txBody>
      </p:sp>
      <p:pic>
        <p:nvPicPr>
          <p:cNvPr id="25604" name="Picture 4" descr="Filip II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0172" y="4252936"/>
            <a:ext cx="2203828" cy="2605064"/>
          </a:xfrm>
          <a:prstGeom prst="rect">
            <a:avLst/>
          </a:prstGeom>
          <a:noFill/>
        </p:spPr>
      </p:pic>
      <p:sp>
        <p:nvSpPr>
          <p:cNvPr id="7" name="BlokTextu 6"/>
          <p:cNvSpPr txBox="1"/>
          <p:nvPr/>
        </p:nvSpPr>
        <p:spPr>
          <a:xfrm>
            <a:off x="7346589" y="3895746"/>
            <a:ext cx="1705916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sk-SK" b="1" dirty="0" smtClean="0"/>
              <a:t>Filip II. August</a:t>
            </a:r>
            <a:endParaRPr lang="sk-SK" b="1" dirty="0"/>
          </a:p>
        </p:txBody>
      </p:sp>
      <p:pic>
        <p:nvPicPr>
          <p:cNvPr id="25606" name="Picture 6" descr="Richard I.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64288" y="119199"/>
            <a:ext cx="1979712" cy="2651389"/>
          </a:xfrm>
          <a:prstGeom prst="rect">
            <a:avLst/>
          </a:prstGeom>
          <a:noFill/>
        </p:spPr>
      </p:pic>
      <p:sp>
        <p:nvSpPr>
          <p:cNvPr id="9" name="BlokTextu 8"/>
          <p:cNvSpPr txBox="1"/>
          <p:nvPr/>
        </p:nvSpPr>
        <p:spPr>
          <a:xfrm>
            <a:off x="6496997" y="2762249"/>
            <a:ext cx="2555508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sk-SK" b="1" dirty="0" smtClean="0"/>
              <a:t>Richard I. Levie srdce</a:t>
            </a:r>
            <a:endParaRPr lang="sk-SK" b="1" dirty="0"/>
          </a:p>
        </p:txBody>
      </p:sp>
      <p:pic>
        <p:nvPicPr>
          <p:cNvPr id="25608" name="Picture 8" descr="https://upload.wikimedia.org/wikipedia/commons/thumb/f/f1/Salah_ad-Din_Jusuf_ibn_Ajub.jpg/220px-Salah_ad-Din_Jusuf_ibn_Ajub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66019"/>
            <a:ext cx="2320456" cy="1972389"/>
          </a:xfrm>
          <a:prstGeom prst="rect">
            <a:avLst/>
          </a:prstGeom>
          <a:noFill/>
        </p:spPr>
      </p:pic>
      <p:sp>
        <p:nvSpPr>
          <p:cNvPr id="12" name="BlokTextu 11"/>
          <p:cNvSpPr txBox="1"/>
          <p:nvPr/>
        </p:nvSpPr>
        <p:spPr>
          <a:xfrm>
            <a:off x="2320456" y="1438079"/>
            <a:ext cx="2685351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sk-SK" b="1" dirty="0" smtClean="0"/>
              <a:t>Osmanský sultán</a:t>
            </a:r>
          </a:p>
          <a:p>
            <a:pPr algn="ctr"/>
            <a:r>
              <a:rPr lang="sk-SK" b="1" dirty="0" err="1" smtClean="0"/>
              <a:t>Saladin</a:t>
            </a:r>
            <a:r>
              <a:rPr lang="sk-SK" dirty="0" smtClean="0"/>
              <a:t> obsadil </a:t>
            </a:r>
          </a:p>
          <a:p>
            <a:pPr algn="ctr"/>
            <a:r>
              <a:rPr lang="sk-SK" dirty="0" smtClean="0"/>
              <a:t>Jeruzalem =&gt; križiacka</a:t>
            </a:r>
          </a:p>
          <a:p>
            <a:pPr algn="ctr"/>
            <a:r>
              <a:rPr lang="sk-SK" dirty="0" smtClean="0"/>
              <a:t>výprava</a:t>
            </a:r>
            <a:endParaRPr lang="sk-SK" dirty="0"/>
          </a:p>
        </p:txBody>
      </p:sp>
      <p:cxnSp>
        <p:nvCxnSpPr>
          <p:cNvPr id="14" name="Rovná spojovacia šípka 13"/>
          <p:cNvCxnSpPr>
            <a:stCxn id="5" idx="0"/>
          </p:cNvCxnSpPr>
          <p:nvPr/>
        </p:nvCxnSpPr>
        <p:spPr>
          <a:xfrm rot="5400000" flipH="1" flipV="1">
            <a:off x="3275084" y="5828026"/>
            <a:ext cx="630776" cy="6124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5" name="BlokTextu 14"/>
          <p:cNvSpPr txBox="1"/>
          <p:nvPr/>
        </p:nvSpPr>
        <p:spPr>
          <a:xfrm>
            <a:off x="2039332" y="5424643"/>
            <a:ext cx="3130985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sk-SK" b="1" dirty="0" smtClean="0"/>
              <a:t>Nemecký cisár </a:t>
            </a:r>
            <a:r>
              <a:rPr lang="sk-SK" dirty="0" smtClean="0"/>
              <a:t>sa utopil v </a:t>
            </a:r>
          </a:p>
          <a:p>
            <a:pPr algn="ctr"/>
            <a:r>
              <a:rPr lang="sk-SK" b="1" dirty="0" smtClean="0"/>
              <a:t>rieke </a:t>
            </a:r>
            <a:r>
              <a:rPr lang="sk-SK" b="1" dirty="0" err="1" smtClean="0"/>
              <a:t>Salef,keď</a:t>
            </a:r>
            <a:r>
              <a:rPr lang="sk-SK" b="1" dirty="0" smtClean="0"/>
              <a:t> </a:t>
            </a:r>
            <a:r>
              <a:rPr lang="sk-SK" dirty="0" smtClean="0"/>
              <a:t>si chcel v</a:t>
            </a:r>
          </a:p>
          <a:p>
            <a:pPr algn="ctr"/>
            <a:r>
              <a:rPr lang="sk-SK" dirty="0" smtClean="0"/>
              <a:t>horúčave zaplávať</a:t>
            </a:r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Nevyhlásená výprava detí</a:t>
            </a:r>
            <a:endParaRPr lang="sk-SK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507067"/>
            <a:ext cx="5220072" cy="5350933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 </a:t>
            </a:r>
            <a:r>
              <a:rPr lang="sk-SK" sz="26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 priebehu 13. Stor</a:t>
            </a:r>
            <a:r>
              <a:rPr lang="sk-SK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sa konali ešte ďalšie </a:t>
            </a:r>
            <a:r>
              <a:rPr lang="sk-SK" sz="26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štyri križiacke výpravy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, ale </a:t>
            </a:r>
            <a:r>
              <a:rPr lang="sk-SK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ani jedna nedosiahla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významnejší </a:t>
            </a:r>
            <a:r>
              <a:rPr lang="sk-SK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úspech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...</a:t>
            </a:r>
          </a:p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Uskutočnila sa aj </a:t>
            </a:r>
            <a:r>
              <a:rPr lang="sk-SK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nevyhlásená výprava detí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(1212)</a:t>
            </a:r>
            <a:r>
              <a:rPr lang="sk-SK" sz="2600" dirty="0" smtClean="0">
                <a:latin typeface="Arial" pitchFamily="34" charset="0"/>
                <a:cs typeface="Arial" pitchFamily="34" charset="0"/>
                <a:sym typeface="Wingdings"/>
              </a:rPr>
              <a:t>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verilo sa, že </a:t>
            </a:r>
            <a:r>
              <a:rPr lang="sk-SK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nevinné deti sú vyvolené na to, aby porazili neveriacich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...množstvo detí </a:t>
            </a:r>
            <a:r>
              <a:rPr lang="sk-SK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lodníci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k-SK" sz="2600" dirty="0" err="1" smtClean="0">
                <a:latin typeface="Arial" pitchFamily="34" charset="0"/>
                <a:cs typeface="Arial" pitchFamily="34" charset="0"/>
              </a:rPr>
              <a:t>kt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ich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mali prepraviť do Svätej zeme </a:t>
            </a:r>
            <a:r>
              <a:rPr lang="sk-SK" sz="2600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predali do otroctva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...</a:t>
            </a:r>
          </a:p>
          <a:p>
            <a:endParaRPr lang="sk-SK" dirty="0"/>
          </a:p>
        </p:txBody>
      </p:sp>
      <p:pic>
        <p:nvPicPr>
          <p:cNvPr id="26626" name="Picture 2" descr="https://upload.wikimedia.org/wikipedia/commons/thumb/e/ed/Gustave_dore_crusades_the_childrens_crusade.jpg/220px-Gustave_dore_crusades_the_childrens_crusad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4048" y="2765112"/>
            <a:ext cx="4139952" cy="4092888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6126827" y="2376577"/>
            <a:ext cx="3017173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sk-SK" b="1" dirty="0" smtClean="0"/>
              <a:t>Detská križiacka výprava</a:t>
            </a:r>
            <a:endParaRPr lang="sk-SK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-88547" y="1403682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Celkovo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sa takýchto </a:t>
            </a:r>
            <a:r>
              <a:rPr lang="sk-SK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križiackych výprav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uskutočnilo </a:t>
            </a:r>
            <a:r>
              <a:rPr lang="sk-SK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osem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...</a:t>
            </a:r>
          </a:p>
          <a:p>
            <a:r>
              <a:rPr lang="sk-SK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Vojenské výpravy </a:t>
            </a:r>
            <a:r>
              <a:rPr lang="sk-SK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kresťanov proti neveriacim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nazývame </a:t>
            </a:r>
            <a:r>
              <a:rPr lang="sk-SK" sz="2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KRIŽIACKYMI VÝPRAVAMI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...</a:t>
            </a:r>
          </a:p>
          <a:p>
            <a:r>
              <a:rPr lang="sk-SK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Križiacke výpravy trvali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s prestávkami </a:t>
            </a:r>
            <a:r>
              <a:rPr lang="sk-SK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od roku 1096 až do roku 1291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...</a:t>
            </a:r>
            <a:endParaRPr lang="sk-SK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7650" name="Picture 2" descr="Križiacke výpravy | Histor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224" y="0"/>
            <a:ext cx="2555776" cy="3211316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10272" y="151215"/>
            <a:ext cx="6026009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sz="2000" b="1" dirty="0" smtClean="0"/>
              <a:t>Mnohých križiakov </a:t>
            </a:r>
            <a:r>
              <a:rPr lang="sk-SK" sz="2000" dirty="0" smtClean="0"/>
              <a:t>viedla </a:t>
            </a:r>
            <a:r>
              <a:rPr lang="sk-SK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túžba oslobodiť</a:t>
            </a:r>
          </a:p>
          <a:p>
            <a:r>
              <a:rPr lang="sk-SK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pôvodné kresťanské sídla</a:t>
            </a:r>
            <a:r>
              <a:rPr lang="sk-SK" sz="2000" dirty="0" smtClean="0"/>
              <a:t>, </a:t>
            </a:r>
            <a:r>
              <a:rPr lang="sk-SK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iní hľadali bohatstvo</a:t>
            </a:r>
            <a:r>
              <a:rPr lang="sk-SK" sz="2000" dirty="0" smtClean="0"/>
              <a:t>,</a:t>
            </a:r>
          </a:p>
          <a:p>
            <a:r>
              <a:rPr lang="sk-SK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slávu</a:t>
            </a:r>
            <a:r>
              <a:rPr lang="sk-SK" sz="2000" dirty="0" smtClean="0"/>
              <a:t> alebo </a:t>
            </a:r>
            <a:r>
              <a:rPr lang="sk-SK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dobrodružstvo</a:t>
            </a:r>
            <a:endParaRPr lang="sk-SK" sz="2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4" descr="File:Krak des Chevaliers, NW Syria - 3.jpg - Wikimedia Common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700" y="4323703"/>
            <a:ext cx="3786300" cy="2534298"/>
          </a:xfrm>
          <a:prstGeom prst="rect">
            <a:avLst/>
          </a:prstGeom>
          <a:noFill/>
        </p:spPr>
      </p:pic>
      <p:sp>
        <p:nvSpPr>
          <p:cNvPr id="8" name="BlokTextu 7"/>
          <p:cNvSpPr txBox="1"/>
          <p:nvPr/>
        </p:nvSpPr>
        <p:spPr>
          <a:xfrm>
            <a:off x="243800" y="6480504"/>
            <a:ext cx="5113900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b="1" dirty="0" err="1" smtClean="0"/>
              <a:t>Krak</a:t>
            </a:r>
            <a:r>
              <a:rPr lang="sk-SK" b="1" dirty="0" smtClean="0"/>
              <a:t> des </a:t>
            </a:r>
            <a:r>
              <a:rPr lang="sk-SK" b="1" dirty="0" err="1" smtClean="0"/>
              <a:t>Chevaliers</a:t>
            </a:r>
            <a:r>
              <a:rPr lang="sk-SK" b="1" dirty="0" smtClean="0"/>
              <a:t> </a:t>
            </a:r>
            <a:r>
              <a:rPr lang="sk-SK" dirty="0" smtClean="0"/>
              <a:t>= najväčší križiacky hrad</a:t>
            </a:r>
            <a:endParaRPr 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77087" y="5634863"/>
            <a:ext cx="5280613" cy="67710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sz="2000" b="1" dirty="0" smtClean="0"/>
              <a:t>Európania</a:t>
            </a:r>
            <a:r>
              <a:rPr lang="sk-SK" b="1" dirty="0" smtClean="0"/>
              <a:t> v dobe križiackych výprav založili</a:t>
            </a:r>
          </a:p>
          <a:p>
            <a:r>
              <a:rPr lang="sk-SK" dirty="0" smtClean="0"/>
              <a:t>v </a:t>
            </a:r>
            <a:r>
              <a:rPr lang="sk-SK" b="1" dirty="0" smtClean="0"/>
              <a:t>Svätej zemi veľa pevností</a:t>
            </a:r>
            <a:endParaRPr lang="sk-SK" b="1" dirty="0"/>
          </a:p>
        </p:txBody>
      </p:sp>
      <p:pic>
        <p:nvPicPr>
          <p:cNvPr id="1026" name="Picture 2" descr="Fotografia červený vykřičník znak ukazující prstem #29973019 ..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571876"/>
            <a:ext cx="457190" cy="1000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ív1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Motív1</Template>
  <TotalTime>632</TotalTime>
  <Words>392</Words>
  <Application>Microsoft Office PowerPoint</Application>
  <PresentationFormat>Prezentácia na obrazovke (4:3)</PresentationFormat>
  <Paragraphs>69</Paragraphs>
  <Slides>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Wingdings</vt:lpstr>
      <vt:lpstr>Wingdings 3</vt:lpstr>
      <vt:lpstr>Motív1</vt:lpstr>
      <vt:lpstr>Pod znamením kríža</vt:lpstr>
      <vt:lpstr>Osmanská expanzia do Európy</vt:lpstr>
      <vt:lpstr>Svätá zem</vt:lpstr>
      <vt:lpstr>Oslobodiť boží hrob</vt:lpstr>
      <vt:lpstr>Bojovníci kríža</vt:lpstr>
      <vt:lpstr>Prvá križiacka výprava</vt:lpstr>
      <vt:lpstr>iii. Križiacka výprava</vt:lpstr>
      <vt:lpstr>Nevyhlásená výprava detí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 znamením kríža</dc:title>
  <dc:creator>Branislav Benčič</dc:creator>
  <cp:lastModifiedBy>MS Vinbarg</cp:lastModifiedBy>
  <cp:revision>67</cp:revision>
  <dcterms:created xsi:type="dcterms:W3CDTF">2020-05-08T10:41:37Z</dcterms:created>
  <dcterms:modified xsi:type="dcterms:W3CDTF">2021-04-18T12:51:07Z</dcterms:modified>
</cp:coreProperties>
</file>