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71" r:id="rId3"/>
    <p:sldId id="257" r:id="rId4"/>
    <p:sldId id="259" r:id="rId5"/>
    <p:sldId id="260" r:id="rId6"/>
    <p:sldId id="264" r:id="rId7"/>
    <p:sldId id="261" r:id="rId8"/>
    <p:sldId id="265" r:id="rId9"/>
    <p:sldId id="262" r:id="rId10"/>
    <p:sldId id="266" r:id="rId11"/>
    <p:sldId id="263" r:id="rId12"/>
    <p:sldId id="267" r:id="rId13"/>
    <p:sldId id="269" r:id="rId14"/>
    <p:sldId id="268" r:id="rId15"/>
    <p:sldId id="258" r:id="rId16"/>
    <p:sldId id="270" r:id="rId17"/>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71" autoAdjust="0"/>
    <p:restoredTop sz="94660"/>
  </p:normalViewPr>
  <p:slideViewPr>
    <p:cSldViewPr>
      <p:cViewPr varScale="1">
        <p:scale>
          <a:sx n="69" d="100"/>
          <a:sy n="69" d="100"/>
        </p:scale>
        <p:origin x="1308"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B4152C-A884-4006-8CE4-1E4CD5BADCA3}" type="datetimeFigureOut">
              <a:rPr lang="sk-SK" smtClean="0"/>
              <a:t>23. 11. 2021</a:t>
            </a:fld>
            <a:endParaRPr lang="sk-SK"/>
          </a:p>
        </p:txBody>
      </p:sp>
      <p:sp>
        <p:nvSpPr>
          <p:cNvPr id="4" name="Zástupný symbol obrazu snímky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D121DF-C80D-4916-A75A-E9DA570742FE}" type="slidenum">
              <a:rPr lang="sk-SK" smtClean="0"/>
              <a:t>‹#›</a:t>
            </a:fld>
            <a:endParaRPr lang="sk-SK"/>
          </a:p>
        </p:txBody>
      </p:sp>
    </p:spTree>
    <p:extLst>
      <p:ext uri="{BB962C8B-B14F-4D97-AF65-F5344CB8AC3E}">
        <p14:creationId xmlns:p14="http://schemas.microsoft.com/office/powerpoint/2010/main" val="984436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51D121DF-C80D-4916-A75A-E9DA570742FE}" type="slidenum">
              <a:rPr lang="sk-SK" smtClean="0"/>
              <a:t>12</a:t>
            </a:fld>
            <a:endParaRPr lang="sk-SK"/>
          </a:p>
        </p:txBody>
      </p:sp>
    </p:spTree>
    <p:extLst>
      <p:ext uri="{BB962C8B-B14F-4D97-AF65-F5344CB8AC3E}">
        <p14:creationId xmlns:p14="http://schemas.microsoft.com/office/powerpoint/2010/main" val="23647517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10" name="Pravouhlý trojuholník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Nadpis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sk-SK" smtClean="0"/>
              <a:t>Kliknite sem a upravte štýl predlohy nadpisov.</a:t>
            </a:r>
            <a:endParaRPr kumimoji="0" lang="en-US"/>
          </a:p>
        </p:txBody>
      </p:sp>
      <p:sp>
        <p:nvSpPr>
          <p:cNvPr id="17" name="Podnadpis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sk-SK" smtClean="0"/>
              <a:t>Kliknite sem a upravte štýl predlohy podnadpisov.</a:t>
            </a:r>
            <a:endParaRPr kumimoji="0" lang="en-US"/>
          </a:p>
        </p:txBody>
      </p:sp>
      <p:grpSp>
        <p:nvGrpSpPr>
          <p:cNvPr id="2" name="Skupina 1"/>
          <p:cNvGrpSpPr/>
          <p:nvPr/>
        </p:nvGrpSpPr>
        <p:grpSpPr>
          <a:xfrm>
            <a:off x="-3765" y="4953000"/>
            <a:ext cx="9147765" cy="1912088"/>
            <a:chOff x="-3765" y="4832896"/>
            <a:chExt cx="9147765" cy="2032192"/>
          </a:xfrm>
        </p:grpSpPr>
        <p:sp>
          <p:nvSpPr>
            <p:cNvPr id="7" name="Voľná form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Voľná form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Voľná form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Rovná spojnica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Zástupný symbol dátumu 29"/>
          <p:cNvSpPr>
            <a:spLocks noGrp="1"/>
          </p:cNvSpPr>
          <p:nvPr>
            <p:ph type="dt" sz="half" idx="10"/>
          </p:nvPr>
        </p:nvSpPr>
        <p:spPr/>
        <p:txBody>
          <a:bodyPr/>
          <a:lstStyle>
            <a:lvl1pPr>
              <a:defRPr>
                <a:solidFill>
                  <a:srgbClr val="FFFFFF"/>
                </a:solidFill>
              </a:defRPr>
            </a:lvl1pPr>
            <a:extLst/>
          </a:lstStyle>
          <a:p>
            <a:fld id="{EFE57431-C98A-4192-A862-B89C0419A1F6}" type="datetimeFigureOut">
              <a:rPr lang="sk-SK" smtClean="0"/>
              <a:pPr/>
              <a:t>23. 11. 2021</a:t>
            </a:fld>
            <a:endParaRPr lang="sk-SK"/>
          </a:p>
        </p:txBody>
      </p:sp>
      <p:sp>
        <p:nvSpPr>
          <p:cNvPr id="19" name="Zástupný symbol päty 18"/>
          <p:cNvSpPr>
            <a:spLocks noGrp="1"/>
          </p:cNvSpPr>
          <p:nvPr>
            <p:ph type="ftr" sz="quarter" idx="11"/>
          </p:nvPr>
        </p:nvSpPr>
        <p:spPr/>
        <p:txBody>
          <a:bodyPr/>
          <a:lstStyle>
            <a:lvl1pPr>
              <a:defRPr>
                <a:solidFill>
                  <a:schemeClr val="accent1">
                    <a:tint val="20000"/>
                  </a:schemeClr>
                </a:solidFill>
              </a:defRPr>
            </a:lvl1pPr>
            <a:extLst/>
          </a:lstStyle>
          <a:p>
            <a:endParaRPr lang="sk-SK"/>
          </a:p>
        </p:txBody>
      </p:sp>
      <p:sp>
        <p:nvSpPr>
          <p:cNvPr id="27" name="Zástupný symbol čísla snímky 26"/>
          <p:cNvSpPr>
            <a:spLocks noGrp="1"/>
          </p:cNvSpPr>
          <p:nvPr>
            <p:ph type="sldNum" sz="quarter" idx="12"/>
          </p:nvPr>
        </p:nvSpPr>
        <p:spPr/>
        <p:txBody>
          <a:bodyPr/>
          <a:lstStyle>
            <a:lvl1pPr>
              <a:defRPr>
                <a:solidFill>
                  <a:srgbClr val="FFFFFF"/>
                </a:solidFill>
              </a:defRPr>
            </a:lvl1pPr>
            <a:extLst/>
          </a:lstStyle>
          <a:p>
            <a:fld id="{39B8920F-B52A-467C-907E-5D8C788E2CBC}"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a:xfrm>
            <a:off x="457200" y="1481329"/>
            <a:ext cx="8229600" cy="4386071"/>
          </a:xfrm>
        </p:spPr>
        <p:txBody>
          <a:bodyPr vert="eaVer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EFE57431-C98A-4192-A862-B89C0419A1F6}" type="datetimeFigureOut">
              <a:rPr lang="sk-SK" smtClean="0"/>
              <a:pPr/>
              <a:t>23. 11. 2021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39B8920F-B52A-467C-907E-5D8C788E2CBC}"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844013" y="274640"/>
            <a:ext cx="1777470" cy="5592761"/>
          </a:xfrm>
        </p:spPr>
        <p:txBody>
          <a:bodyPr vert="eaVert"/>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a:xfrm>
            <a:off x="457200" y="274641"/>
            <a:ext cx="6324600" cy="5592760"/>
          </a:xfrm>
        </p:spPr>
        <p:txBody>
          <a:bodyPr vert="eaVer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EFE57431-C98A-4192-A862-B89C0419A1F6}" type="datetimeFigureOut">
              <a:rPr lang="sk-SK" smtClean="0"/>
              <a:pPr/>
              <a:t>23. 11. 2021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39B8920F-B52A-467C-907E-5D8C788E2CBC}"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3" name="Zástupný symbol obsahu 2"/>
          <p:cNvSpPr>
            <a:spLocks noGrp="1"/>
          </p:cNvSpPr>
          <p:nvPr>
            <p:ph idx="1"/>
          </p:nvPr>
        </p:nvSpPr>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EFE57431-C98A-4192-A862-B89C0419A1F6}" type="datetimeFigureOut">
              <a:rPr lang="sk-SK" smtClean="0"/>
              <a:pPr/>
              <a:t>23. 11. 2021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39B8920F-B52A-467C-907E-5D8C788E2CBC}" type="slidenum">
              <a:rPr lang="sk-SK" smtClean="0"/>
              <a:pPr/>
              <a:t>‹#›</a:t>
            </a:fld>
            <a:endParaRPr lang="sk-SK"/>
          </a:p>
        </p:txBody>
      </p:sp>
      <p:sp>
        <p:nvSpPr>
          <p:cNvPr id="7" name="Nadpis 6"/>
          <p:cNvSpPr>
            <a:spLocks noGrp="1"/>
          </p:cNvSpPr>
          <p:nvPr>
            <p:ph type="title"/>
          </p:nvPr>
        </p:nvSpPr>
        <p:spPr/>
        <p:txBody>
          <a:bodyPr rtlCol="0"/>
          <a:lstStyle/>
          <a:p>
            <a:r>
              <a:rPr kumimoji="0" lang="sk-SK" smtClean="0"/>
              <a:t>Kliknite sem a upravte štýl predlohy nadpisov.</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bg>
      <p:bgRef idx="1002">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sk-SK" smtClean="0"/>
              <a:t>Kliknite sem a upravte štýl predlohy nadpisov.</a:t>
            </a:r>
            <a:endParaRPr kumimoji="0" lang="en-US"/>
          </a:p>
        </p:txBody>
      </p:sp>
      <p:sp>
        <p:nvSpPr>
          <p:cNvPr id="3" name="Zástupný symbol text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sk-SK" smtClean="0"/>
              <a:t>Kliknite sem a upravte štýly predlohy textu.</a:t>
            </a:r>
          </a:p>
        </p:txBody>
      </p:sp>
      <p:sp>
        <p:nvSpPr>
          <p:cNvPr id="4" name="Zástupný symbol dátumu 3"/>
          <p:cNvSpPr>
            <a:spLocks noGrp="1"/>
          </p:cNvSpPr>
          <p:nvPr>
            <p:ph type="dt" sz="half" idx="10"/>
          </p:nvPr>
        </p:nvSpPr>
        <p:spPr/>
        <p:txBody>
          <a:bodyPr/>
          <a:lstStyle/>
          <a:p>
            <a:fld id="{EFE57431-C98A-4192-A862-B89C0419A1F6}" type="datetimeFigureOut">
              <a:rPr lang="sk-SK" smtClean="0"/>
              <a:pPr/>
              <a:t>23. 11. 2021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39B8920F-B52A-467C-907E-5D8C788E2CBC}" type="slidenum">
              <a:rPr lang="sk-SK" smtClean="0"/>
              <a:pPr/>
              <a:t>‹#›</a:t>
            </a:fld>
            <a:endParaRPr lang="sk-SK"/>
          </a:p>
        </p:txBody>
      </p:sp>
      <p:sp>
        <p:nvSpPr>
          <p:cNvPr id="7" name="Výložk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Výložk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2">
        <a:schemeClr val="bg1"/>
      </p:bgRef>
    </p:bg>
    <p:spTree>
      <p:nvGrpSpPr>
        <p:cNvPr id="1" name=""/>
        <p:cNvGrpSpPr/>
        <p:nvPr/>
      </p:nvGrpSpPr>
      <p:grpSpPr>
        <a:xfrm>
          <a:off x="0" y="0"/>
          <a:ext cx="0" cy="0"/>
          <a:chOff x="0" y="0"/>
          <a:chExt cx="0" cy="0"/>
        </a:xfrm>
      </p:grpSpPr>
      <p:sp>
        <p:nvSpPr>
          <p:cNvPr id="3" name="Zástupný symbol obsah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obsah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5" name="Zástupný symbol dátumu 4"/>
          <p:cNvSpPr>
            <a:spLocks noGrp="1"/>
          </p:cNvSpPr>
          <p:nvPr>
            <p:ph type="dt" sz="half" idx="10"/>
          </p:nvPr>
        </p:nvSpPr>
        <p:spPr/>
        <p:txBody>
          <a:bodyPr/>
          <a:lstStyle/>
          <a:p>
            <a:fld id="{EFE57431-C98A-4192-A862-B89C0419A1F6}" type="datetimeFigureOut">
              <a:rPr lang="sk-SK" smtClean="0"/>
              <a:pPr/>
              <a:t>23. 11. 2021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39B8920F-B52A-467C-907E-5D8C788E2CBC}" type="slidenum">
              <a:rPr lang="sk-SK" smtClean="0"/>
              <a:pPr/>
              <a:t>‹#›</a:t>
            </a:fld>
            <a:endParaRPr lang="sk-SK"/>
          </a:p>
        </p:txBody>
      </p:sp>
      <p:sp>
        <p:nvSpPr>
          <p:cNvPr id="8" name="Nadpis 7"/>
          <p:cNvSpPr>
            <a:spLocks noGrp="1"/>
          </p:cNvSpPr>
          <p:nvPr>
            <p:ph type="title"/>
          </p:nvPr>
        </p:nvSpPr>
        <p:spPr/>
        <p:txBody>
          <a:bodyPr rtlCol="0"/>
          <a:lstStyle/>
          <a:p>
            <a:r>
              <a:rPr kumimoji="0" lang="sk-SK" smtClean="0"/>
              <a:t>Kliknite sem a upravte štýl predlohy nadpisov.</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anie">
    <p:bg>
      <p:bgRef idx="1003">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8229600" cy="1143000"/>
          </a:xfrm>
        </p:spPr>
        <p:txBody>
          <a:bodyPr anchor="ctr"/>
          <a:lstStyle>
            <a:lvl1pPr>
              <a:defRPr/>
            </a:lvl1pPr>
            <a:extLst/>
          </a:lstStyle>
          <a:p>
            <a:r>
              <a:rPr kumimoji="0" lang="sk-SK" smtClean="0"/>
              <a:t>Kliknite sem a upravte štýl predlohy nadpisov.</a:t>
            </a:r>
            <a:endParaRPr kumimoji="0" lang="en-US"/>
          </a:p>
        </p:txBody>
      </p:sp>
      <p:sp>
        <p:nvSpPr>
          <p:cNvPr id="3" name="Zástupný symbol text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sk-SK" smtClean="0"/>
              <a:t>Kliknite sem a upravte štýly predlohy textu.</a:t>
            </a:r>
          </a:p>
        </p:txBody>
      </p:sp>
      <p:sp>
        <p:nvSpPr>
          <p:cNvPr id="4" name="Zástupný symbol text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sk-SK" smtClean="0"/>
              <a:t>Kliknite sem a upravte štýly predlohy textu.</a:t>
            </a:r>
          </a:p>
        </p:txBody>
      </p:sp>
      <p:sp>
        <p:nvSpPr>
          <p:cNvPr id="5" name="Zástupný symbol obsah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6" name="Zástupný symbol obsah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7" name="Zástupný symbol dátumu 6"/>
          <p:cNvSpPr>
            <a:spLocks noGrp="1"/>
          </p:cNvSpPr>
          <p:nvPr>
            <p:ph type="dt" sz="half" idx="10"/>
          </p:nvPr>
        </p:nvSpPr>
        <p:spPr/>
        <p:txBody>
          <a:bodyPr/>
          <a:lstStyle/>
          <a:p>
            <a:fld id="{EFE57431-C98A-4192-A862-B89C0419A1F6}" type="datetimeFigureOut">
              <a:rPr lang="sk-SK" smtClean="0"/>
              <a:pPr/>
              <a:t>23. 11. 2021</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39B8920F-B52A-467C-907E-5D8C788E2CBC}" type="slidenum">
              <a:rPr lang="sk-SK" smtClean="0"/>
              <a:pPr/>
              <a:t>‹#›</a:t>
            </a:fld>
            <a:endParaRPr lang="sk-SK"/>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bg>
      <p:bgRef idx="1002">
        <a:schemeClr val="bg1"/>
      </p:bgRef>
    </p:bg>
    <p:spTree>
      <p:nvGrpSpPr>
        <p:cNvPr id="1" name=""/>
        <p:cNvGrpSpPr/>
        <p:nvPr/>
      </p:nvGrpSpPr>
      <p:grpSpPr>
        <a:xfrm>
          <a:off x="0" y="0"/>
          <a:ext cx="0" cy="0"/>
          <a:chOff x="0" y="0"/>
          <a:chExt cx="0" cy="0"/>
        </a:xfrm>
      </p:grpSpPr>
      <p:sp>
        <p:nvSpPr>
          <p:cNvPr id="3" name="Zástupný symbol dátumu 2"/>
          <p:cNvSpPr>
            <a:spLocks noGrp="1"/>
          </p:cNvSpPr>
          <p:nvPr>
            <p:ph type="dt" sz="half" idx="10"/>
          </p:nvPr>
        </p:nvSpPr>
        <p:spPr/>
        <p:txBody>
          <a:bodyPr/>
          <a:lstStyle/>
          <a:p>
            <a:fld id="{EFE57431-C98A-4192-A862-B89C0419A1F6}" type="datetimeFigureOut">
              <a:rPr lang="sk-SK" smtClean="0"/>
              <a:pPr/>
              <a:t>23. 11. 2021</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39B8920F-B52A-467C-907E-5D8C788E2CBC}" type="slidenum">
              <a:rPr lang="sk-SK" smtClean="0"/>
              <a:pPr/>
              <a:t>‹#›</a:t>
            </a:fld>
            <a:endParaRPr lang="sk-SK"/>
          </a:p>
        </p:txBody>
      </p:sp>
      <p:sp>
        <p:nvSpPr>
          <p:cNvPr id="6" name="Nadpis 5"/>
          <p:cNvSpPr>
            <a:spLocks noGrp="1"/>
          </p:cNvSpPr>
          <p:nvPr>
            <p:ph type="title"/>
          </p:nvPr>
        </p:nvSpPr>
        <p:spPr/>
        <p:txBody>
          <a:bodyPr rtlCol="0"/>
          <a:lstStyle/>
          <a:p>
            <a:r>
              <a:rPr kumimoji="0" lang="sk-SK" smtClean="0"/>
              <a:t>Kliknite sem a upravte štýl predlohy nadpisov.</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EFE57431-C98A-4192-A862-B89C0419A1F6}" type="datetimeFigureOut">
              <a:rPr lang="sk-SK" smtClean="0"/>
              <a:pPr/>
              <a:t>23. 11. 2021</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39B8920F-B52A-467C-907E-5D8C788E2CBC}"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popisom">
    <p:bg>
      <p:bgRef idx="1003">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sk-SK" smtClean="0"/>
              <a:t>Kliknite sem a upravte štýl predlohy nadpisov.</a:t>
            </a:r>
            <a:endParaRPr kumimoji="0" lang="en-US"/>
          </a:p>
        </p:txBody>
      </p:sp>
      <p:sp>
        <p:nvSpPr>
          <p:cNvPr id="3" name="Zástupný symbol text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sk-SK" smtClean="0"/>
              <a:t>Kliknite sem a upravte štýly predlohy textu.</a:t>
            </a:r>
          </a:p>
        </p:txBody>
      </p:sp>
      <p:sp>
        <p:nvSpPr>
          <p:cNvPr id="4" name="Zástupný symbol obsah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5" name="Zástupný symbol dátumu 4"/>
          <p:cNvSpPr>
            <a:spLocks noGrp="1"/>
          </p:cNvSpPr>
          <p:nvPr>
            <p:ph type="dt" sz="half" idx="10"/>
          </p:nvPr>
        </p:nvSpPr>
        <p:spPr>
          <a:xfrm>
            <a:off x="6727032" y="6407944"/>
            <a:ext cx="1920240" cy="365760"/>
          </a:xfrm>
        </p:spPr>
        <p:txBody>
          <a:bodyPr/>
          <a:lstStyle/>
          <a:p>
            <a:fld id="{EFE57431-C98A-4192-A862-B89C0419A1F6}" type="datetimeFigureOut">
              <a:rPr lang="sk-SK" smtClean="0"/>
              <a:pPr/>
              <a:t>23. 11. 2021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39B8920F-B52A-467C-907E-5D8C788E2CBC}" type="slidenum">
              <a:rPr lang="sk-SK" smtClean="0"/>
              <a:pPr/>
              <a:t>‹#›</a:t>
            </a:fld>
            <a:endParaRPr lang="sk-SK"/>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bg>
      <p:bgRef idx="1002">
        <a:schemeClr val="bg1"/>
      </p:bgRef>
    </p:bg>
    <p:spTree>
      <p:nvGrpSpPr>
        <p:cNvPr id="1" name=""/>
        <p:cNvGrpSpPr/>
        <p:nvPr/>
      </p:nvGrpSpPr>
      <p:grpSpPr>
        <a:xfrm>
          <a:off x="0" y="0"/>
          <a:ext cx="0" cy="0"/>
          <a:chOff x="0" y="0"/>
          <a:chExt cx="0" cy="0"/>
        </a:xfrm>
      </p:grpSpPr>
      <p:sp>
        <p:nvSpPr>
          <p:cNvPr id="4" name="Zástupný symbol text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sk-SK" smtClean="0"/>
              <a:t>Kliknite sem a upravte štýly predlohy textu.</a:t>
            </a:r>
          </a:p>
        </p:txBody>
      </p:sp>
      <p:sp>
        <p:nvSpPr>
          <p:cNvPr id="3" name="Zástupný symbol obrázka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sk-SK" smtClean="0"/>
              <a:t>Ak chcete pridať obrázok, kliknite na ikonu</a:t>
            </a:r>
            <a:endParaRPr kumimoji="0" lang="en-US" dirty="0"/>
          </a:p>
        </p:txBody>
      </p:sp>
      <p:sp>
        <p:nvSpPr>
          <p:cNvPr id="5" name="Zástupný symbol dátumu 4"/>
          <p:cNvSpPr>
            <a:spLocks noGrp="1"/>
          </p:cNvSpPr>
          <p:nvPr>
            <p:ph type="dt" sz="half" idx="10"/>
          </p:nvPr>
        </p:nvSpPr>
        <p:spPr/>
        <p:txBody>
          <a:bodyPr/>
          <a:lstStyle>
            <a:lvl1pPr>
              <a:defRPr>
                <a:solidFill>
                  <a:schemeClr val="tx1"/>
                </a:solidFill>
              </a:defRPr>
            </a:lvl1pPr>
            <a:extLst/>
          </a:lstStyle>
          <a:p>
            <a:fld id="{EFE57431-C98A-4192-A862-B89C0419A1F6}" type="datetimeFigureOut">
              <a:rPr lang="sk-SK" smtClean="0"/>
              <a:pPr/>
              <a:t>23. 11. 2021</a:t>
            </a:fld>
            <a:endParaRPr lang="sk-SK"/>
          </a:p>
        </p:txBody>
      </p:sp>
      <p:sp>
        <p:nvSpPr>
          <p:cNvPr id="6" name="Zástupný symbol päty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sk-SK"/>
          </a:p>
        </p:txBody>
      </p:sp>
      <p:sp>
        <p:nvSpPr>
          <p:cNvPr id="7" name="Zástupný symbol čísla snímky 6"/>
          <p:cNvSpPr>
            <a:spLocks noGrp="1"/>
          </p:cNvSpPr>
          <p:nvPr>
            <p:ph type="sldNum" sz="quarter" idx="12"/>
          </p:nvPr>
        </p:nvSpPr>
        <p:spPr/>
        <p:txBody>
          <a:bodyPr/>
          <a:lstStyle>
            <a:lvl1pPr>
              <a:defRPr>
                <a:solidFill>
                  <a:schemeClr val="tx1"/>
                </a:solidFill>
              </a:defRPr>
            </a:lvl1pPr>
            <a:extLst/>
          </a:lstStyle>
          <a:p>
            <a:fld id="{39B8920F-B52A-467C-907E-5D8C788E2CBC}" type="slidenum">
              <a:rPr lang="sk-SK" smtClean="0"/>
              <a:pPr/>
              <a:t>‹#›</a:t>
            </a:fld>
            <a:endParaRPr lang="sk-SK"/>
          </a:p>
        </p:txBody>
      </p:sp>
      <p:sp>
        <p:nvSpPr>
          <p:cNvPr id="2" name="Nadpis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sk-SK" smtClean="0"/>
              <a:t>Kliknite sem a upravte štýl predlohy nadpisov.</a:t>
            </a:r>
            <a:endParaRPr kumimoji="0" lang="en-US"/>
          </a:p>
        </p:txBody>
      </p:sp>
      <p:sp>
        <p:nvSpPr>
          <p:cNvPr id="8" name="Voľná forma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Voľná forma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Pravouhlý trojuholník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Rovná spojnica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Výložk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Výložk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Voľná forma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Voľná forma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ravouhlý trojuholník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Rovná spojnica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Zástupný symbol nadpis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sk-SK" smtClean="0"/>
              <a:t>Kliknite sem a upravte štýl predlohy nadpisov.</a:t>
            </a:r>
            <a:endParaRPr kumimoji="0" lang="en-US"/>
          </a:p>
        </p:txBody>
      </p:sp>
      <p:sp>
        <p:nvSpPr>
          <p:cNvPr id="30" name="Zástupný symbol textu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sk-SK" smtClean="0"/>
              <a:t>Kliknite sem a upravte štýly predlohy textu.</a:t>
            </a:r>
          </a:p>
          <a:p>
            <a:pPr lvl="1" eaLnBrk="1" latinLnBrk="0" hangingPunct="1"/>
            <a:r>
              <a:rPr kumimoji="0" lang="sk-SK" smtClean="0"/>
              <a:t>Druhá úroveň</a:t>
            </a:r>
          </a:p>
          <a:p>
            <a:pPr lvl="2" eaLnBrk="1" latinLnBrk="0" hangingPunct="1"/>
            <a:r>
              <a:rPr kumimoji="0" lang="sk-SK" smtClean="0"/>
              <a:t>Tretia úroveň</a:t>
            </a:r>
          </a:p>
          <a:p>
            <a:pPr lvl="3" eaLnBrk="1" latinLnBrk="0" hangingPunct="1"/>
            <a:r>
              <a:rPr kumimoji="0" lang="sk-SK" smtClean="0"/>
              <a:t>Štvrtá úroveň</a:t>
            </a:r>
          </a:p>
          <a:p>
            <a:pPr lvl="4" eaLnBrk="1" latinLnBrk="0" hangingPunct="1"/>
            <a:r>
              <a:rPr kumimoji="0" lang="sk-SK" smtClean="0"/>
              <a:t>Piata úroveň</a:t>
            </a:r>
            <a:endParaRPr kumimoji="0" lang="en-US"/>
          </a:p>
        </p:txBody>
      </p:sp>
      <p:sp>
        <p:nvSpPr>
          <p:cNvPr id="10" name="Zástupný symbol dátumu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FE57431-C98A-4192-A862-B89C0419A1F6}" type="datetimeFigureOut">
              <a:rPr lang="sk-SK" smtClean="0"/>
              <a:pPr/>
              <a:t>23. 11. 2021</a:t>
            </a:fld>
            <a:endParaRPr lang="sk-SK"/>
          </a:p>
        </p:txBody>
      </p:sp>
      <p:sp>
        <p:nvSpPr>
          <p:cNvPr id="22" name="Zástupný symbol päty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sk-SK"/>
          </a:p>
        </p:txBody>
      </p:sp>
      <p:sp>
        <p:nvSpPr>
          <p:cNvPr id="18" name="Zástupný symbol čísla snímky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9B8920F-B52A-467C-907E-5D8C788E2CBC}"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sjh.sk/pano/panorama-Bardejov-143.htm" TargetMode="External"/><Relationship Id="rId13" Type="http://schemas.openxmlformats.org/officeDocument/2006/relationships/hyperlink" Target="http://ahojbardejov.sk/galeria/v_bardejove_prezident_kiska_a_premier_fico.html" TargetMode="External"/><Relationship Id="rId3" Type="http://schemas.openxmlformats.org/officeDocument/2006/relationships/hyperlink" Target="https://petermolnar.blog.sme.sk/c/95104/test-vychodne-slovensko-v-stredoveku-spravne-odpovede.html" TargetMode="External"/><Relationship Id="rId7" Type="http://schemas.openxmlformats.org/officeDocument/2006/relationships/hyperlink" Target="http://www.pamiatkynaslovensku.sk/imgH.php?file=mesta/1427107423.jpg&amp;tit=&amp;popis=Bardejov+-+opevnenie+mesta+-+renesan%C4%8Dn%C3%A1+ba%C5%A1ta" TargetMode="External"/><Relationship Id="rId12" Type="http://schemas.openxmlformats.org/officeDocument/2006/relationships/hyperlink" Target="http://www.bardejov.sk/turizmus/pamiatky" TargetMode="External"/><Relationship Id="rId2" Type="http://schemas.openxmlformats.org/officeDocument/2006/relationships/hyperlink" Target="http://www.slovakrail.sk/sk/tipy-na-vylety/mesto-bardejov.html" TargetMode="External"/><Relationship Id="rId1" Type="http://schemas.openxmlformats.org/officeDocument/2006/relationships/slideLayout" Target="../slideLayouts/slideLayout2.xml"/><Relationship Id="rId6" Type="http://schemas.openxmlformats.org/officeDocument/2006/relationships/hyperlink" Target="https://zimnig.wordpress.com/2014/09/06/bardejovske-hradby-i/" TargetMode="External"/><Relationship Id="rId11" Type="http://schemas.openxmlformats.org/officeDocument/2006/relationships/hyperlink" Target="http://ssjh.sk/pano/panorama-Bardejov-211.htm" TargetMode="External"/><Relationship Id="rId5" Type="http://schemas.openxmlformats.org/officeDocument/2006/relationships/hyperlink" Target="http://www.kamim.sk/foto/mesta/slovensko/bardejov.php" TargetMode="External"/><Relationship Id="rId10" Type="http://schemas.openxmlformats.org/officeDocument/2006/relationships/hyperlink" Target="http://www.slovenskehrady.sk/bardejov-mestske-hradby/obrazok/20" TargetMode="External"/><Relationship Id="rId4" Type="http://schemas.openxmlformats.org/officeDocument/2006/relationships/hyperlink" Target="http://omestach.sk/bj/bj-foto1.html" TargetMode="External"/><Relationship Id="rId9" Type="http://schemas.openxmlformats.org/officeDocument/2006/relationships/hyperlink" Target="https://www.panoramio.com/photo/130240192" TargetMode="External"/><Relationship Id="rId14" Type="http://schemas.openxmlformats.org/officeDocument/2006/relationships/hyperlink" Target="https://sk.wikipedia.org/wiki/Mestsk%C3%A9_opevnenie_(Bardejov)"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slide" Target="slide15.xml"/><Relationship Id="rId4" Type="http://schemas.openxmlformats.org/officeDocument/2006/relationships/slide" Target="slide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14348" y="1214422"/>
            <a:ext cx="7772400" cy="1829761"/>
          </a:xfrm>
        </p:spPr>
        <p:txBody>
          <a:bodyPr/>
          <a:lstStyle/>
          <a:p>
            <a:pPr algn="ctr"/>
            <a:r>
              <a:rPr lang="sk-SK" dirty="0" smtClean="0"/>
              <a:t>HRADBY A BAŠTY BARDEJOVA</a:t>
            </a:r>
            <a:endParaRPr lang="sk-SK" dirty="0"/>
          </a:p>
        </p:txBody>
      </p:sp>
      <p:sp>
        <p:nvSpPr>
          <p:cNvPr id="4" name="Podnadpis 3"/>
          <p:cNvSpPr>
            <a:spLocks noGrp="1"/>
          </p:cNvSpPr>
          <p:nvPr>
            <p:ph type="subTitle" idx="1"/>
          </p:nvPr>
        </p:nvSpPr>
        <p:spPr/>
        <p:txBody>
          <a:bodyPr/>
          <a:lstStyle/>
          <a:p>
            <a:endParaRPr lang="sk-SK"/>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lstStyle/>
          <a:p>
            <a:endParaRPr lang="sk-SK"/>
          </a:p>
        </p:txBody>
      </p:sp>
      <p:sp>
        <p:nvSpPr>
          <p:cNvPr id="3" name="Nadpis 2"/>
          <p:cNvSpPr>
            <a:spLocks noGrp="1"/>
          </p:cNvSpPr>
          <p:nvPr>
            <p:ph type="title"/>
          </p:nvPr>
        </p:nvSpPr>
        <p:spPr/>
        <p:txBody>
          <a:bodyPr/>
          <a:lstStyle/>
          <a:p>
            <a:endParaRPr lang="sk-SK"/>
          </a:p>
        </p:txBody>
      </p:sp>
      <p:pic>
        <p:nvPicPr>
          <p:cNvPr id="23554" name="Picture 2" descr="Červená alebo kráľovská bašta"/>
          <p:cNvPicPr>
            <a:picLocks noChangeAspect="1" noChangeArrowheads="1"/>
          </p:cNvPicPr>
          <p:nvPr/>
        </p:nvPicPr>
        <p:blipFill>
          <a:blip r:embed="rId2"/>
          <a:srcRect/>
          <a:stretch>
            <a:fillRect/>
          </a:stretch>
        </p:blipFill>
        <p:spPr bwMode="auto">
          <a:xfrm>
            <a:off x="285720" y="214290"/>
            <a:ext cx="3857652" cy="2786082"/>
          </a:xfrm>
          <a:prstGeom prst="rect">
            <a:avLst/>
          </a:prstGeom>
          <a:noFill/>
        </p:spPr>
      </p:pic>
      <p:sp>
        <p:nvSpPr>
          <p:cNvPr id="5" name="BlokTextu 4"/>
          <p:cNvSpPr txBox="1"/>
          <p:nvPr/>
        </p:nvSpPr>
        <p:spPr>
          <a:xfrm>
            <a:off x="1285852" y="3071810"/>
            <a:ext cx="1766830" cy="369332"/>
          </a:xfrm>
          <a:prstGeom prst="rect">
            <a:avLst/>
          </a:prstGeom>
          <a:noFill/>
        </p:spPr>
        <p:txBody>
          <a:bodyPr wrap="none" rtlCol="0">
            <a:spAutoFit/>
          </a:bodyPr>
          <a:lstStyle/>
          <a:p>
            <a:r>
              <a:rPr lang="sk-SK" dirty="0" smtClean="0"/>
              <a:t>Červená bašta</a:t>
            </a:r>
            <a:endParaRPr lang="sk-SK" dirty="0"/>
          </a:p>
        </p:txBody>
      </p:sp>
      <p:pic>
        <p:nvPicPr>
          <p:cNvPr id="23556" name="Picture 4" descr="Bardejov Archivná severná bašta"/>
          <p:cNvPicPr>
            <a:picLocks noChangeAspect="1" noChangeArrowheads="1"/>
          </p:cNvPicPr>
          <p:nvPr/>
        </p:nvPicPr>
        <p:blipFill>
          <a:blip r:embed="rId3" cstate="print"/>
          <a:srcRect/>
          <a:stretch>
            <a:fillRect/>
          </a:stretch>
        </p:blipFill>
        <p:spPr bwMode="auto">
          <a:xfrm>
            <a:off x="285720" y="3500438"/>
            <a:ext cx="2286016" cy="3106036"/>
          </a:xfrm>
          <a:prstGeom prst="rect">
            <a:avLst/>
          </a:prstGeom>
          <a:noFill/>
        </p:spPr>
      </p:pic>
      <p:sp>
        <p:nvSpPr>
          <p:cNvPr id="7" name="BlokTextu 6"/>
          <p:cNvSpPr txBox="1"/>
          <p:nvPr/>
        </p:nvSpPr>
        <p:spPr>
          <a:xfrm>
            <a:off x="2786050" y="5857892"/>
            <a:ext cx="1051891" cy="646331"/>
          </a:xfrm>
          <a:prstGeom prst="rect">
            <a:avLst/>
          </a:prstGeom>
          <a:noFill/>
        </p:spPr>
        <p:txBody>
          <a:bodyPr wrap="none" rtlCol="0">
            <a:spAutoFit/>
          </a:bodyPr>
          <a:lstStyle/>
          <a:p>
            <a:r>
              <a:rPr lang="sk-SK" dirty="0" smtClean="0"/>
              <a:t>Severná</a:t>
            </a:r>
          </a:p>
          <a:p>
            <a:r>
              <a:rPr lang="sk-SK" dirty="0" smtClean="0"/>
              <a:t> bašta</a:t>
            </a:r>
            <a:endParaRPr lang="sk-SK" dirty="0"/>
          </a:p>
        </p:txBody>
      </p:sp>
      <p:pic>
        <p:nvPicPr>
          <p:cNvPr id="23558" name="Picture 6" descr="Bardejov - veľká bašta - bašta Pivovarníkov"/>
          <p:cNvPicPr>
            <a:picLocks noChangeAspect="1" noChangeArrowheads="1"/>
          </p:cNvPicPr>
          <p:nvPr/>
        </p:nvPicPr>
        <p:blipFill>
          <a:blip r:embed="rId4"/>
          <a:srcRect/>
          <a:stretch>
            <a:fillRect/>
          </a:stretch>
        </p:blipFill>
        <p:spPr bwMode="auto">
          <a:xfrm>
            <a:off x="4357686" y="214290"/>
            <a:ext cx="4447016" cy="5929354"/>
          </a:xfrm>
          <a:prstGeom prst="rect">
            <a:avLst/>
          </a:prstGeom>
          <a:noFill/>
        </p:spPr>
      </p:pic>
      <p:sp>
        <p:nvSpPr>
          <p:cNvPr id="9" name="BlokTextu 8"/>
          <p:cNvSpPr txBox="1"/>
          <p:nvPr/>
        </p:nvSpPr>
        <p:spPr>
          <a:xfrm>
            <a:off x="5857884" y="6286520"/>
            <a:ext cx="1505540" cy="369332"/>
          </a:xfrm>
          <a:prstGeom prst="rect">
            <a:avLst/>
          </a:prstGeom>
          <a:noFill/>
        </p:spPr>
        <p:txBody>
          <a:bodyPr wrap="none" rtlCol="0">
            <a:spAutoFit/>
          </a:bodyPr>
          <a:lstStyle/>
          <a:p>
            <a:r>
              <a:rPr lang="sk-SK" dirty="0" smtClean="0"/>
              <a:t>Veľká bašta</a:t>
            </a:r>
            <a:endParaRPr lang="sk-SK" dirty="0"/>
          </a:p>
        </p:txBody>
      </p:sp>
    </p:spTree>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428596" y="428604"/>
            <a:ext cx="8229600" cy="6215106"/>
          </a:xfrm>
        </p:spPr>
        <p:txBody>
          <a:bodyPr>
            <a:normAutofit/>
          </a:bodyPr>
          <a:lstStyle/>
          <a:p>
            <a:pPr>
              <a:buNone/>
            </a:pPr>
            <a:r>
              <a:rPr lang="sk-SK" sz="2200" b="1" i="1" dirty="0" smtClean="0"/>
              <a:t>Malá bašta</a:t>
            </a:r>
          </a:p>
          <a:p>
            <a:pPr>
              <a:buNone/>
            </a:pPr>
            <a:r>
              <a:rPr lang="sk-SK" sz="2200" b="1" i="1" dirty="0" smtClean="0"/>
              <a:t>   </a:t>
            </a:r>
            <a:r>
              <a:rPr lang="sk-SK" sz="1800" dirty="0" smtClean="0"/>
              <a:t>Malá bašta tvorí jeden stavebný celok s Hrubou baštou. Postavili ju na polkruhovitom pôdoryse a slúžila ako sklad streliva.</a:t>
            </a:r>
          </a:p>
          <a:p>
            <a:pPr>
              <a:buNone/>
            </a:pPr>
            <a:endParaRPr lang="sk-SK" sz="1800" b="1" i="1" dirty="0" smtClean="0"/>
          </a:p>
          <a:p>
            <a:pPr>
              <a:buNone/>
            </a:pPr>
            <a:endParaRPr lang="sk-SK" sz="1800" b="1" i="1" dirty="0" smtClean="0"/>
          </a:p>
          <a:p>
            <a:pPr>
              <a:buNone/>
            </a:pPr>
            <a:endParaRPr lang="sk-SK" sz="1800" b="1" i="1" dirty="0" smtClean="0"/>
          </a:p>
          <a:p>
            <a:pPr>
              <a:buNone/>
            </a:pPr>
            <a:endParaRPr lang="sk-SK" sz="1800" b="1" i="1" dirty="0" smtClean="0"/>
          </a:p>
          <a:p>
            <a:pPr>
              <a:buNone/>
            </a:pPr>
            <a:endParaRPr lang="sk-SK" sz="1800" b="1" i="1" dirty="0" smtClean="0"/>
          </a:p>
          <a:p>
            <a:pPr>
              <a:buNone/>
            </a:pPr>
            <a:endParaRPr lang="sk-SK" sz="1800" b="1" i="1" dirty="0" smtClean="0"/>
          </a:p>
          <a:p>
            <a:pPr>
              <a:buNone/>
            </a:pPr>
            <a:endParaRPr lang="sk-SK" sz="1800" b="1" i="1" dirty="0" smtClean="0"/>
          </a:p>
          <a:p>
            <a:pPr>
              <a:buNone/>
            </a:pPr>
            <a:endParaRPr lang="sk-SK" sz="1800" b="1" i="1" dirty="0" smtClean="0"/>
          </a:p>
          <a:p>
            <a:pPr>
              <a:buNone/>
            </a:pPr>
            <a:endParaRPr lang="sk-SK" sz="1800" b="1" i="1" dirty="0" smtClean="0"/>
          </a:p>
          <a:p>
            <a:pPr>
              <a:buNone/>
            </a:pPr>
            <a:endParaRPr lang="sk-SK" sz="1800" b="1" i="1" dirty="0" smtClean="0"/>
          </a:p>
          <a:p>
            <a:pPr>
              <a:buNone/>
            </a:pPr>
            <a:r>
              <a:rPr lang="sk-SK" sz="1600" dirty="0" smtClean="0"/>
              <a:t>    Okrem dodnes zachovaných mestských bášt boli súčasťou obranného systému i ďalšie, dnes už neexistujúce bašty. Väčšina z nich už nejestvuje vôbec, z niektorých sa zachovali terénne základy (napr. Nárožná bašta). Niektoré zanikli ešte okolo polovice 19. storočia, iné museli ustúpiť výstavbe v 20. storočí.</a:t>
            </a:r>
            <a:endParaRPr lang="sk-SK" sz="1600" b="1" i="1" dirty="0"/>
          </a:p>
        </p:txBody>
      </p:sp>
      <p:sp>
        <p:nvSpPr>
          <p:cNvPr id="3" name="Nadpis 2"/>
          <p:cNvSpPr>
            <a:spLocks noGrp="1"/>
          </p:cNvSpPr>
          <p:nvPr>
            <p:ph type="title"/>
          </p:nvPr>
        </p:nvSpPr>
        <p:spPr>
          <a:xfrm>
            <a:off x="0" y="5715000"/>
            <a:ext cx="8229600" cy="1143000"/>
          </a:xfrm>
        </p:spPr>
        <p:txBody>
          <a:bodyPr/>
          <a:lstStyle/>
          <a:p>
            <a:endParaRPr lang="sk-SK" dirty="0"/>
          </a:p>
        </p:txBody>
      </p:sp>
      <p:pic>
        <p:nvPicPr>
          <p:cNvPr id="18434" name="Picture 2" descr="http://www.bardejov.travel/sites/default/files/gallery/26_Bardejov_Hol.JPG"/>
          <p:cNvPicPr>
            <a:picLocks noChangeAspect="1" noChangeArrowheads="1"/>
          </p:cNvPicPr>
          <p:nvPr/>
        </p:nvPicPr>
        <p:blipFill>
          <a:blip r:embed="rId2" cstate="print"/>
          <a:srcRect/>
          <a:stretch>
            <a:fillRect/>
          </a:stretch>
        </p:blipFill>
        <p:spPr bwMode="auto">
          <a:xfrm>
            <a:off x="928662" y="1643051"/>
            <a:ext cx="4286280" cy="2857521"/>
          </a:xfrm>
          <a:prstGeom prst="rect">
            <a:avLst/>
          </a:prstGeom>
          <a:noFill/>
        </p:spPr>
      </p:pic>
      <p:sp>
        <p:nvSpPr>
          <p:cNvPr id="5" name="BlokTextu 4"/>
          <p:cNvSpPr txBox="1"/>
          <p:nvPr/>
        </p:nvSpPr>
        <p:spPr>
          <a:xfrm>
            <a:off x="5429256" y="4071942"/>
            <a:ext cx="2343911" cy="369332"/>
          </a:xfrm>
          <a:prstGeom prst="rect">
            <a:avLst/>
          </a:prstGeom>
          <a:noFill/>
        </p:spPr>
        <p:txBody>
          <a:bodyPr wrap="none" rtlCol="0">
            <a:spAutoFit/>
          </a:bodyPr>
          <a:lstStyle/>
          <a:p>
            <a:r>
              <a:rPr lang="sk-SK" dirty="0" smtClean="0"/>
              <a:t>Malá a Hrubá bašta</a:t>
            </a:r>
            <a:endParaRPr lang="sk-SK" dirty="0"/>
          </a:p>
        </p:txBody>
      </p:sp>
    </p:spTree>
  </p:cSld>
  <p:clrMapOvr>
    <a:masterClrMapping/>
  </p:clrMapOvr>
  <p:transition>
    <p:whee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normAutofit/>
          </a:bodyPr>
          <a:lstStyle/>
          <a:p>
            <a:pPr algn="just"/>
            <a:r>
              <a:rPr lang="sk-SK" sz="2000" dirty="0" smtClean="0"/>
              <a:t>Stredoveký Bardejov bol prístupný pôvodne tromi hlavnými bránami a niekoľkými malými bránkami pre peších. Ich výstavba patrila medzi priority stavebných prác na mestskom opevnení. Začali sa budovať v priebehu 14. storočia, v priebehu 15. storočia boli upravované (v r. 1421 - 1439 boli doplnené padacími mostmi ponad vodnú priekopu).</a:t>
            </a:r>
          </a:p>
          <a:p>
            <a:pPr algn="just"/>
            <a:r>
              <a:rPr lang="sk-SK" sz="2000" dirty="0" smtClean="0"/>
              <a:t>Ani jedna z mestských brán sa do dnešných dní nezachovala.</a:t>
            </a:r>
          </a:p>
          <a:p>
            <a:pPr algn="just">
              <a:buNone/>
            </a:pPr>
            <a:r>
              <a:rPr lang="sk-SK" sz="2200" b="1" i="1" dirty="0" smtClean="0"/>
              <a:t>Dolná brána</a:t>
            </a:r>
          </a:p>
          <a:p>
            <a:pPr algn="just">
              <a:buNone/>
            </a:pPr>
            <a:r>
              <a:rPr lang="sk-SK" sz="2200" b="1" i="1" dirty="0" smtClean="0"/>
              <a:t>   </a:t>
            </a:r>
            <a:r>
              <a:rPr lang="sk-SK" sz="1900" dirty="0" smtClean="0"/>
              <a:t>Nachádzala sa na severovýchode mesta a jej súčasťou bol </a:t>
            </a:r>
            <a:r>
              <a:rPr lang="sk-SK" sz="1900" dirty="0" err="1" smtClean="0"/>
              <a:t>barbakan</a:t>
            </a:r>
            <a:r>
              <a:rPr lang="sk-SK" sz="1900" dirty="0" smtClean="0"/>
              <a:t> a priekopa podkovovitého tvaru. Ponad ňu sa zachoval dvojoblúkový kamenný most, ktorý nahradil pôvodný drevený zdvíhací. Bránu prestavali v rokoch 1426 - 1427. Bránu, ktorú nazývali aj </a:t>
            </a:r>
            <a:r>
              <a:rPr lang="sk-SK" sz="1900" dirty="0" err="1" smtClean="0"/>
              <a:t>Obručnícka</a:t>
            </a:r>
            <a:r>
              <a:rPr lang="sk-SK" sz="1900" dirty="0" smtClean="0"/>
              <a:t>, zbúrali okolo roku 1821.</a:t>
            </a:r>
            <a:endParaRPr lang="sk-SK" sz="1900" b="1" i="1" dirty="0"/>
          </a:p>
        </p:txBody>
      </p:sp>
      <p:sp>
        <p:nvSpPr>
          <p:cNvPr id="3" name="Nadpis 2"/>
          <p:cNvSpPr>
            <a:spLocks noGrp="1"/>
          </p:cNvSpPr>
          <p:nvPr>
            <p:ph type="title"/>
          </p:nvPr>
        </p:nvSpPr>
        <p:spPr/>
        <p:txBody>
          <a:bodyPr/>
          <a:lstStyle/>
          <a:p>
            <a:r>
              <a:rPr lang="sk-SK" dirty="0" smtClean="0"/>
              <a:t>Brány mestského opevnenia</a:t>
            </a:r>
            <a:endParaRPr lang="sk-SK" dirty="0"/>
          </a:p>
        </p:txBody>
      </p:sp>
    </p:spTree>
  </p:cSld>
  <p:clrMapOvr>
    <a:masterClrMapping/>
  </p:clrMapOvr>
  <p:transition>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lstStyle/>
          <a:p>
            <a:endParaRPr lang="sk-SK" dirty="0"/>
          </a:p>
        </p:txBody>
      </p:sp>
      <p:sp>
        <p:nvSpPr>
          <p:cNvPr id="3" name="Nadpis 2"/>
          <p:cNvSpPr>
            <a:spLocks noGrp="1"/>
          </p:cNvSpPr>
          <p:nvPr>
            <p:ph type="title"/>
          </p:nvPr>
        </p:nvSpPr>
        <p:spPr/>
        <p:txBody>
          <a:bodyPr/>
          <a:lstStyle/>
          <a:p>
            <a:endParaRPr lang="sk-SK"/>
          </a:p>
        </p:txBody>
      </p:sp>
      <p:pic>
        <p:nvPicPr>
          <p:cNvPr id="24578" name="Picture 2" descr="Dolná brána Bardejov"/>
          <p:cNvPicPr>
            <a:picLocks noChangeAspect="1" noChangeArrowheads="1"/>
          </p:cNvPicPr>
          <p:nvPr/>
        </p:nvPicPr>
        <p:blipFill>
          <a:blip r:embed="rId2"/>
          <a:srcRect/>
          <a:stretch>
            <a:fillRect/>
          </a:stretch>
        </p:blipFill>
        <p:spPr bwMode="auto">
          <a:xfrm>
            <a:off x="143634" y="402380"/>
            <a:ext cx="2622069" cy="3500462"/>
          </a:xfrm>
          <a:prstGeom prst="rect">
            <a:avLst/>
          </a:prstGeom>
          <a:noFill/>
        </p:spPr>
      </p:pic>
      <p:sp>
        <p:nvSpPr>
          <p:cNvPr id="5" name="BlokTextu 4"/>
          <p:cNvSpPr txBox="1"/>
          <p:nvPr/>
        </p:nvSpPr>
        <p:spPr>
          <a:xfrm>
            <a:off x="928662" y="3929066"/>
            <a:ext cx="1550424" cy="369332"/>
          </a:xfrm>
          <a:prstGeom prst="rect">
            <a:avLst/>
          </a:prstGeom>
          <a:noFill/>
        </p:spPr>
        <p:txBody>
          <a:bodyPr wrap="none" rtlCol="0">
            <a:spAutoFit/>
          </a:bodyPr>
          <a:lstStyle/>
          <a:p>
            <a:r>
              <a:rPr lang="sk-SK" dirty="0" smtClean="0"/>
              <a:t>Dolná brána</a:t>
            </a:r>
            <a:endParaRPr lang="sk-SK" dirty="0"/>
          </a:p>
        </p:txBody>
      </p:sp>
      <p:pic>
        <p:nvPicPr>
          <p:cNvPr id="24580" name="Picture 4" descr="horna_brana_barbakan"/>
          <p:cNvPicPr>
            <a:picLocks noChangeAspect="1" noChangeArrowheads="1"/>
          </p:cNvPicPr>
          <p:nvPr/>
        </p:nvPicPr>
        <p:blipFill>
          <a:blip r:embed="rId3"/>
          <a:srcRect/>
          <a:stretch>
            <a:fillRect/>
          </a:stretch>
        </p:blipFill>
        <p:spPr bwMode="auto">
          <a:xfrm>
            <a:off x="3214678" y="357166"/>
            <a:ext cx="4488250" cy="3429024"/>
          </a:xfrm>
          <a:prstGeom prst="rect">
            <a:avLst/>
          </a:prstGeom>
          <a:noFill/>
        </p:spPr>
      </p:pic>
      <p:sp>
        <p:nvSpPr>
          <p:cNvPr id="7" name="BlokTextu 6"/>
          <p:cNvSpPr txBox="1"/>
          <p:nvPr/>
        </p:nvSpPr>
        <p:spPr>
          <a:xfrm>
            <a:off x="4643438" y="3929066"/>
            <a:ext cx="1574470" cy="369332"/>
          </a:xfrm>
          <a:prstGeom prst="rect">
            <a:avLst/>
          </a:prstGeom>
          <a:noFill/>
        </p:spPr>
        <p:txBody>
          <a:bodyPr wrap="none" rtlCol="0">
            <a:spAutoFit/>
          </a:bodyPr>
          <a:lstStyle/>
          <a:p>
            <a:r>
              <a:rPr lang="sk-SK" dirty="0" smtClean="0"/>
              <a:t>Horná brána</a:t>
            </a:r>
            <a:endParaRPr lang="sk-SK" dirty="0"/>
          </a:p>
        </p:txBody>
      </p:sp>
      <p:pic>
        <p:nvPicPr>
          <p:cNvPr id="24582" name="Picture 6" descr="http://ahojbardejov.sk/media/galeria/large/vlada%20ahoj%20(1).JPG"/>
          <p:cNvPicPr>
            <a:picLocks noChangeAspect="1" noChangeArrowheads="1"/>
          </p:cNvPicPr>
          <p:nvPr/>
        </p:nvPicPr>
        <p:blipFill>
          <a:blip r:embed="rId4"/>
          <a:srcRect/>
          <a:stretch>
            <a:fillRect/>
          </a:stretch>
        </p:blipFill>
        <p:spPr bwMode="auto">
          <a:xfrm>
            <a:off x="3571868" y="4286256"/>
            <a:ext cx="3524240" cy="2347144"/>
          </a:xfrm>
          <a:prstGeom prst="rect">
            <a:avLst/>
          </a:prstGeom>
          <a:noFill/>
        </p:spPr>
      </p:pic>
      <p:cxnSp>
        <p:nvCxnSpPr>
          <p:cNvPr id="10" name="Rovná spojovacia šípka 9"/>
          <p:cNvCxnSpPr/>
          <p:nvPr/>
        </p:nvCxnSpPr>
        <p:spPr>
          <a:xfrm rot="5400000">
            <a:off x="6679421" y="4893479"/>
            <a:ext cx="1071570" cy="428628"/>
          </a:xfrm>
          <a:prstGeom prst="straightConnector1">
            <a:avLst/>
          </a:prstGeom>
          <a:ln w="19050" cmpd="sng">
            <a:tailEnd type="arrow"/>
          </a:ln>
        </p:spPr>
        <p:style>
          <a:lnRef idx="1">
            <a:schemeClr val="accent1"/>
          </a:lnRef>
          <a:fillRef idx="0">
            <a:schemeClr val="accent1"/>
          </a:fillRef>
          <a:effectRef idx="0">
            <a:schemeClr val="accent1"/>
          </a:effectRef>
          <a:fontRef idx="minor">
            <a:schemeClr val="tx1"/>
          </a:fontRef>
        </p:style>
      </p:cxnSp>
      <p:sp>
        <p:nvSpPr>
          <p:cNvPr id="12" name="BlokTextu 11"/>
          <p:cNvSpPr txBox="1"/>
          <p:nvPr/>
        </p:nvSpPr>
        <p:spPr>
          <a:xfrm>
            <a:off x="7143768" y="4143380"/>
            <a:ext cx="1856598" cy="369332"/>
          </a:xfrm>
          <a:prstGeom prst="rect">
            <a:avLst/>
          </a:prstGeom>
          <a:noFill/>
        </p:spPr>
        <p:txBody>
          <a:bodyPr wrap="none" rtlCol="0">
            <a:spAutoFit/>
          </a:bodyPr>
          <a:lstStyle/>
          <a:p>
            <a:r>
              <a:rPr lang="sk-SK" dirty="0" smtClean="0"/>
              <a:t>Západná brána</a:t>
            </a:r>
            <a:endParaRPr lang="sk-SK" dirty="0"/>
          </a:p>
        </p:txBody>
      </p:sp>
    </p:spTree>
  </p:cSld>
  <p:clrMapOvr>
    <a:masterClrMapping/>
  </p:clrMapOvr>
  <p:transition>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428596" y="500042"/>
            <a:ext cx="8229600" cy="5572164"/>
          </a:xfrm>
        </p:spPr>
        <p:txBody>
          <a:bodyPr>
            <a:normAutofit/>
          </a:bodyPr>
          <a:lstStyle/>
          <a:p>
            <a:pPr>
              <a:buNone/>
            </a:pPr>
            <a:r>
              <a:rPr lang="sk-SK" sz="2200" b="1" i="1" dirty="0" smtClean="0"/>
              <a:t>Horná brána</a:t>
            </a:r>
          </a:p>
          <a:p>
            <a:pPr>
              <a:buNone/>
            </a:pPr>
            <a:r>
              <a:rPr lang="sk-SK" sz="2200" b="1" i="1" dirty="0" smtClean="0"/>
              <a:t>   </a:t>
            </a:r>
            <a:r>
              <a:rPr lang="sk-SK" sz="1800" dirty="0" smtClean="0"/>
              <a:t>Z juhu uzatvárala vstup do mesta Horná brána, ktorú v rokoch 1405 - 1407 prestaval majster Matej z Norimbergu na tzv. </a:t>
            </a:r>
            <a:r>
              <a:rPr lang="sk-SK" sz="1800" dirty="0" err="1" smtClean="0"/>
              <a:t>tridsiatkový</a:t>
            </a:r>
            <a:r>
              <a:rPr lang="sk-SK" sz="1800" dirty="0" smtClean="0"/>
              <a:t> hrad. Z obranných dôvodov bola brána lomená do pravého uhla s </a:t>
            </a:r>
            <a:r>
              <a:rPr lang="sk-SK" sz="1800" dirty="0" err="1" smtClean="0"/>
              <a:t>predstavaným</a:t>
            </a:r>
            <a:r>
              <a:rPr lang="sk-SK" sz="1800" dirty="0" smtClean="0"/>
              <a:t> </a:t>
            </a:r>
            <a:r>
              <a:rPr lang="sk-SK" sz="1800" dirty="0" err="1" smtClean="0"/>
              <a:t>barbakanom</a:t>
            </a:r>
            <a:r>
              <a:rPr lang="sk-SK" sz="1800" dirty="0" smtClean="0"/>
              <a:t>. Doň sa stupovalo cez zdvíhací drevený most, v roku 1770 nahradený kamenným. Bránu zrušili v roku 1843.</a:t>
            </a:r>
          </a:p>
          <a:p>
            <a:pPr>
              <a:buNone/>
            </a:pPr>
            <a:r>
              <a:rPr lang="sk-SK" sz="2200" b="1" i="1" dirty="0" smtClean="0"/>
              <a:t>Západná brána</a:t>
            </a:r>
          </a:p>
          <a:p>
            <a:pPr>
              <a:buNone/>
            </a:pPr>
            <a:r>
              <a:rPr lang="sk-SK" sz="2200" b="1" i="1" dirty="0" smtClean="0"/>
              <a:t>   </a:t>
            </a:r>
            <a:r>
              <a:rPr lang="sk-SK" sz="1800" dirty="0" smtClean="0"/>
              <a:t>Táto brána zabezpečovala vstup do mesta zo západnej strany. Volali ju aj Stará alebo </a:t>
            </a:r>
            <a:r>
              <a:rPr lang="sk-SK" sz="1800" dirty="0" err="1" smtClean="0"/>
              <a:t>Wallova</a:t>
            </a:r>
            <a:r>
              <a:rPr lang="sk-SK" sz="1800" dirty="0" smtClean="0"/>
              <a:t> podľa neďaleko bývajúceho mešťana Šimona </a:t>
            </a:r>
            <a:r>
              <a:rPr lang="sk-SK" sz="1800" dirty="0" err="1" smtClean="0"/>
              <a:t>Wallu</a:t>
            </a:r>
            <a:r>
              <a:rPr lang="sk-SK" sz="1800" dirty="0" smtClean="0"/>
              <a:t>. Spomedzi všetkých brán je najlepšie zdokumentovaná. Bola to trojposchodová, štvorhranná veža so strieľňami a arkierom. Od roku 1725 boli na nej umiestnené vežové hodiny. Ako „Hodinová brána“ slúžila do roku 1878, kedy bola po požiari odstránená.</a:t>
            </a:r>
          </a:p>
          <a:p>
            <a:pPr marL="452628" indent="-342900"/>
            <a:r>
              <a:rPr lang="sk-SK" sz="1800" dirty="0" smtClean="0"/>
              <a:t>Poslednou z hlavných mestských brán bol menší priechod v severných hradbách zvaný jednoducho Bránka, postavený medzi farským kostolom a farou.</a:t>
            </a:r>
          </a:p>
          <a:p>
            <a:pPr>
              <a:buNone/>
            </a:pPr>
            <a:endParaRPr lang="sk-SK" sz="1800" dirty="0" smtClean="0"/>
          </a:p>
          <a:p>
            <a:pPr>
              <a:buNone/>
            </a:pPr>
            <a:endParaRPr lang="sk-SK" sz="1800" b="1" i="1" dirty="0"/>
          </a:p>
        </p:txBody>
      </p:sp>
      <p:sp>
        <p:nvSpPr>
          <p:cNvPr id="3" name="Nadpis 2"/>
          <p:cNvSpPr>
            <a:spLocks noGrp="1"/>
          </p:cNvSpPr>
          <p:nvPr>
            <p:ph type="title"/>
          </p:nvPr>
        </p:nvSpPr>
        <p:spPr>
          <a:xfrm>
            <a:off x="179512" y="500042"/>
            <a:ext cx="45719" cy="6858000"/>
          </a:xfrm>
        </p:spPr>
        <p:txBody>
          <a:bodyPr>
            <a:normAutofit/>
          </a:bodyPr>
          <a:lstStyle/>
          <a:p>
            <a:endParaRPr lang="sk-SK" dirty="0"/>
          </a:p>
        </p:txBody>
      </p:sp>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500034" y="1214422"/>
            <a:ext cx="8229600" cy="5500726"/>
          </a:xfrm>
        </p:spPr>
        <p:txBody>
          <a:bodyPr>
            <a:normAutofit/>
          </a:bodyPr>
          <a:lstStyle/>
          <a:p>
            <a:pPr>
              <a:buNone/>
            </a:pPr>
            <a:r>
              <a:rPr lang="sk-SK" sz="1400" dirty="0" smtClean="0">
                <a:hlinkClick r:id="rId2"/>
              </a:rPr>
              <a:t>http://www.slovakrail.sk/sk/tipy-na-vylety/mesto-bardejov.html</a:t>
            </a:r>
            <a:endParaRPr lang="sk-SK" sz="1400" dirty="0" smtClean="0"/>
          </a:p>
          <a:p>
            <a:pPr>
              <a:buNone/>
            </a:pPr>
            <a:r>
              <a:rPr lang="sk-SK" sz="1400" dirty="0" smtClean="0">
                <a:hlinkClick r:id="rId3"/>
              </a:rPr>
              <a:t>https://petermolnar.blog.sme.sk/c/95104/test-vychodne-slovensko-v-stredoveku-spravne-odpovede.html</a:t>
            </a:r>
            <a:endParaRPr lang="sk-SK" sz="1400" dirty="0" smtClean="0"/>
          </a:p>
          <a:p>
            <a:pPr>
              <a:buNone/>
            </a:pPr>
            <a:r>
              <a:rPr lang="sk-SK" sz="1400" dirty="0" smtClean="0">
                <a:hlinkClick r:id="rId4"/>
              </a:rPr>
              <a:t>http://omestach.sk/bj/bj-foto1.html</a:t>
            </a:r>
            <a:endParaRPr lang="sk-SK" sz="1400" dirty="0" smtClean="0"/>
          </a:p>
          <a:p>
            <a:pPr>
              <a:buNone/>
            </a:pPr>
            <a:r>
              <a:rPr lang="sk-SK" sz="1400" dirty="0" smtClean="0">
                <a:hlinkClick r:id="rId5"/>
              </a:rPr>
              <a:t>http://www.kamim.sk/foto/mesta/slovensko/bardejov.php</a:t>
            </a:r>
            <a:endParaRPr lang="sk-SK" sz="1400" dirty="0" smtClean="0"/>
          </a:p>
          <a:p>
            <a:pPr>
              <a:buNone/>
            </a:pPr>
            <a:r>
              <a:rPr lang="sk-SK" sz="1400" dirty="0" smtClean="0">
                <a:hlinkClick r:id="rId6"/>
              </a:rPr>
              <a:t>https://zimnig.wordpress.com/2014/09/06/bardejovske-hradby-i/#jp-carousel-241</a:t>
            </a:r>
            <a:endParaRPr lang="sk-SK" sz="1400" dirty="0" smtClean="0"/>
          </a:p>
          <a:p>
            <a:pPr>
              <a:buNone/>
            </a:pPr>
            <a:r>
              <a:rPr lang="sk-SK" sz="1400" dirty="0" smtClean="0">
                <a:hlinkClick r:id="rId7"/>
              </a:rPr>
              <a:t>http://www.pamiatkynaslovensku.sk/imgH.php?file=mesta/1427107423.jpg&amp;tit=&amp;popis=Bardejov+-+opevnenie+mesta+-+renesan%C4%8Dn%C3%A1+ba%C5%A1ta</a:t>
            </a:r>
            <a:endParaRPr lang="sk-SK" sz="1400" dirty="0" smtClean="0"/>
          </a:p>
          <a:p>
            <a:pPr>
              <a:buNone/>
            </a:pPr>
            <a:r>
              <a:rPr lang="sk-SK" sz="1400" dirty="0" smtClean="0">
                <a:hlinkClick r:id="rId8"/>
              </a:rPr>
              <a:t>http://ssjh.sk/pano/panorama-Bardejov-143.htm</a:t>
            </a:r>
            <a:endParaRPr lang="sk-SK" sz="1400" dirty="0" smtClean="0"/>
          </a:p>
          <a:p>
            <a:pPr>
              <a:buNone/>
            </a:pPr>
            <a:r>
              <a:rPr lang="sk-SK" sz="1400" dirty="0" smtClean="0">
                <a:hlinkClick r:id="rId9"/>
              </a:rPr>
              <a:t>https://www.panoramio.com/photo/130240192</a:t>
            </a:r>
            <a:endParaRPr lang="sk-SK" sz="1400" dirty="0" smtClean="0"/>
          </a:p>
          <a:p>
            <a:pPr>
              <a:buNone/>
            </a:pPr>
            <a:r>
              <a:rPr lang="sk-SK" sz="1400" dirty="0" smtClean="0">
                <a:hlinkClick r:id="rId10"/>
              </a:rPr>
              <a:t>http://www.slovenskehrady.sk/bardejov-mestske-hradby/obrazok/20</a:t>
            </a:r>
            <a:endParaRPr lang="sk-SK" sz="1400" dirty="0" smtClean="0"/>
          </a:p>
          <a:p>
            <a:pPr>
              <a:buNone/>
            </a:pPr>
            <a:r>
              <a:rPr lang="sk-SK" sz="1400" dirty="0" smtClean="0">
                <a:hlinkClick r:id="rId11"/>
              </a:rPr>
              <a:t>http://ssjh.sk/pano/panorama-Bardejov-211.htm</a:t>
            </a:r>
            <a:endParaRPr lang="sk-SK" sz="1400" dirty="0" smtClean="0"/>
          </a:p>
          <a:p>
            <a:pPr>
              <a:buNone/>
            </a:pPr>
            <a:r>
              <a:rPr lang="sk-SK" sz="1400" dirty="0" smtClean="0">
                <a:hlinkClick r:id="rId12"/>
              </a:rPr>
              <a:t>http://www.bardejov.sk/turizmus/pamiatky</a:t>
            </a:r>
            <a:endParaRPr lang="sk-SK" sz="1400" dirty="0" smtClean="0"/>
          </a:p>
          <a:p>
            <a:pPr>
              <a:buNone/>
            </a:pPr>
            <a:r>
              <a:rPr lang="sk-SK" sz="1400" dirty="0" smtClean="0">
                <a:hlinkClick r:id="rId13"/>
              </a:rPr>
              <a:t>http://ahojbardejov.sk/galeria/v_bardejove_prezident_kiska_a_premier_fico.html</a:t>
            </a:r>
            <a:endParaRPr lang="sk-SK" sz="1400" dirty="0" smtClean="0"/>
          </a:p>
          <a:p>
            <a:pPr>
              <a:buNone/>
            </a:pPr>
            <a:r>
              <a:rPr lang="sk-SK" sz="1400" dirty="0" smtClean="0">
                <a:hlinkClick r:id="rId14"/>
              </a:rPr>
              <a:t>https://sk.wikipedia.org/wiki/Mestsk%C3%A9_opevnenie_(Bardejov)#Hist.C3.B3ria_vzniku_opevnenia</a:t>
            </a:r>
            <a:endParaRPr lang="sk-SK" sz="1400" dirty="0" smtClean="0"/>
          </a:p>
          <a:p>
            <a:pPr>
              <a:buNone/>
            </a:pPr>
            <a:endParaRPr lang="sk-SK" sz="1800" dirty="0" smtClean="0"/>
          </a:p>
          <a:p>
            <a:pPr>
              <a:buNone/>
            </a:pPr>
            <a:endParaRPr lang="sk-SK" sz="1800" dirty="0" smtClean="0"/>
          </a:p>
          <a:p>
            <a:pPr>
              <a:buNone/>
            </a:pPr>
            <a:endParaRPr lang="sk-SK" sz="1800" dirty="0"/>
          </a:p>
        </p:txBody>
      </p:sp>
      <p:sp>
        <p:nvSpPr>
          <p:cNvPr id="3" name="Nadpis 2"/>
          <p:cNvSpPr>
            <a:spLocks noGrp="1"/>
          </p:cNvSpPr>
          <p:nvPr>
            <p:ph type="title"/>
          </p:nvPr>
        </p:nvSpPr>
        <p:spPr>
          <a:xfrm>
            <a:off x="0" y="0"/>
            <a:ext cx="8229600" cy="1143000"/>
          </a:xfrm>
        </p:spPr>
        <p:txBody>
          <a:bodyPr>
            <a:normAutofit/>
          </a:bodyPr>
          <a:lstStyle/>
          <a:p>
            <a:r>
              <a:rPr lang="sk-SK" dirty="0" smtClean="0"/>
              <a:t>Zdroje </a:t>
            </a:r>
            <a:endParaRPr lang="sk-SK"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lstStyle/>
          <a:p>
            <a:endParaRPr lang="sk-SK"/>
          </a:p>
        </p:txBody>
      </p:sp>
      <p:sp>
        <p:nvSpPr>
          <p:cNvPr id="3" name="Nadpis 2"/>
          <p:cNvSpPr>
            <a:spLocks noGrp="1"/>
          </p:cNvSpPr>
          <p:nvPr>
            <p:ph type="title"/>
          </p:nvPr>
        </p:nvSpPr>
        <p:spPr>
          <a:xfrm>
            <a:off x="428596" y="2786058"/>
            <a:ext cx="8229600" cy="1143000"/>
          </a:xfrm>
        </p:spPr>
        <p:txBody>
          <a:bodyPr/>
          <a:lstStyle/>
          <a:p>
            <a:pPr algn="ctr"/>
            <a:r>
              <a:rPr lang="sk-SK" dirty="0" smtClean="0"/>
              <a:t>Ďakujem za pozornosť</a:t>
            </a:r>
            <a:endParaRPr lang="sk-SK"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lstStyle/>
          <a:p>
            <a:r>
              <a:rPr lang="sk-SK" dirty="0" smtClean="0">
                <a:hlinkClick r:id="rId2" action="ppaction://hlinksldjump"/>
              </a:rPr>
              <a:t>Mestské opevnenie Bardejova</a:t>
            </a:r>
            <a:endParaRPr lang="sk-SK" dirty="0" smtClean="0"/>
          </a:p>
          <a:p>
            <a:r>
              <a:rPr lang="sk-SK" dirty="0" smtClean="0">
                <a:hlinkClick r:id="rId3" action="ppaction://hlinksldjump"/>
              </a:rPr>
              <a:t>Bašty Bardejova</a:t>
            </a:r>
            <a:endParaRPr lang="sk-SK" dirty="0" smtClean="0"/>
          </a:p>
          <a:p>
            <a:r>
              <a:rPr lang="sk-SK" dirty="0" smtClean="0">
                <a:hlinkClick r:id="rId4" action="ppaction://hlinksldjump"/>
              </a:rPr>
              <a:t>Brány mestského opevnenia</a:t>
            </a:r>
            <a:endParaRPr lang="sk-SK" dirty="0" smtClean="0"/>
          </a:p>
          <a:p>
            <a:r>
              <a:rPr lang="sk-SK" dirty="0" smtClean="0">
                <a:hlinkClick r:id="rId5" action="ppaction://hlinksldjump"/>
              </a:rPr>
              <a:t>Zdroje </a:t>
            </a:r>
            <a:endParaRPr lang="sk-SK" dirty="0" smtClean="0"/>
          </a:p>
          <a:p>
            <a:endParaRPr lang="sk-SK" dirty="0"/>
          </a:p>
        </p:txBody>
      </p:sp>
      <p:sp>
        <p:nvSpPr>
          <p:cNvPr id="3" name="Nadpis 2"/>
          <p:cNvSpPr>
            <a:spLocks noGrp="1"/>
          </p:cNvSpPr>
          <p:nvPr>
            <p:ph type="title"/>
          </p:nvPr>
        </p:nvSpPr>
        <p:spPr/>
        <p:txBody>
          <a:bodyPr/>
          <a:lstStyle/>
          <a:p>
            <a:r>
              <a:rPr lang="sk-SK" dirty="0" smtClean="0"/>
              <a:t>Obsah</a:t>
            </a:r>
            <a:endParaRPr lang="sk-SK" dirty="0"/>
          </a:p>
        </p:txBody>
      </p:sp>
    </p:spTree>
  </p:cSld>
  <p:clrMapOvr>
    <a:masterClrMapping/>
  </p:clrMapOvr>
  <p:transition>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normAutofit/>
          </a:bodyPr>
          <a:lstStyle/>
          <a:p>
            <a:pPr algn="just"/>
            <a:r>
              <a:rPr lang="sk-SK" sz="2200" dirty="0" smtClean="0"/>
              <a:t>Mestské opevnenie Bardejova tvorí zachovalý obranný systém pozostávajúci z hradieb a bášt, pochádzajúci z druhej polovice 14. storočia.</a:t>
            </a:r>
          </a:p>
          <a:p>
            <a:pPr algn="just"/>
            <a:r>
              <a:rPr lang="sk-SK" sz="2200" dirty="0" smtClean="0"/>
              <a:t>Privilégium kráľa Ľudovíta I. Veľkého z </a:t>
            </a:r>
            <a:r>
              <a:rPr lang="sk-SK" sz="2200" dirty="0" err="1" smtClean="0"/>
              <a:t>Anjou</a:t>
            </a:r>
            <a:r>
              <a:rPr lang="sk-SK" sz="2200" dirty="0" smtClean="0"/>
              <a:t> </a:t>
            </a:r>
            <a:r>
              <a:rPr lang="sk-SK" sz="2200" dirty="0" err="1" smtClean="0"/>
              <a:t>z</a:t>
            </a:r>
            <a:r>
              <a:rPr lang="sk-SK" sz="2200" dirty="0" smtClean="0"/>
              <a:t> roku 1352 povoľovalo Bardejovčanom opevniť mesto hradbami a baštami.</a:t>
            </a:r>
          </a:p>
          <a:p>
            <a:endParaRPr lang="sk-SK" sz="2200" dirty="0"/>
          </a:p>
        </p:txBody>
      </p:sp>
      <p:sp>
        <p:nvSpPr>
          <p:cNvPr id="3" name="Nadpis 2"/>
          <p:cNvSpPr>
            <a:spLocks noGrp="1"/>
          </p:cNvSpPr>
          <p:nvPr>
            <p:ph type="title"/>
          </p:nvPr>
        </p:nvSpPr>
        <p:spPr/>
        <p:txBody>
          <a:bodyPr/>
          <a:lstStyle/>
          <a:p>
            <a:r>
              <a:rPr lang="sk-SK" dirty="0" smtClean="0"/>
              <a:t>Mestské opevnenie Bardejova</a:t>
            </a:r>
            <a:endParaRPr lang="sk-SK" dirty="0"/>
          </a:p>
        </p:txBody>
      </p:sp>
      <p:pic>
        <p:nvPicPr>
          <p:cNvPr id="1026" name="Picture 2" descr="http://u.smedata.sk/blog/article/4/95/95104/95104_clanok_foto.jpg?r=03"/>
          <p:cNvPicPr>
            <a:picLocks noChangeAspect="1" noChangeArrowheads="1"/>
          </p:cNvPicPr>
          <p:nvPr/>
        </p:nvPicPr>
        <p:blipFill>
          <a:blip r:embed="rId2"/>
          <a:srcRect/>
          <a:stretch>
            <a:fillRect/>
          </a:stretch>
        </p:blipFill>
        <p:spPr bwMode="auto">
          <a:xfrm>
            <a:off x="5044943" y="3714752"/>
            <a:ext cx="3622819" cy="2709870"/>
          </a:xfrm>
          <a:prstGeom prst="rect">
            <a:avLst/>
          </a:prstGeom>
          <a:noFill/>
        </p:spPr>
      </p:pic>
      <p:pic>
        <p:nvPicPr>
          <p:cNvPr id="1028" name="Picture 4" descr="http://www.slovakrail.sk/uploads/RTEmagicC_hpim7791maxi.jpg"/>
          <p:cNvPicPr>
            <a:picLocks noChangeAspect="1" noChangeArrowheads="1"/>
          </p:cNvPicPr>
          <p:nvPr/>
        </p:nvPicPr>
        <p:blipFill>
          <a:blip r:embed="rId3"/>
          <a:srcRect/>
          <a:stretch>
            <a:fillRect/>
          </a:stretch>
        </p:blipFill>
        <p:spPr bwMode="auto">
          <a:xfrm>
            <a:off x="1428728" y="3786190"/>
            <a:ext cx="3034968" cy="2214578"/>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428596" y="285728"/>
            <a:ext cx="8229600" cy="4525963"/>
          </a:xfrm>
        </p:spPr>
        <p:txBody>
          <a:bodyPr>
            <a:normAutofit/>
          </a:bodyPr>
          <a:lstStyle/>
          <a:p>
            <a:r>
              <a:rPr lang="sk-SK" sz="2200" dirty="0" smtClean="0"/>
              <a:t>Ako jedna z najdôležitejších súčastí opevnenia boli mestské brány, ktoré sa začali budovať v priebehu 14. storočia</a:t>
            </a:r>
          </a:p>
          <a:p>
            <a:r>
              <a:rPr lang="sk-SK" sz="2200" dirty="0" smtClean="0"/>
              <a:t>V dôsledku husitského ohrozenia a okupácie severných hraníc Uhorska poľskými vojskami začiatkom 15. storočia sa začala druhá etapa opevňovacích prác (1420-1441)</a:t>
            </a:r>
          </a:p>
          <a:p>
            <a:r>
              <a:rPr lang="sk-SK" sz="2200" dirty="0" smtClean="0"/>
              <a:t> Práce viedol bardejovský mešťan, majster Mikuláš</a:t>
            </a:r>
          </a:p>
          <a:p>
            <a:r>
              <a:rPr lang="sk-SK" sz="2200" dirty="0" smtClean="0"/>
              <a:t>V tejto etape opevňovania mesta bol vybudovaný hlavný obranný múr, ktorý zabezpečil nielen účinnú ochranu mesta a jeho obyvateľov ale aj umožňoval obrancom podnikať výpady proti nepriateľom</a:t>
            </a:r>
            <a:endParaRPr lang="sk-SK" sz="2200" dirty="0"/>
          </a:p>
        </p:txBody>
      </p:sp>
      <p:sp>
        <p:nvSpPr>
          <p:cNvPr id="3" name="Nadpis 2"/>
          <p:cNvSpPr>
            <a:spLocks noGrp="1"/>
          </p:cNvSpPr>
          <p:nvPr>
            <p:ph type="title"/>
          </p:nvPr>
        </p:nvSpPr>
        <p:spPr>
          <a:xfrm>
            <a:off x="0" y="5715000"/>
            <a:ext cx="8229600" cy="1143000"/>
          </a:xfrm>
        </p:spPr>
        <p:txBody>
          <a:bodyPr/>
          <a:lstStyle/>
          <a:p>
            <a:endParaRPr lang="sk-SK" dirty="0"/>
          </a:p>
        </p:txBody>
      </p:sp>
      <p:pic>
        <p:nvPicPr>
          <p:cNvPr id="15362" name="Picture 2" descr="Červená a Veľká bašta. Stredovek. Na hradbách."/>
          <p:cNvPicPr>
            <a:picLocks noChangeAspect="1" noChangeArrowheads="1"/>
          </p:cNvPicPr>
          <p:nvPr/>
        </p:nvPicPr>
        <p:blipFill>
          <a:blip r:embed="rId2"/>
          <a:srcRect/>
          <a:stretch>
            <a:fillRect/>
          </a:stretch>
        </p:blipFill>
        <p:spPr bwMode="auto">
          <a:xfrm>
            <a:off x="5857884" y="4558782"/>
            <a:ext cx="3143272" cy="2169584"/>
          </a:xfrm>
          <a:prstGeom prst="rect">
            <a:avLst/>
          </a:prstGeom>
          <a:noFill/>
        </p:spPr>
      </p:pic>
      <p:pic>
        <p:nvPicPr>
          <p:cNvPr id="15364" name="Picture 4" descr="Zbytky Dolnej brány. Stredovek. Stöcklova ulica."/>
          <p:cNvPicPr>
            <a:picLocks noChangeAspect="1" noChangeArrowheads="1"/>
          </p:cNvPicPr>
          <p:nvPr/>
        </p:nvPicPr>
        <p:blipFill>
          <a:blip r:embed="rId3"/>
          <a:srcRect/>
          <a:stretch>
            <a:fillRect/>
          </a:stretch>
        </p:blipFill>
        <p:spPr bwMode="auto">
          <a:xfrm>
            <a:off x="2500298" y="4643446"/>
            <a:ext cx="2714644" cy="2035983"/>
          </a:xfrm>
          <a:prstGeom prst="rect">
            <a:avLst/>
          </a:prstGeom>
          <a:noFill/>
        </p:spPr>
      </p:pic>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428596" y="1285860"/>
            <a:ext cx="8229600" cy="4525963"/>
          </a:xfrm>
        </p:spPr>
        <p:txBody>
          <a:bodyPr>
            <a:normAutofit/>
          </a:bodyPr>
          <a:lstStyle/>
          <a:p>
            <a:pPr>
              <a:buNone/>
            </a:pPr>
            <a:r>
              <a:rPr lang="sk-SK" sz="2200" dirty="0" smtClean="0"/>
              <a:t>   Ich výstavba nadväzovala na ukončenie stavebných prác na základných obranných zariadeniach. Podľa zachovaných správ z prvej polovice 15. storočia sa v roku 1440 postavili štyri veže, ďalšie nasledovali v rokoch 1441 a 1443 - 1444. Výstavba trvala až do začiatku 16. storočia.</a:t>
            </a:r>
          </a:p>
          <a:p>
            <a:pPr>
              <a:buNone/>
            </a:pPr>
            <a:r>
              <a:rPr lang="sk-SK" sz="2200" b="1" i="1" dirty="0" smtClean="0"/>
              <a:t>Štvorhranná bašta</a:t>
            </a:r>
          </a:p>
          <a:p>
            <a:pPr>
              <a:buNone/>
            </a:pPr>
            <a:r>
              <a:rPr lang="sk-SK" sz="1800" b="1" i="1" dirty="0" smtClean="0"/>
              <a:t>   </a:t>
            </a:r>
            <a:r>
              <a:rPr lang="sk-SK" sz="1800" dirty="0" smtClean="0"/>
              <a:t>Bašta s </a:t>
            </a:r>
            <a:r>
              <a:rPr lang="sk-SK" sz="1800" dirty="0" err="1" smtClean="0"/>
              <a:t>ihlancovou</a:t>
            </a:r>
            <a:r>
              <a:rPr lang="sk-SK" sz="1800" dirty="0" smtClean="0"/>
              <a:t> strechou a vikiermi stojí na štvorhrannom pôdoryse. Najjužnejšie postavená bašta bola funkčne určená na posilnenie obrany strategickej Hornej brány. V niektorých prameňoch sa označuje ako Prašná bašta, čo nasvedčuje, že slúžila ako výrobňa a skladisko zbraní a pušného prachu. V päťdesiatych rokoch 20. storočia bola adaptovaná pre účely depozitu Šarišského múzea.</a:t>
            </a:r>
            <a:endParaRPr lang="sk-SK" sz="1800" b="1" i="1" dirty="0"/>
          </a:p>
        </p:txBody>
      </p:sp>
      <p:sp>
        <p:nvSpPr>
          <p:cNvPr id="3" name="Nadpis 2"/>
          <p:cNvSpPr>
            <a:spLocks noGrp="1"/>
          </p:cNvSpPr>
          <p:nvPr>
            <p:ph type="title"/>
          </p:nvPr>
        </p:nvSpPr>
        <p:spPr/>
        <p:txBody>
          <a:bodyPr/>
          <a:lstStyle/>
          <a:p>
            <a:r>
              <a:rPr lang="sk-SK" dirty="0" smtClean="0"/>
              <a:t>Bašty Bardejova</a:t>
            </a:r>
            <a:endParaRPr lang="sk-SK" dirty="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lstStyle/>
          <a:p>
            <a:endParaRPr lang="sk-SK"/>
          </a:p>
        </p:txBody>
      </p:sp>
      <p:sp>
        <p:nvSpPr>
          <p:cNvPr id="3" name="Nadpis 2"/>
          <p:cNvSpPr>
            <a:spLocks noGrp="1"/>
          </p:cNvSpPr>
          <p:nvPr>
            <p:ph type="title"/>
          </p:nvPr>
        </p:nvSpPr>
        <p:spPr/>
        <p:txBody>
          <a:bodyPr/>
          <a:lstStyle/>
          <a:p>
            <a:endParaRPr lang="sk-SK"/>
          </a:p>
        </p:txBody>
      </p:sp>
      <p:pic>
        <p:nvPicPr>
          <p:cNvPr id="17410" name="Picture 2" descr="http://www.kamim.sk/fotkym/bj-07.jpg"/>
          <p:cNvPicPr>
            <a:picLocks noChangeAspect="1" noChangeArrowheads="1"/>
          </p:cNvPicPr>
          <p:nvPr/>
        </p:nvPicPr>
        <p:blipFill>
          <a:blip r:embed="rId2"/>
          <a:srcRect/>
          <a:stretch>
            <a:fillRect/>
          </a:stretch>
        </p:blipFill>
        <p:spPr bwMode="auto">
          <a:xfrm>
            <a:off x="1285852" y="214290"/>
            <a:ext cx="7620000" cy="5715000"/>
          </a:xfrm>
          <a:prstGeom prst="rect">
            <a:avLst/>
          </a:prstGeom>
          <a:noFill/>
        </p:spPr>
      </p:pic>
      <p:sp>
        <p:nvSpPr>
          <p:cNvPr id="5" name="BlokTextu 4"/>
          <p:cNvSpPr txBox="1"/>
          <p:nvPr/>
        </p:nvSpPr>
        <p:spPr>
          <a:xfrm>
            <a:off x="5214942" y="6215082"/>
            <a:ext cx="2210862" cy="369332"/>
          </a:xfrm>
          <a:prstGeom prst="rect">
            <a:avLst/>
          </a:prstGeom>
          <a:noFill/>
        </p:spPr>
        <p:txBody>
          <a:bodyPr wrap="none" rtlCol="0">
            <a:spAutoFit/>
          </a:bodyPr>
          <a:lstStyle/>
          <a:p>
            <a:r>
              <a:rPr lang="sk-SK" dirty="0" smtClean="0"/>
              <a:t>Štvorhranná bašta</a:t>
            </a:r>
            <a:endParaRPr lang="sk-SK" dirty="0"/>
          </a:p>
        </p:txBody>
      </p:sp>
    </p:spTree>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500034" y="428604"/>
            <a:ext cx="8229600" cy="6000792"/>
          </a:xfrm>
        </p:spPr>
        <p:txBody>
          <a:bodyPr>
            <a:normAutofit lnSpcReduction="10000"/>
          </a:bodyPr>
          <a:lstStyle/>
          <a:p>
            <a:pPr>
              <a:buNone/>
            </a:pPr>
            <a:r>
              <a:rPr lang="sk-SK" sz="2200" b="1" i="1" dirty="0" smtClean="0"/>
              <a:t>Kláštorná bašta</a:t>
            </a:r>
          </a:p>
          <a:p>
            <a:pPr>
              <a:buNone/>
            </a:pPr>
            <a:r>
              <a:rPr lang="sk-SK" sz="2200" b="1" i="1" dirty="0" smtClean="0"/>
              <a:t>  </a:t>
            </a:r>
            <a:r>
              <a:rPr lang="sk-SK" sz="1800" b="1" i="1" dirty="0" smtClean="0"/>
              <a:t> </a:t>
            </a:r>
            <a:r>
              <a:rPr lang="sk-SK" sz="1800" dirty="0" smtClean="0"/>
              <a:t>Trojpodlažná bašta so zachovanými konzolami na uchytenie ochodze obiehajúcej okolo múru stojí v záhrade františkánskeho kláštora. V spodných podlažiach sú zachované pôvodné gotické klenby.</a:t>
            </a:r>
          </a:p>
          <a:p>
            <a:pPr>
              <a:buNone/>
            </a:pPr>
            <a:r>
              <a:rPr lang="sk-SK" sz="2200" b="1" i="1" dirty="0" smtClean="0"/>
              <a:t>Školská bašta</a:t>
            </a:r>
          </a:p>
          <a:p>
            <a:pPr>
              <a:buNone/>
            </a:pPr>
            <a:r>
              <a:rPr lang="sk-SK" sz="2200" b="1" i="1" dirty="0" smtClean="0"/>
              <a:t>   </a:t>
            </a:r>
            <a:r>
              <a:rPr lang="sk-SK" sz="1800" dirty="0" smtClean="0"/>
              <a:t>Najzápadnejšie položená štvorpodlažná bašta s </a:t>
            </a:r>
            <a:r>
              <a:rPr lang="sk-SK" sz="1800" dirty="0" err="1" smtClean="0"/>
              <a:t>ihlancovitou</a:t>
            </a:r>
            <a:r>
              <a:rPr lang="sk-SK" sz="1800" dirty="0" smtClean="0"/>
              <a:t> strechou stojí na šošovkovitom pôdoryse. Má zachované pôvodné strieľne, čiastočne prestavané na okná. Po stranách má viditeľné stopy po napojení na obranný múr. Označuje sa tiež aj ako Vodná bašta pretože v jej blízkosti sa nachádzalo vodovodné potrubie vedúce vodu z prameňa v chotári </a:t>
            </a:r>
            <a:r>
              <a:rPr lang="sk-SK" sz="1800" i="1" dirty="0" err="1" smtClean="0"/>
              <a:t>Rurná</a:t>
            </a:r>
            <a:r>
              <a:rPr lang="sk-SK" sz="1800" dirty="0" smtClean="0"/>
              <a:t>. V súvislosti s prameňom sa v mestských účtovných knihách spomína mestský zamestnanec </a:t>
            </a:r>
            <a:r>
              <a:rPr lang="sk-SK" sz="1800" i="1" dirty="0" err="1" smtClean="0"/>
              <a:t>Röhrmeister</a:t>
            </a:r>
            <a:r>
              <a:rPr lang="sk-SK" sz="1800" dirty="0" smtClean="0"/>
              <a:t>, ktorý mal na starosti mestský vodovod.</a:t>
            </a:r>
          </a:p>
          <a:p>
            <a:pPr>
              <a:buNone/>
            </a:pPr>
            <a:r>
              <a:rPr lang="sk-SK" sz="2200" b="1" i="1" dirty="0" smtClean="0"/>
              <a:t>Renesančná bašta</a:t>
            </a:r>
          </a:p>
          <a:p>
            <a:pPr>
              <a:buNone/>
            </a:pPr>
            <a:r>
              <a:rPr lang="sk-SK" sz="2200" b="1" i="1" dirty="0" smtClean="0"/>
              <a:t>   </a:t>
            </a:r>
            <a:r>
              <a:rPr lang="sk-SK" sz="2400" dirty="0" smtClean="0"/>
              <a:t> </a:t>
            </a:r>
            <a:r>
              <a:rPr lang="sk-SK" sz="1800" dirty="0" smtClean="0"/>
              <a:t>Renesančná bašta najsevernejšie položenou mestskou baštou. Svoje pomenovanie dostala podľa renesančnej výzdoby </a:t>
            </a:r>
            <a:r>
              <a:rPr lang="sk-SK" sz="1800" dirty="0" err="1" smtClean="0"/>
              <a:t>atiky</a:t>
            </a:r>
            <a:r>
              <a:rPr lang="sk-SK" sz="1800" dirty="0" smtClean="0"/>
              <a:t> z roku 1582. Predstavuje typ otvorenej (nezastrešenej) bašty.</a:t>
            </a:r>
            <a:endParaRPr lang="sk-SK" sz="1800" b="1" i="1" dirty="0" smtClean="0"/>
          </a:p>
          <a:p>
            <a:pPr>
              <a:buNone/>
            </a:pPr>
            <a:r>
              <a:rPr lang="sk-SK" sz="2200" b="1" i="1" dirty="0" smtClean="0"/>
              <a:t>   </a:t>
            </a:r>
            <a:endParaRPr lang="sk-SK" sz="2200" b="1" i="1" dirty="0"/>
          </a:p>
        </p:txBody>
      </p:sp>
      <p:sp>
        <p:nvSpPr>
          <p:cNvPr id="3" name="Nadpis 2"/>
          <p:cNvSpPr>
            <a:spLocks noGrp="1"/>
          </p:cNvSpPr>
          <p:nvPr>
            <p:ph type="title"/>
          </p:nvPr>
        </p:nvSpPr>
        <p:spPr>
          <a:xfrm>
            <a:off x="0" y="5715000"/>
            <a:ext cx="8229600" cy="1143000"/>
          </a:xfrm>
        </p:spPr>
        <p:txBody>
          <a:bodyPr/>
          <a:lstStyle/>
          <a:p>
            <a:endParaRPr lang="sk-SK" dirty="0"/>
          </a:p>
        </p:txBody>
      </p:sp>
    </p:spTree>
  </p:cSld>
  <p:clrMapOvr>
    <a:masterClrMapping/>
  </p:clrMapOvr>
  <p:transition>
    <p:pull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lstStyle/>
          <a:p>
            <a:endParaRPr lang="sk-SK" dirty="0"/>
          </a:p>
        </p:txBody>
      </p:sp>
      <p:sp>
        <p:nvSpPr>
          <p:cNvPr id="3" name="Nadpis 2"/>
          <p:cNvSpPr>
            <a:spLocks noGrp="1"/>
          </p:cNvSpPr>
          <p:nvPr>
            <p:ph type="title"/>
          </p:nvPr>
        </p:nvSpPr>
        <p:spPr/>
        <p:txBody>
          <a:bodyPr/>
          <a:lstStyle/>
          <a:p>
            <a:endParaRPr lang="sk-SK"/>
          </a:p>
        </p:txBody>
      </p:sp>
      <p:pic>
        <p:nvPicPr>
          <p:cNvPr id="22530" name="Picture 2" descr="https://zimnig.files.wordpress.com/2014/09/dsc09692.jpg?w=1000&amp;h=&amp;crop=1"/>
          <p:cNvPicPr>
            <a:picLocks noChangeAspect="1" noChangeArrowheads="1"/>
          </p:cNvPicPr>
          <p:nvPr/>
        </p:nvPicPr>
        <p:blipFill>
          <a:blip r:embed="rId2"/>
          <a:srcRect/>
          <a:stretch>
            <a:fillRect/>
          </a:stretch>
        </p:blipFill>
        <p:spPr bwMode="auto">
          <a:xfrm>
            <a:off x="357158" y="357166"/>
            <a:ext cx="4429124" cy="2945368"/>
          </a:xfrm>
          <a:prstGeom prst="rect">
            <a:avLst/>
          </a:prstGeom>
          <a:noFill/>
        </p:spPr>
      </p:pic>
      <p:sp>
        <p:nvSpPr>
          <p:cNvPr id="5" name="BlokTextu 4"/>
          <p:cNvSpPr txBox="1"/>
          <p:nvPr/>
        </p:nvSpPr>
        <p:spPr>
          <a:xfrm>
            <a:off x="1785918" y="3357562"/>
            <a:ext cx="1920719" cy="369332"/>
          </a:xfrm>
          <a:prstGeom prst="rect">
            <a:avLst/>
          </a:prstGeom>
          <a:noFill/>
        </p:spPr>
        <p:txBody>
          <a:bodyPr wrap="none" rtlCol="0">
            <a:spAutoFit/>
          </a:bodyPr>
          <a:lstStyle/>
          <a:p>
            <a:r>
              <a:rPr lang="sk-SK" dirty="0" smtClean="0"/>
              <a:t>Kláštorná bašta</a:t>
            </a:r>
            <a:endParaRPr lang="sk-SK" dirty="0"/>
          </a:p>
        </p:txBody>
      </p:sp>
      <p:pic>
        <p:nvPicPr>
          <p:cNvPr id="22532" name="Picture 4" descr="https://upload.wikimedia.org/wikipedia/commons/thumb/c/c0/Bardejov_baszta_16.08.08_p2.jpg/200px-Bardejov_baszta_16.08.08_p2.jpg"/>
          <p:cNvPicPr>
            <a:picLocks noChangeAspect="1" noChangeArrowheads="1"/>
          </p:cNvPicPr>
          <p:nvPr/>
        </p:nvPicPr>
        <p:blipFill>
          <a:blip r:embed="rId3"/>
          <a:srcRect/>
          <a:stretch>
            <a:fillRect/>
          </a:stretch>
        </p:blipFill>
        <p:spPr bwMode="auto">
          <a:xfrm>
            <a:off x="5214942" y="357166"/>
            <a:ext cx="3214710" cy="4966727"/>
          </a:xfrm>
          <a:prstGeom prst="rect">
            <a:avLst/>
          </a:prstGeom>
          <a:noFill/>
        </p:spPr>
      </p:pic>
      <p:sp>
        <p:nvSpPr>
          <p:cNvPr id="7" name="BlokTextu 6"/>
          <p:cNvSpPr txBox="1"/>
          <p:nvPr/>
        </p:nvSpPr>
        <p:spPr>
          <a:xfrm>
            <a:off x="6143636" y="5357826"/>
            <a:ext cx="1712328" cy="369332"/>
          </a:xfrm>
          <a:prstGeom prst="rect">
            <a:avLst/>
          </a:prstGeom>
          <a:noFill/>
        </p:spPr>
        <p:txBody>
          <a:bodyPr wrap="none" rtlCol="0">
            <a:spAutoFit/>
          </a:bodyPr>
          <a:lstStyle/>
          <a:p>
            <a:r>
              <a:rPr lang="sk-SK" dirty="0" smtClean="0"/>
              <a:t>Školská bašta</a:t>
            </a:r>
            <a:endParaRPr lang="sk-SK" dirty="0"/>
          </a:p>
        </p:txBody>
      </p:sp>
      <p:pic>
        <p:nvPicPr>
          <p:cNvPr id="22534" name="Picture 6" descr="http://www.pamiatkynaslovensku.sk/img.php?file=mesta/1427107423.jpg&amp;tit="/>
          <p:cNvPicPr>
            <a:picLocks noChangeAspect="1" noChangeArrowheads="1"/>
          </p:cNvPicPr>
          <p:nvPr/>
        </p:nvPicPr>
        <p:blipFill>
          <a:blip r:embed="rId4" cstate="print"/>
          <a:srcRect/>
          <a:stretch>
            <a:fillRect/>
          </a:stretch>
        </p:blipFill>
        <p:spPr bwMode="auto">
          <a:xfrm>
            <a:off x="857224" y="3786190"/>
            <a:ext cx="3643338" cy="2732504"/>
          </a:xfrm>
          <a:prstGeom prst="rect">
            <a:avLst/>
          </a:prstGeom>
          <a:noFill/>
        </p:spPr>
      </p:pic>
      <p:sp>
        <p:nvSpPr>
          <p:cNvPr id="10" name="BlokTextu 9"/>
          <p:cNvSpPr txBox="1"/>
          <p:nvPr/>
        </p:nvSpPr>
        <p:spPr>
          <a:xfrm>
            <a:off x="4643438" y="6143644"/>
            <a:ext cx="2186817" cy="369332"/>
          </a:xfrm>
          <a:prstGeom prst="rect">
            <a:avLst/>
          </a:prstGeom>
          <a:noFill/>
        </p:spPr>
        <p:txBody>
          <a:bodyPr wrap="none" rtlCol="0">
            <a:spAutoFit/>
          </a:bodyPr>
          <a:lstStyle/>
          <a:p>
            <a:r>
              <a:rPr lang="sk-SK" dirty="0" smtClean="0"/>
              <a:t>Renesančná bašta</a:t>
            </a:r>
            <a:endParaRPr lang="sk-SK" dirty="0"/>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428596" y="428604"/>
            <a:ext cx="8229600" cy="5857916"/>
          </a:xfrm>
        </p:spPr>
        <p:txBody>
          <a:bodyPr>
            <a:normAutofit lnSpcReduction="10000"/>
          </a:bodyPr>
          <a:lstStyle/>
          <a:p>
            <a:pPr>
              <a:buNone/>
            </a:pPr>
            <a:r>
              <a:rPr lang="sk-SK" sz="2200" b="1" i="1" dirty="0" smtClean="0"/>
              <a:t>Červená bašta</a:t>
            </a:r>
          </a:p>
          <a:p>
            <a:pPr>
              <a:buNone/>
            </a:pPr>
            <a:r>
              <a:rPr lang="sk-SK" sz="2200" b="1" i="1" dirty="0" smtClean="0"/>
              <a:t>   </a:t>
            </a:r>
            <a:r>
              <a:rPr lang="sk-SK" sz="1800" dirty="0" smtClean="0"/>
              <a:t>Nazývaná aj Kráľovská, za svoje pomenovanie vďačí červenému </a:t>
            </a:r>
            <a:r>
              <a:rPr lang="sk-SK" sz="1800" dirty="0" err="1" smtClean="0"/>
              <a:t>kvádrovaniu</a:t>
            </a:r>
            <a:r>
              <a:rPr lang="sk-SK" sz="1800" dirty="0" smtClean="0"/>
              <a:t>. Medzi strieľňami na severovýchodnej strane je badateľný pozostatok maľby, pochádzajúcej z roku 1597.</a:t>
            </a:r>
          </a:p>
          <a:p>
            <a:pPr>
              <a:buNone/>
            </a:pPr>
            <a:r>
              <a:rPr lang="sk-SK" sz="2200" b="1" i="1" dirty="0" smtClean="0"/>
              <a:t>Severná bašta</a:t>
            </a:r>
          </a:p>
          <a:p>
            <a:pPr>
              <a:buNone/>
            </a:pPr>
            <a:r>
              <a:rPr lang="sk-SK" sz="1800" b="1" i="1" dirty="0" smtClean="0"/>
              <a:t>   </a:t>
            </a:r>
            <a:r>
              <a:rPr lang="sk-SK" sz="1800" dirty="0" smtClean="0"/>
              <a:t>Súčasťou mestského opevnenia je aj Severná (tiež Archívna) bašta, predsunutá trojpodlažná veža na severnom okraji mesta pred vodnou vežou. Svoj druhý názov dostala podľa tu uložených archívnych fondov.</a:t>
            </a:r>
          </a:p>
          <a:p>
            <a:pPr>
              <a:buNone/>
            </a:pPr>
            <a:r>
              <a:rPr lang="sk-SK" sz="2200" b="1" i="1" dirty="0" smtClean="0"/>
              <a:t>Veľká bašta</a:t>
            </a:r>
          </a:p>
          <a:p>
            <a:pPr>
              <a:buNone/>
            </a:pPr>
            <a:r>
              <a:rPr lang="sk-SK" sz="2200" b="1" i="1" dirty="0" smtClean="0"/>
              <a:t>   </a:t>
            </a:r>
            <a:r>
              <a:rPr lang="sk-SK" sz="1800" dirty="0" smtClean="0"/>
              <a:t>Je postavená priamo vo vodnej priekope. Stojí na polkruhovom pôdoryse, zakončená je šiatrovou strechou. Dnes je v nej depozit Šarišského múzea.</a:t>
            </a:r>
          </a:p>
          <a:p>
            <a:pPr>
              <a:buNone/>
            </a:pPr>
            <a:r>
              <a:rPr lang="sk-SK" sz="2200" b="1" i="1" dirty="0" smtClean="0"/>
              <a:t>Hrubá bašta</a:t>
            </a:r>
          </a:p>
          <a:p>
            <a:pPr>
              <a:buNone/>
            </a:pPr>
            <a:r>
              <a:rPr lang="sk-SK" sz="1900" b="1" i="1" dirty="0" smtClean="0"/>
              <a:t>   </a:t>
            </a:r>
            <a:r>
              <a:rPr lang="sk-SK" sz="1900" dirty="0" smtClean="0"/>
              <a:t>Na podkovovitom pôdoryse postavili túto najmohutnejšiu baštu mestského opevnenia. Stojí na juhovýchodnom okraji mesta. O jej dôležitej strategickej a obrannej funkcii svedčí fakt, že hrúbka muriva dosahuje až 3,5 metra. Obranu zabezpečovali kanóny umiestnené v delových komorách na prvom a druhom poschodí.</a:t>
            </a:r>
            <a:endParaRPr lang="sk-SK" sz="1900" b="1" i="1" dirty="0"/>
          </a:p>
        </p:txBody>
      </p:sp>
      <p:sp>
        <p:nvSpPr>
          <p:cNvPr id="3" name="Nadpis 2"/>
          <p:cNvSpPr>
            <a:spLocks noGrp="1"/>
          </p:cNvSpPr>
          <p:nvPr>
            <p:ph type="title"/>
          </p:nvPr>
        </p:nvSpPr>
        <p:spPr>
          <a:xfrm>
            <a:off x="-756592" y="5013176"/>
            <a:ext cx="8229600" cy="1143000"/>
          </a:xfrm>
        </p:spPr>
        <p:txBody>
          <a:bodyPr/>
          <a:lstStyle/>
          <a:p>
            <a:endParaRPr lang="sk-SK" dirty="0"/>
          </a:p>
        </p:txBody>
      </p:sp>
    </p:spTree>
  </p:cSld>
  <p:clrMapOvr>
    <a:masterClrMapping/>
  </p:clrMapOvr>
  <p:transition>
    <p:blinds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ala">
  <a:themeElements>
    <a:clrScheme name="Hal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Hal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Hal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259</TotalTime>
  <Words>986</Words>
  <Application>Microsoft Office PowerPoint</Application>
  <PresentationFormat>Prezentácia na obrazovke (4:3)</PresentationFormat>
  <Paragraphs>84</Paragraphs>
  <Slides>16</Slides>
  <Notes>1</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16</vt:i4>
      </vt:variant>
    </vt:vector>
  </HeadingPairs>
  <TitlesOfParts>
    <vt:vector size="22" baseType="lpstr">
      <vt:lpstr>Calibri</vt:lpstr>
      <vt:lpstr>Lucida Sans Unicode</vt:lpstr>
      <vt:lpstr>Verdana</vt:lpstr>
      <vt:lpstr>Wingdings 2</vt:lpstr>
      <vt:lpstr>Wingdings 3</vt:lpstr>
      <vt:lpstr>Hala</vt:lpstr>
      <vt:lpstr>HRADBY A BAŠTY BARDEJOVA</vt:lpstr>
      <vt:lpstr>Obsah</vt:lpstr>
      <vt:lpstr>Mestské opevnenie Bardejova</vt:lpstr>
      <vt:lpstr>Prezentácia programu PowerPoint</vt:lpstr>
      <vt:lpstr>Bašty Bardejova</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Brány mestského opevnenia</vt:lpstr>
      <vt:lpstr>Prezentácia programu PowerPoint</vt:lpstr>
      <vt:lpstr>Prezentácia programu PowerPoint</vt:lpstr>
      <vt:lpstr>Zdroje </vt:lpstr>
      <vt:lpstr>Ďakujem za pozornosť</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HRADBY A BAŠTY BARDEJOVA</dc:title>
  <dc:creator>Juraj</dc:creator>
  <cp:lastModifiedBy>Ucitel</cp:lastModifiedBy>
  <cp:revision>26</cp:revision>
  <dcterms:created xsi:type="dcterms:W3CDTF">2017-02-05T10:40:03Z</dcterms:created>
  <dcterms:modified xsi:type="dcterms:W3CDTF">2021-11-23T13:43:15Z</dcterms:modified>
</cp:coreProperties>
</file>