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6B5D"/>
    <a:srgbClr val="993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24. 3. 2022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24. 3. 2022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24. 3. 2022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24. 3. 2022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24. 3. 2022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24. 3. 2022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24. 3. 2022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24. 3. 2022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24. 3. 2022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24. 3. 2022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24. 3. 2022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24. 3. 2022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41Bf88RtHk?list=PL6AP2s3y3_KgsxA3r5maMhuPeCF2S7W37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5/58/GabrielBethlen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8655"/>
          </a:xfrm>
        </p:spPr>
        <p:txBody>
          <a:bodyPr>
            <a:noAutofit/>
          </a:bodyPr>
          <a:lstStyle/>
          <a:p>
            <a:r>
              <a:rPr lang="sk-SK" sz="4800" b="1" dirty="0" smtClean="0">
                <a:latin typeface="Algerian" panose="04020705040A02060702" pitchFamily="82" charset="0"/>
              </a:rPr>
              <a:t>PROTIHABSBURSKÉ STAVOVSKÉ POVSTANIA </a:t>
            </a:r>
            <a:br>
              <a:rPr lang="sk-SK" sz="4800" b="1" dirty="0" smtClean="0">
                <a:latin typeface="Algerian" panose="04020705040A02060702" pitchFamily="82" charset="0"/>
              </a:rPr>
            </a:br>
            <a:r>
              <a:rPr lang="sk-SK" sz="4800" b="1" dirty="0" smtClean="0">
                <a:latin typeface="Algerian" panose="04020705040A02060702" pitchFamily="82" charset="0"/>
              </a:rPr>
              <a:t>V 17. a 18. STOR.</a:t>
            </a:r>
            <a:endParaRPr lang="sk-SK" sz="4800" b="1" dirty="0">
              <a:latin typeface="Algerian" panose="04020705040A02060702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/>
          <a:lstStyle/>
          <a:p>
            <a:r>
              <a:rPr lang="sk-SK" dirty="0" smtClean="0"/>
              <a:t>Mgr. Erika </a:t>
            </a:r>
            <a:r>
              <a:rPr lang="sk-SK" dirty="0" err="1" smtClean="0"/>
              <a:t>Marcinková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544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k.niif.hu/00800/00893/html/img/nagy/34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47176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31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868958"/>
          </a:xfrm>
        </p:spPr>
        <p:txBody>
          <a:bodyPr>
            <a:normAutofit/>
          </a:bodyPr>
          <a:lstStyle/>
          <a:p>
            <a:r>
              <a:rPr lang="sk-SK" altLang="sk-SK" sz="3400" b="1" i="1" u="sng" dirty="0"/>
              <a:t>4. povstanie Imricha Tököliho (</a:t>
            </a:r>
            <a:r>
              <a:rPr lang="sk-SK" altLang="sk-SK" sz="3400" b="1" i="1" u="sng" dirty="0" smtClean="0"/>
              <a:t>1678-1685/1687</a:t>
            </a:r>
            <a:r>
              <a:rPr lang="sk-SK" altLang="sk-SK" sz="3400" b="1" i="1" u="sng" dirty="0"/>
              <a:t>) </a:t>
            </a:r>
            <a:endParaRPr lang="sk-SK" sz="34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788024" y="-4763"/>
            <a:ext cx="3925887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800" b="1"/>
              <a:t>Leopold I. 	1657 - 1705</a:t>
            </a:r>
          </a:p>
        </p:txBody>
      </p:sp>
      <p:pic>
        <p:nvPicPr>
          <p:cNvPr id="5" name="Picture 4" descr="http://static7.depositphotos.com/1028437/694/v/950/depositphotos_6943774-Crown-isola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311" y="13624"/>
            <a:ext cx="569713" cy="5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tatic7.depositphotos.com/1028437/694/v/950/depositphotos_6943774-Crown-isola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551" y="13624"/>
            <a:ext cx="569713" cy="5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Toko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3" r="13916"/>
          <a:stretch>
            <a:fillRect/>
          </a:stretch>
        </p:blipFill>
        <p:spPr bwMode="auto">
          <a:xfrm>
            <a:off x="3547980" y="1560985"/>
            <a:ext cx="191037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ám 7"/>
          <p:cNvSpPr/>
          <p:nvPr/>
        </p:nvSpPr>
        <p:spPr>
          <a:xfrm>
            <a:off x="539552" y="1628800"/>
            <a:ext cx="2664296" cy="2232248"/>
          </a:xfrm>
          <a:prstGeom prst="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solidFill>
                  <a:schemeClr val="tx1"/>
                </a:solidFill>
              </a:rPr>
              <a:t>nespokojnosť s Habsburgovcami</a:t>
            </a:r>
            <a:endParaRPr lang="sk-SK" sz="2000" b="1" dirty="0">
              <a:solidFill>
                <a:schemeClr val="tx1"/>
              </a:solidFill>
            </a:endParaRPr>
          </a:p>
        </p:txBody>
      </p:sp>
      <p:sp>
        <p:nvSpPr>
          <p:cNvPr id="9" name="Rám 8"/>
          <p:cNvSpPr/>
          <p:nvPr/>
        </p:nvSpPr>
        <p:spPr>
          <a:xfrm>
            <a:off x="1043608" y="4365104"/>
            <a:ext cx="2664296" cy="2232248"/>
          </a:xfrm>
          <a:prstGeom prst="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solidFill>
                  <a:schemeClr val="tx1"/>
                </a:solidFill>
              </a:rPr>
              <a:t>spolupráca s Turkami, obsadil SVK, kráľ SVK</a:t>
            </a:r>
            <a:endParaRPr lang="sk-SK" sz="2000" b="1" dirty="0">
              <a:solidFill>
                <a:schemeClr val="tx1"/>
              </a:solidFill>
            </a:endParaRPr>
          </a:p>
        </p:txBody>
      </p:sp>
      <p:sp>
        <p:nvSpPr>
          <p:cNvPr id="10" name="Rám 9"/>
          <p:cNvSpPr/>
          <p:nvPr/>
        </p:nvSpPr>
        <p:spPr>
          <a:xfrm>
            <a:off x="5220072" y="4365104"/>
            <a:ext cx="2664296" cy="2232248"/>
          </a:xfrm>
          <a:prstGeom prst="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solidFill>
                  <a:schemeClr val="tx1"/>
                </a:solidFill>
              </a:rPr>
              <a:t>„prešovské jatky“</a:t>
            </a:r>
            <a:endParaRPr lang="sk-SK" sz="2000" b="1" dirty="0">
              <a:solidFill>
                <a:schemeClr val="tx1"/>
              </a:solidFill>
            </a:endParaRPr>
          </a:p>
        </p:txBody>
      </p:sp>
      <p:sp>
        <p:nvSpPr>
          <p:cNvPr id="11" name="Rám 10"/>
          <p:cNvSpPr/>
          <p:nvPr/>
        </p:nvSpPr>
        <p:spPr>
          <a:xfrm>
            <a:off x="5948987" y="1628800"/>
            <a:ext cx="2664296" cy="2232248"/>
          </a:xfrm>
          <a:prstGeom prst="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solidFill>
                  <a:schemeClr val="tx1"/>
                </a:solidFill>
              </a:rPr>
              <a:t>1683 útok Turkov na Viedeň</a:t>
            </a:r>
            <a:endParaRPr lang="sk-SK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96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geocaching.com/cache/8a5468e2-eaf0-4426-a1dd-af9e1b39f1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99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20712"/>
            <a:ext cx="9144000" cy="796925"/>
          </a:xfrm>
        </p:spPr>
        <p:txBody>
          <a:bodyPr>
            <a:noAutofit/>
          </a:bodyPr>
          <a:lstStyle/>
          <a:p>
            <a:r>
              <a:rPr lang="sk-SK" altLang="sk-SK" sz="3600" b="1" i="1" u="sng" dirty="0"/>
              <a:t>5. povstanie Františka II. Rákociho (1703-1711)</a:t>
            </a:r>
            <a:endParaRPr lang="sk-SK" sz="36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128384" y="13624"/>
            <a:ext cx="3995936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b="1" dirty="0" smtClean="0"/>
              <a:t>        Leopold </a:t>
            </a:r>
            <a:r>
              <a:rPr lang="sk-SK" altLang="sk-SK" sz="1800" b="1" dirty="0"/>
              <a:t>I. 	1657 – 1705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b="1" dirty="0" smtClean="0"/>
              <a:t>        Jozef </a:t>
            </a:r>
            <a:r>
              <a:rPr lang="sk-SK" altLang="sk-SK" sz="1800" b="1" dirty="0"/>
              <a:t>I. </a:t>
            </a:r>
            <a:r>
              <a:rPr lang="sk-SK" altLang="sk-SK" sz="1800" b="1" dirty="0" smtClean="0"/>
              <a:t>        1705 </a:t>
            </a:r>
            <a:r>
              <a:rPr lang="sk-SK" altLang="sk-SK" sz="1800" b="1" dirty="0"/>
              <a:t>- 1711</a:t>
            </a:r>
          </a:p>
        </p:txBody>
      </p:sp>
      <p:pic>
        <p:nvPicPr>
          <p:cNvPr id="5" name="Picture 4" descr="http://static7.depositphotos.com/1028437/694/v/950/depositphotos_6943774-Crown-isola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762" y="33244"/>
            <a:ext cx="569713" cy="60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tatic7.depositphotos.com/1028437/694/v/950/depositphotos_6943774-Crown-isola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607" y="13624"/>
            <a:ext cx="569713" cy="60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Rákoci 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699" y="1412776"/>
            <a:ext cx="2133919" cy="251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ám 7"/>
          <p:cNvSpPr/>
          <p:nvPr/>
        </p:nvSpPr>
        <p:spPr>
          <a:xfrm>
            <a:off x="395536" y="1536010"/>
            <a:ext cx="2448272" cy="1944216"/>
          </a:xfrm>
          <a:prstGeom prst="fra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solidFill>
                  <a:schemeClr val="tx1"/>
                </a:solidFill>
              </a:rPr>
              <a:t>nespokojnosť s Habsburgovcami</a:t>
            </a:r>
            <a:endParaRPr lang="sk-SK" sz="2000" b="1" dirty="0">
              <a:solidFill>
                <a:schemeClr val="tx1"/>
              </a:solidFill>
            </a:endParaRPr>
          </a:p>
        </p:txBody>
      </p:sp>
      <p:sp>
        <p:nvSpPr>
          <p:cNvPr id="9" name="Rám 8"/>
          <p:cNvSpPr/>
          <p:nvPr/>
        </p:nvSpPr>
        <p:spPr>
          <a:xfrm>
            <a:off x="179512" y="3930477"/>
            <a:ext cx="2808312" cy="2666875"/>
          </a:xfrm>
          <a:prstGeom prst="fra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solidFill>
                  <a:schemeClr val="tx1"/>
                </a:solidFill>
              </a:rPr>
              <a:t>obsadil SVK, snem v </a:t>
            </a:r>
            <a:r>
              <a:rPr lang="sk-SK" sz="2000" b="1" dirty="0" err="1" smtClean="0">
                <a:solidFill>
                  <a:schemeClr val="tx1"/>
                </a:solidFill>
              </a:rPr>
              <a:t>Onóde</a:t>
            </a:r>
            <a:r>
              <a:rPr lang="sk-SK" sz="2000" b="1" dirty="0" smtClean="0">
                <a:solidFill>
                  <a:schemeClr val="tx1"/>
                </a:solidFill>
              </a:rPr>
              <a:t> – detronizácia Habsburgovcov, 1708 bitka pri Trenčíne</a:t>
            </a:r>
            <a:endParaRPr lang="sk-SK" sz="2000" b="1" dirty="0">
              <a:solidFill>
                <a:schemeClr val="tx1"/>
              </a:solidFill>
            </a:endParaRPr>
          </a:p>
        </p:txBody>
      </p:sp>
      <p:sp>
        <p:nvSpPr>
          <p:cNvPr id="10" name="Rám 9"/>
          <p:cNvSpPr/>
          <p:nvPr/>
        </p:nvSpPr>
        <p:spPr>
          <a:xfrm>
            <a:off x="3280542" y="4221088"/>
            <a:ext cx="2088232" cy="1944216"/>
          </a:xfrm>
          <a:prstGeom prst="fra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solidFill>
                  <a:schemeClr val="tx1"/>
                </a:solidFill>
              </a:rPr>
              <a:t>1711 </a:t>
            </a:r>
            <a:r>
              <a:rPr lang="sk-SK" sz="2000" b="1" dirty="0" err="1" smtClean="0">
                <a:solidFill>
                  <a:schemeClr val="tx1"/>
                </a:solidFill>
              </a:rPr>
              <a:t>Satmársky</a:t>
            </a:r>
            <a:r>
              <a:rPr lang="sk-SK" sz="2000" b="1" dirty="0" smtClean="0">
                <a:solidFill>
                  <a:schemeClr val="tx1"/>
                </a:solidFill>
              </a:rPr>
              <a:t> mier</a:t>
            </a:r>
            <a:endParaRPr lang="sk-SK" sz="2000" b="1" dirty="0">
              <a:solidFill>
                <a:schemeClr val="tx1"/>
              </a:solidFill>
            </a:endParaRPr>
          </a:p>
        </p:txBody>
      </p:sp>
      <p:sp>
        <p:nvSpPr>
          <p:cNvPr id="11" name="Rám 10"/>
          <p:cNvSpPr/>
          <p:nvPr/>
        </p:nvSpPr>
        <p:spPr>
          <a:xfrm>
            <a:off x="5702759" y="4003774"/>
            <a:ext cx="3162988" cy="2520280"/>
          </a:xfrm>
          <a:prstGeom prst="fra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solidFill>
                  <a:schemeClr val="tx1"/>
                </a:solidFill>
              </a:rPr>
              <a:t>potvrdené výsady šľachticom, právo Habsburgovcov na trón</a:t>
            </a:r>
            <a:endParaRPr lang="sk-SK" sz="2000" b="1" dirty="0">
              <a:solidFill>
                <a:schemeClr val="tx1"/>
              </a:solidFill>
            </a:endParaRPr>
          </a:p>
        </p:txBody>
      </p:sp>
      <p:sp>
        <p:nvSpPr>
          <p:cNvPr id="12" name="Rám 11"/>
          <p:cNvSpPr/>
          <p:nvPr/>
        </p:nvSpPr>
        <p:spPr>
          <a:xfrm>
            <a:off x="6240137" y="1699518"/>
            <a:ext cx="2088232" cy="1780708"/>
          </a:xfrm>
          <a:prstGeom prst="fra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solidFill>
                  <a:schemeClr val="tx1"/>
                </a:solidFill>
              </a:rPr>
              <a:t>Juraj Jánošík</a:t>
            </a:r>
            <a:endParaRPr lang="sk-SK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lubvtn.info/index_soubory/08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94400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jurojanosik.com/images/labanec1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00" y="0"/>
            <a:ext cx="48496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rakoci.webex.sk/images/povstanie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68960"/>
            <a:ext cx="5508625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www.soga.sk/data/aukcie/88/diela/big/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242084"/>
            <a:ext cx="3635375" cy="361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65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atumare.insse.ro/phpfiles/1096893082_1_1651409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625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73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D6B5D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619672" y="2420888"/>
            <a:ext cx="58143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altLang="sk-SK" sz="4400" b="1" dirty="0"/>
              <a:t>Ešte nekončíme... </a:t>
            </a:r>
            <a:br>
              <a:rPr lang="sk-SK" altLang="sk-SK" sz="4400" b="1" dirty="0"/>
            </a:br>
            <a:r>
              <a:rPr lang="sk-SK" altLang="sk-SK" sz="4400" b="1" dirty="0"/>
              <a:t>na záver zbojnícku rozprávku si pozrieme...</a:t>
            </a:r>
            <a:endParaRPr lang="sk-SK" sz="4400" b="1" dirty="0"/>
          </a:p>
        </p:txBody>
      </p:sp>
    </p:spTree>
    <p:extLst>
      <p:ext uri="{BB962C8B-B14F-4D97-AF65-F5344CB8AC3E}">
        <p14:creationId xmlns:p14="http://schemas.microsoft.com/office/powerpoint/2010/main" val="123023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41Bf88RtHk?list=PL6AP2s3y3_KgsxA3r5maMhuPeCF2S7W37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557" y="0"/>
            <a:ext cx="9168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9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470025"/>
          </a:xfrm>
        </p:spPr>
        <p:txBody>
          <a:bodyPr/>
          <a:lstStyle/>
          <a:p>
            <a:r>
              <a:rPr lang="sk-SK" b="1" dirty="0" smtClean="0"/>
              <a:t>ĎAKUJEM ZA POZORNOSŤ </a:t>
            </a:r>
            <a:br>
              <a:rPr lang="sk-SK" b="1" dirty="0" smtClean="0"/>
            </a:br>
            <a:r>
              <a:rPr lang="sk-SK" b="1" dirty="0" smtClean="0">
                <a:sym typeface="Wingdings" panose="05000000000000000000" pitchFamily="2" charset="2"/>
              </a:rPr>
              <a:t>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7202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378D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94421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k-SK" sz="2800" b="1" dirty="0" smtClean="0"/>
              <a:t>POMOCOU PREZENTÁCIE DOPLŇTE CHÝBAJÚCE ÚDAJE DO PREHĽADNEJ TABUĽKY, KTORÚ STE DOSTALI.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91551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868958"/>
          </a:xfrm>
        </p:spPr>
        <p:txBody>
          <a:bodyPr>
            <a:normAutofit/>
          </a:bodyPr>
          <a:lstStyle/>
          <a:p>
            <a:r>
              <a:rPr lang="sk-SK" altLang="sk-SK" sz="3600" b="1" u="sng" dirty="0"/>
              <a:t>1. </a:t>
            </a:r>
            <a:r>
              <a:rPr lang="sk-SK" altLang="sk-SK" sz="3600" b="1" i="1" u="sng" dirty="0"/>
              <a:t>povstanie Štefana </a:t>
            </a:r>
            <a:r>
              <a:rPr lang="sk-SK" altLang="sk-SK" sz="3600" b="1" i="1" u="sng" dirty="0" err="1"/>
              <a:t>Bočkaja</a:t>
            </a:r>
            <a:r>
              <a:rPr lang="sk-SK" altLang="sk-SK" sz="3600" b="1" i="1" u="sng" dirty="0"/>
              <a:t> (1604-1606)</a:t>
            </a:r>
            <a:endParaRPr lang="sk-SK" sz="3600" b="1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361709" y="0"/>
            <a:ext cx="3782291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1800" b="1"/>
              <a:t>Rudolf 	1576 - 1608 </a:t>
            </a:r>
            <a:endParaRPr lang="sk-SK" altLang="sk-SK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1800" b="1"/>
              <a:t>Matej II. 	1608 - 1619</a:t>
            </a:r>
          </a:p>
        </p:txBody>
      </p:sp>
      <p:pic>
        <p:nvPicPr>
          <p:cNvPr id="2052" name="Picture 4" descr="http://static7.depositphotos.com/1028437/694/v/950/depositphotos_6943774-Crown-isola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708" y="-1"/>
            <a:ext cx="766221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tatic7.depositphotos.com/1028437/694/v/950/depositphotos_6943774-Crown-isola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779" y="0"/>
            <a:ext cx="766221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16Historia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785" y="1483326"/>
            <a:ext cx="2088232" cy="298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ám 4"/>
          <p:cNvSpPr/>
          <p:nvPr/>
        </p:nvSpPr>
        <p:spPr>
          <a:xfrm>
            <a:off x="251520" y="1495902"/>
            <a:ext cx="2916324" cy="2089690"/>
          </a:xfrm>
          <a:prstGeom prst="fram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solidFill>
                  <a:schemeClr val="tx1"/>
                </a:solidFill>
              </a:rPr>
              <a:t>n</a:t>
            </a:r>
            <a:r>
              <a:rPr lang="sk-SK" sz="2000" b="1" dirty="0" smtClean="0">
                <a:solidFill>
                  <a:schemeClr val="tx1"/>
                </a:solidFill>
              </a:rPr>
              <a:t>espokojnosť s Habsburgovcami,</a:t>
            </a:r>
          </a:p>
          <a:p>
            <a:pPr algn="ctr"/>
            <a:r>
              <a:rPr lang="sk-SK" sz="2000" b="1" dirty="0">
                <a:solidFill>
                  <a:schemeClr val="tx1"/>
                </a:solidFill>
              </a:rPr>
              <a:t>n</a:t>
            </a:r>
            <a:r>
              <a:rPr lang="sk-SK" sz="2000" b="1" dirty="0" smtClean="0">
                <a:solidFill>
                  <a:schemeClr val="tx1"/>
                </a:solidFill>
              </a:rPr>
              <a:t>ásilné odobratie košického dómu evanjelikom </a:t>
            </a:r>
            <a:endParaRPr lang="sk-SK" sz="2000" b="1" dirty="0">
              <a:solidFill>
                <a:schemeClr val="tx1"/>
              </a:solidFill>
            </a:endParaRPr>
          </a:p>
        </p:txBody>
      </p:sp>
      <p:sp>
        <p:nvSpPr>
          <p:cNvPr id="10" name="Rám 9"/>
          <p:cNvSpPr/>
          <p:nvPr/>
        </p:nvSpPr>
        <p:spPr>
          <a:xfrm>
            <a:off x="635580" y="4077072"/>
            <a:ext cx="2376264" cy="1729650"/>
          </a:xfrm>
          <a:prstGeom prst="fram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solidFill>
                  <a:schemeClr val="tx1"/>
                </a:solidFill>
              </a:rPr>
              <a:t>s</a:t>
            </a:r>
            <a:r>
              <a:rPr lang="sk-SK" sz="2000" b="1" dirty="0" smtClean="0">
                <a:solidFill>
                  <a:schemeClr val="tx1"/>
                </a:solidFill>
              </a:rPr>
              <a:t>pojil sa s Turkami, obsadil SVK</a:t>
            </a:r>
            <a:endParaRPr lang="sk-SK" sz="2000" b="1" dirty="0">
              <a:solidFill>
                <a:schemeClr val="tx1"/>
              </a:solidFill>
            </a:endParaRPr>
          </a:p>
        </p:txBody>
      </p:sp>
      <p:sp>
        <p:nvSpPr>
          <p:cNvPr id="11" name="Rám 10"/>
          <p:cNvSpPr/>
          <p:nvPr/>
        </p:nvSpPr>
        <p:spPr>
          <a:xfrm>
            <a:off x="3481769" y="4769250"/>
            <a:ext cx="2376264" cy="1729650"/>
          </a:xfrm>
          <a:prstGeom prst="fram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solidFill>
                  <a:schemeClr val="tx1"/>
                </a:solidFill>
              </a:rPr>
              <a:t>m</a:t>
            </a:r>
            <a:r>
              <a:rPr lang="sk-SK" sz="2000" b="1" dirty="0" smtClean="0">
                <a:solidFill>
                  <a:schemeClr val="tx1"/>
                </a:solidFill>
              </a:rPr>
              <a:t>ier vo Viedni</a:t>
            </a:r>
            <a:endParaRPr lang="sk-SK" sz="2000" b="1" dirty="0">
              <a:solidFill>
                <a:schemeClr val="tx1"/>
              </a:solidFill>
            </a:endParaRPr>
          </a:p>
        </p:txBody>
      </p:sp>
      <p:sp>
        <p:nvSpPr>
          <p:cNvPr id="12" name="Rám 11"/>
          <p:cNvSpPr/>
          <p:nvPr/>
        </p:nvSpPr>
        <p:spPr>
          <a:xfrm>
            <a:off x="6342155" y="1702353"/>
            <a:ext cx="2376264" cy="1729650"/>
          </a:xfrm>
          <a:prstGeom prst="fram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solidFill>
                  <a:schemeClr val="tx1"/>
                </a:solidFill>
              </a:rPr>
              <a:t>b</a:t>
            </a:r>
            <a:r>
              <a:rPr lang="sk-SK" sz="2000" b="1" dirty="0" smtClean="0">
                <a:solidFill>
                  <a:schemeClr val="tx1"/>
                </a:solidFill>
              </a:rPr>
              <a:t>oje Habsburgovcov s Turkami</a:t>
            </a:r>
            <a:endParaRPr lang="sk-SK" sz="2000" b="1" dirty="0">
              <a:solidFill>
                <a:schemeClr val="tx1"/>
              </a:solidFill>
            </a:endParaRPr>
          </a:p>
        </p:txBody>
      </p:sp>
      <p:sp>
        <p:nvSpPr>
          <p:cNvPr id="13" name="Rám 12"/>
          <p:cNvSpPr/>
          <p:nvPr/>
        </p:nvSpPr>
        <p:spPr>
          <a:xfrm>
            <a:off x="6168094" y="3904424"/>
            <a:ext cx="2724386" cy="2404895"/>
          </a:xfrm>
          <a:prstGeom prst="fram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err="1">
                <a:solidFill>
                  <a:schemeClr val="tx1"/>
                </a:solidFill>
              </a:rPr>
              <a:t>n</a:t>
            </a:r>
            <a:r>
              <a:rPr lang="sk-SK" sz="2000" b="1" dirty="0" err="1" smtClean="0">
                <a:solidFill>
                  <a:schemeClr val="tx1"/>
                </a:solidFill>
              </a:rPr>
              <a:t>ábož</a:t>
            </a:r>
            <a:r>
              <a:rPr lang="sk-SK" sz="2000" b="1" dirty="0" smtClean="0">
                <a:solidFill>
                  <a:schemeClr val="tx1"/>
                </a:solidFill>
              </a:rPr>
              <a:t>. sloboda pre šľachtu a mešťanov, obnovený úrad palatína, zmena uhorského snemu</a:t>
            </a:r>
            <a:endParaRPr lang="sk-SK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91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thumb/d/db/Crown_of_Stephen_Bocskay.jpg/640px-Crown_of_Stephen_Bocsk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78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940966"/>
          </a:xfrm>
        </p:spPr>
        <p:txBody>
          <a:bodyPr>
            <a:normAutofit fontScale="90000"/>
          </a:bodyPr>
          <a:lstStyle/>
          <a:p>
            <a:r>
              <a:rPr lang="sk-SK" altLang="sk-SK" sz="3600" b="1" i="1" u="sng" dirty="0"/>
              <a:t>2. povstanie Gabriela </a:t>
            </a:r>
            <a:r>
              <a:rPr lang="sk-SK" altLang="sk-SK" sz="3600" b="1" i="1" u="sng" dirty="0" err="1"/>
              <a:t>Betlena</a:t>
            </a:r>
            <a:r>
              <a:rPr lang="sk-SK" altLang="sk-SK" sz="3600" b="1" i="1" u="sng" dirty="0"/>
              <a:t> (</a:t>
            </a:r>
            <a:r>
              <a:rPr lang="sk-SK" altLang="sk-SK" sz="3600" b="1" i="1" u="sng" dirty="0" smtClean="0"/>
              <a:t>1619-1622/1626)</a:t>
            </a:r>
            <a:endParaRPr lang="sk-SK" sz="3600" dirty="0"/>
          </a:p>
        </p:txBody>
      </p:sp>
      <p:pic>
        <p:nvPicPr>
          <p:cNvPr id="4" name="Picture 5" descr="Soubor:GabrielBethle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373" y="1444873"/>
            <a:ext cx="2448763" cy="28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427985" y="2530"/>
            <a:ext cx="4716016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2400" b="1" dirty="0" smtClean="0"/>
              <a:t> Ferdinand II. 1619 </a:t>
            </a:r>
            <a:r>
              <a:rPr lang="sk-SK" altLang="sk-SK" sz="2400" b="1" dirty="0"/>
              <a:t>- 1637</a:t>
            </a:r>
          </a:p>
        </p:txBody>
      </p:sp>
      <p:pic>
        <p:nvPicPr>
          <p:cNvPr id="6" name="Picture 4" descr="http://static7.depositphotos.com/1028437/694/v/950/depositphotos_6943774-Crown-isolat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10" y="2530"/>
            <a:ext cx="569713" cy="48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tatic7.depositphotos.com/1028437/694/v/950/depositphotos_6943774-Crown-isolat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168" y="2530"/>
            <a:ext cx="569713" cy="48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ám 7"/>
          <p:cNvSpPr/>
          <p:nvPr/>
        </p:nvSpPr>
        <p:spPr>
          <a:xfrm>
            <a:off x="446286" y="1484784"/>
            <a:ext cx="2397522" cy="1512168"/>
          </a:xfrm>
          <a:prstGeom prst="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solidFill>
                  <a:schemeClr val="tx1"/>
                </a:solidFill>
              </a:rPr>
              <a:t>n</a:t>
            </a:r>
            <a:r>
              <a:rPr lang="sk-SK" sz="2000" b="1" dirty="0" smtClean="0">
                <a:solidFill>
                  <a:schemeClr val="tx1"/>
                </a:solidFill>
              </a:rPr>
              <a:t>espokojnosť s Habsburgovcami</a:t>
            </a:r>
            <a:endParaRPr lang="sk-SK" sz="2000" b="1" dirty="0">
              <a:solidFill>
                <a:schemeClr val="tx1"/>
              </a:solidFill>
            </a:endParaRPr>
          </a:p>
        </p:txBody>
      </p:sp>
      <p:sp>
        <p:nvSpPr>
          <p:cNvPr id="9" name="Rám 8"/>
          <p:cNvSpPr/>
          <p:nvPr/>
        </p:nvSpPr>
        <p:spPr>
          <a:xfrm>
            <a:off x="151134" y="3178423"/>
            <a:ext cx="2987825" cy="2247799"/>
          </a:xfrm>
          <a:prstGeom prst="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solidFill>
                  <a:schemeClr val="tx1"/>
                </a:solidFill>
              </a:rPr>
              <a:t>o</a:t>
            </a:r>
            <a:r>
              <a:rPr lang="sk-SK" sz="2000" b="1" dirty="0" smtClean="0">
                <a:solidFill>
                  <a:schemeClr val="tx1"/>
                </a:solidFill>
              </a:rPr>
              <a:t>bsadil Košice, SVK, spojil sa s českou odbojnou šľachtou, vládca Uhorska, ochranca nekatolíkov</a:t>
            </a:r>
            <a:endParaRPr lang="sk-SK" sz="2000" b="1" dirty="0">
              <a:solidFill>
                <a:schemeClr val="tx1"/>
              </a:solidFill>
            </a:endParaRPr>
          </a:p>
        </p:txBody>
      </p:sp>
      <p:sp>
        <p:nvSpPr>
          <p:cNvPr id="10" name="Rám 9"/>
          <p:cNvSpPr/>
          <p:nvPr/>
        </p:nvSpPr>
        <p:spPr>
          <a:xfrm>
            <a:off x="446286" y="5589240"/>
            <a:ext cx="2397522" cy="978158"/>
          </a:xfrm>
          <a:prstGeom prst="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solidFill>
                  <a:schemeClr val="tx1"/>
                </a:solidFill>
              </a:rPr>
              <a:t>m</a:t>
            </a:r>
            <a:r>
              <a:rPr lang="sk-SK" sz="2000" b="1" dirty="0" smtClean="0">
                <a:solidFill>
                  <a:schemeClr val="tx1"/>
                </a:solidFill>
              </a:rPr>
              <a:t>ier v </a:t>
            </a:r>
            <a:r>
              <a:rPr lang="sk-SK" sz="2000" b="1" dirty="0" err="1" smtClean="0">
                <a:solidFill>
                  <a:schemeClr val="tx1"/>
                </a:solidFill>
              </a:rPr>
              <a:t>Mikulove</a:t>
            </a:r>
            <a:endParaRPr lang="sk-SK" sz="2000" b="1" dirty="0">
              <a:solidFill>
                <a:schemeClr val="tx1"/>
              </a:solidFill>
            </a:endParaRPr>
          </a:p>
        </p:txBody>
      </p:sp>
      <p:sp>
        <p:nvSpPr>
          <p:cNvPr id="11" name="Rám 10"/>
          <p:cNvSpPr/>
          <p:nvPr/>
        </p:nvSpPr>
        <p:spPr>
          <a:xfrm>
            <a:off x="3281297" y="4521398"/>
            <a:ext cx="2664296" cy="2135684"/>
          </a:xfrm>
          <a:prstGeom prst="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solidFill>
                  <a:schemeClr val="tx1"/>
                </a:solidFill>
              </a:rPr>
              <a:t>t</a:t>
            </a:r>
            <a:r>
              <a:rPr lang="sk-SK" sz="2000" b="1" dirty="0" smtClean="0">
                <a:solidFill>
                  <a:schemeClr val="tx1"/>
                </a:solidFill>
              </a:rPr>
              <a:t>itul knieža, územia v Sliezsku, na V SVK, </a:t>
            </a:r>
            <a:r>
              <a:rPr lang="sk-SK" sz="2000" b="1" dirty="0" err="1" smtClean="0">
                <a:solidFill>
                  <a:schemeClr val="tx1"/>
                </a:solidFill>
              </a:rPr>
              <a:t>nábož</a:t>
            </a:r>
            <a:r>
              <a:rPr lang="sk-SK" sz="2000" b="1" dirty="0" smtClean="0">
                <a:solidFill>
                  <a:schemeClr val="tx1"/>
                </a:solidFill>
              </a:rPr>
              <a:t>. slobody, väčšinu stratil neskôr</a:t>
            </a:r>
            <a:endParaRPr lang="sk-SK" sz="2000" b="1" dirty="0">
              <a:solidFill>
                <a:schemeClr val="tx1"/>
              </a:solidFill>
            </a:endParaRPr>
          </a:p>
        </p:txBody>
      </p:sp>
      <p:sp>
        <p:nvSpPr>
          <p:cNvPr id="12" name="Rám 11"/>
          <p:cNvSpPr/>
          <p:nvPr/>
        </p:nvSpPr>
        <p:spPr>
          <a:xfrm>
            <a:off x="6387489" y="1824679"/>
            <a:ext cx="2208679" cy="1172274"/>
          </a:xfrm>
          <a:prstGeom prst="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solidFill>
                  <a:schemeClr val="tx1"/>
                </a:solidFill>
              </a:rPr>
              <a:t>30-ročná vojna</a:t>
            </a:r>
            <a:endParaRPr lang="sk-SK" sz="2000" b="1" dirty="0">
              <a:solidFill>
                <a:schemeClr val="tx1"/>
              </a:solidFill>
            </a:endParaRPr>
          </a:p>
        </p:txBody>
      </p:sp>
      <p:sp>
        <p:nvSpPr>
          <p:cNvPr id="14" name="Rám 13"/>
          <p:cNvSpPr/>
          <p:nvPr/>
        </p:nvSpPr>
        <p:spPr>
          <a:xfrm>
            <a:off x="6159680" y="3435331"/>
            <a:ext cx="2664296" cy="2135684"/>
          </a:xfrm>
          <a:prstGeom prst="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Umučenie 3 katolíckych kňazov: </a:t>
            </a:r>
            <a:r>
              <a:rPr lang="sk-SK" b="1" dirty="0" err="1" smtClean="0">
                <a:solidFill>
                  <a:schemeClr val="tx1"/>
                </a:solidFill>
              </a:rPr>
              <a:t>Križin</a:t>
            </a:r>
            <a:r>
              <a:rPr lang="sk-SK" b="1" dirty="0" smtClean="0">
                <a:solidFill>
                  <a:schemeClr val="tx1"/>
                </a:solidFill>
              </a:rPr>
              <a:t>, </a:t>
            </a:r>
            <a:r>
              <a:rPr lang="sk-SK" b="1" dirty="0" err="1" smtClean="0">
                <a:solidFill>
                  <a:schemeClr val="tx1"/>
                </a:solidFill>
              </a:rPr>
              <a:t>Grodecký</a:t>
            </a:r>
            <a:r>
              <a:rPr lang="sk-SK" b="1" dirty="0" smtClean="0">
                <a:solidFill>
                  <a:schemeClr val="tx1"/>
                </a:solidFill>
              </a:rPr>
              <a:t>, </a:t>
            </a:r>
            <a:r>
              <a:rPr lang="sk-SK" b="1" dirty="0" err="1" smtClean="0">
                <a:solidFill>
                  <a:schemeClr val="tx1"/>
                </a:solidFill>
              </a:rPr>
              <a:t>Pongrác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vychod.sk/img/local/2240/large/iko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4905"/>
            <a:ext cx="45370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http://www.jezuiti.sk/userfiles/KE%20350%20konferencia%20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6188"/>
            <a:ext cx="9144000" cy="4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laurentius-media.gloria.tv/st/media-329695-2.jpg?upstream=monika-media.gloria.tv%2Fg&amp;sum=W7hZaq9kYKE_uaLglgCRxQ&amp;due=1482192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87" y="4905"/>
            <a:ext cx="4634812" cy="27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1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52934"/>
          </a:xfrm>
        </p:spPr>
        <p:txBody>
          <a:bodyPr>
            <a:normAutofit/>
          </a:bodyPr>
          <a:lstStyle/>
          <a:p>
            <a:r>
              <a:rPr lang="sk-SK" altLang="sk-SK" sz="3600" b="1" i="1" u="sng" dirty="0"/>
              <a:t>3. povstanie Juraja I. Rákociho (1644-1645) </a:t>
            </a:r>
            <a:endParaRPr lang="sk-SK" sz="3600" dirty="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572000" y="9525"/>
            <a:ext cx="45720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400" b="1" dirty="0" smtClean="0"/>
              <a:t>   Ferdinand III. 1637 </a:t>
            </a:r>
            <a:r>
              <a:rPr lang="sk-SK" altLang="sk-SK" sz="2400" b="1" dirty="0"/>
              <a:t>- 1657</a:t>
            </a:r>
          </a:p>
        </p:txBody>
      </p:sp>
      <p:pic>
        <p:nvPicPr>
          <p:cNvPr id="4" name="Picture 4" descr="http://static7.depositphotos.com/1028437/694/v/950/depositphotos_6943774-Crown-isola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143" y="13624"/>
            <a:ext cx="569713" cy="48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tatic7.depositphotos.com/1028437/694/v/950/depositphotos_6943774-Crown-isola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287" y="13624"/>
            <a:ext cx="569713" cy="48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juraj-I-rako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33" y="1666172"/>
            <a:ext cx="2157065" cy="284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ám 6"/>
          <p:cNvSpPr/>
          <p:nvPr/>
        </p:nvSpPr>
        <p:spPr>
          <a:xfrm>
            <a:off x="251520" y="1772816"/>
            <a:ext cx="2736304" cy="1872208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solidFill>
                  <a:schemeClr val="tx1"/>
                </a:solidFill>
              </a:rPr>
              <a:t>nespokojnosť s Habsburgovcami </a:t>
            </a:r>
            <a:endParaRPr lang="sk-SK" sz="2000" b="1" dirty="0">
              <a:solidFill>
                <a:schemeClr val="tx1"/>
              </a:solidFill>
            </a:endParaRPr>
          </a:p>
        </p:txBody>
      </p:sp>
      <p:sp>
        <p:nvSpPr>
          <p:cNvPr id="8" name="Rám 7"/>
          <p:cNvSpPr/>
          <p:nvPr/>
        </p:nvSpPr>
        <p:spPr>
          <a:xfrm>
            <a:off x="251520" y="4036786"/>
            <a:ext cx="2736304" cy="2416549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solidFill>
                  <a:schemeClr val="tx1"/>
                </a:solidFill>
              </a:rPr>
              <a:t>spojil sa so Švédmi a Francúzmi, obsadil SVK, postupne vytlačený</a:t>
            </a:r>
            <a:endParaRPr lang="sk-SK" sz="2000" b="1" dirty="0">
              <a:solidFill>
                <a:schemeClr val="tx1"/>
              </a:solidFill>
            </a:endParaRPr>
          </a:p>
        </p:txBody>
      </p:sp>
      <p:sp>
        <p:nvSpPr>
          <p:cNvPr id="9" name="Rám 8"/>
          <p:cNvSpPr/>
          <p:nvPr/>
        </p:nvSpPr>
        <p:spPr>
          <a:xfrm>
            <a:off x="3442633" y="4864877"/>
            <a:ext cx="2232248" cy="1588457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solidFill>
                  <a:schemeClr val="tx1"/>
                </a:solidFill>
              </a:rPr>
              <a:t>mier v Linzi</a:t>
            </a:r>
            <a:endParaRPr lang="sk-SK" sz="2000" b="1" dirty="0">
              <a:solidFill>
                <a:schemeClr val="tx1"/>
              </a:solidFill>
            </a:endParaRPr>
          </a:p>
        </p:txBody>
      </p:sp>
      <p:sp>
        <p:nvSpPr>
          <p:cNvPr id="10" name="Rám 9"/>
          <p:cNvSpPr/>
          <p:nvPr/>
        </p:nvSpPr>
        <p:spPr>
          <a:xfrm>
            <a:off x="6342039" y="3820762"/>
            <a:ext cx="2232248" cy="2088232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err="1" smtClean="0">
                <a:solidFill>
                  <a:schemeClr val="tx1"/>
                </a:solidFill>
              </a:rPr>
              <a:t>nábož</a:t>
            </a:r>
            <a:r>
              <a:rPr lang="sk-SK" sz="2000" b="1" dirty="0" smtClean="0">
                <a:solidFill>
                  <a:schemeClr val="tx1"/>
                </a:solidFill>
              </a:rPr>
              <a:t>. sloboda pre poddaných</a:t>
            </a:r>
            <a:endParaRPr lang="sk-SK" sz="2000" b="1" dirty="0">
              <a:solidFill>
                <a:schemeClr val="tx1"/>
              </a:solidFill>
            </a:endParaRPr>
          </a:p>
        </p:txBody>
      </p:sp>
      <p:sp>
        <p:nvSpPr>
          <p:cNvPr id="11" name="Rám 10"/>
          <p:cNvSpPr/>
          <p:nvPr/>
        </p:nvSpPr>
        <p:spPr>
          <a:xfrm>
            <a:off x="6130795" y="1867880"/>
            <a:ext cx="2480298" cy="1425844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solidFill>
                  <a:schemeClr val="tx1"/>
                </a:solidFill>
              </a:rPr>
              <a:t>30-ročná vojna</a:t>
            </a:r>
            <a:endParaRPr lang="sk-SK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8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thumb/d/d7/R%C3%A1koczi_Lor%C3%A1ntffy.jpg/1024px-R%C3%A1koczi_Lor%C3%A1ntff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04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868958"/>
          </a:xfrm>
        </p:spPr>
        <p:txBody>
          <a:bodyPr>
            <a:normAutofit/>
          </a:bodyPr>
          <a:lstStyle/>
          <a:p>
            <a:r>
              <a:rPr lang="sk-SK" altLang="sk-SK" sz="3600" b="1" i="1" u="sng" dirty="0" err="1"/>
              <a:t>Vešeléniho</a:t>
            </a:r>
            <a:r>
              <a:rPr lang="sk-SK" altLang="sk-SK" sz="3600" b="1" i="1" u="sng" dirty="0"/>
              <a:t> sprisahanie (1660-1671)</a:t>
            </a:r>
            <a:endParaRPr lang="sk-SK" sz="36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644008" y="-4763"/>
            <a:ext cx="4069903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800" b="1" dirty="0"/>
              <a:t>Leopold I. 	1657 - 1705</a:t>
            </a:r>
          </a:p>
        </p:txBody>
      </p:sp>
      <p:pic>
        <p:nvPicPr>
          <p:cNvPr id="5" name="Picture 4" descr="http://static7.depositphotos.com/1028437/694/v/950/depositphotos_6943774-Crown-isola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44" y="13624"/>
            <a:ext cx="569713" cy="5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tatic7.depositphotos.com/1028437/694/v/950/depositphotos_6943774-Crown-isolat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286" y="0"/>
            <a:ext cx="56971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Vešelé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557" y="1484784"/>
            <a:ext cx="2122839" cy="258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ám 7"/>
          <p:cNvSpPr/>
          <p:nvPr/>
        </p:nvSpPr>
        <p:spPr>
          <a:xfrm>
            <a:off x="349927" y="2883694"/>
            <a:ext cx="2736304" cy="2365773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solidFill>
                  <a:schemeClr val="tx1"/>
                </a:solidFill>
              </a:rPr>
              <a:t>nespokojnosť s Habsburgovcami, nevýhodný mier s Turkami</a:t>
            </a:r>
            <a:endParaRPr lang="sk-SK" sz="2000" b="1" dirty="0">
              <a:solidFill>
                <a:schemeClr val="tx1"/>
              </a:solidFill>
            </a:endParaRPr>
          </a:p>
        </p:txBody>
      </p:sp>
      <p:sp>
        <p:nvSpPr>
          <p:cNvPr id="9" name="Rám 8"/>
          <p:cNvSpPr/>
          <p:nvPr/>
        </p:nvSpPr>
        <p:spPr>
          <a:xfrm>
            <a:off x="6156176" y="2564904"/>
            <a:ext cx="2702966" cy="2365773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solidFill>
                  <a:schemeClr val="tx1"/>
                </a:solidFill>
              </a:rPr>
              <a:t>boj Habsburgovcov s Turkami</a:t>
            </a:r>
            <a:endParaRPr lang="sk-SK" sz="2000" b="1" dirty="0">
              <a:solidFill>
                <a:schemeClr val="tx1"/>
              </a:solidFill>
            </a:endParaRPr>
          </a:p>
        </p:txBody>
      </p:sp>
      <p:sp>
        <p:nvSpPr>
          <p:cNvPr id="10" name="Rám 9"/>
          <p:cNvSpPr/>
          <p:nvPr/>
        </p:nvSpPr>
        <p:spPr>
          <a:xfrm>
            <a:off x="3253810" y="4322355"/>
            <a:ext cx="2614334" cy="2365773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solidFill>
                  <a:schemeClr val="tx1"/>
                </a:solidFill>
              </a:rPr>
              <a:t>odhalené, sprisahanci potrestaní</a:t>
            </a:r>
            <a:endParaRPr lang="sk-SK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47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283</Words>
  <Application>Microsoft Office PowerPoint</Application>
  <PresentationFormat>Prezentácia na obrazovke (4:3)</PresentationFormat>
  <Paragraphs>48</Paragraphs>
  <Slides>18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3" baseType="lpstr">
      <vt:lpstr>Algerian</vt:lpstr>
      <vt:lpstr>Arial</vt:lpstr>
      <vt:lpstr>Calibri</vt:lpstr>
      <vt:lpstr>Wingdings</vt:lpstr>
      <vt:lpstr>Motív Office</vt:lpstr>
      <vt:lpstr>PROTIHABSBURSKÉ STAVOVSKÉ POVSTANIA  V 17. a 18. STOR.</vt:lpstr>
      <vt:lpstr>POMOCOU PREZENTÁCIE DOPLŇTE CHÝBAJÚCE ÚDAJE DO PREHĽADNEJ TABUĽKY, KTORÚ STE DOSTALI.</vt:lpstr>
      <vt:lpstr>1. povstanie Štefana Bočkaja (1604-1606)</vt:lpstr>
      <vt:lpstr>Prezentácia programu PowerPoint</vt:lpstr>
      <vt:lpstr>2. povstanie Gabriela Betlena (1619-1622/1626)</vt:lpstr>
      <vt:lpstr>Prezentácia programu PowerPoint</vt:lpstr>
      <vt:lpstr>3. povstanie Juraja I. Rákociho (1644-1645) </vt:lpstr>
      <vt:lpstr>Prezentácia programu PowerPoint</vt:lpstr>
      <vt:lpstr>Vešeléniho sprisahanie (1660-1671)</vt:lpstr>
      <vt:lpstr>Prezentácia programu PowerPoint</vt:lpstr>
      <vt:lpstr>4. povstanie Imricha Tököliho (1678-1685/1687) </vt:lpstr>
      <vt:lpstr>Prezentácia programu PowerPoint</vt:lpstr>
      <vt:lpstr>5. povstanie Františka II. Rákociho (1703-1711)</vt:lpstr>
      <vt:lpstr>Prezentácia programu PowerPoint</vt:lpstr>
      <vt:lpstr>Prezentácia programu PowerPoint</vt:lpstr>
      <vt:lpstr>Prezentácia programu PowerPoint</vt:lpstr>
      <vt:lpstr>Prezentácia programu PowerPoint</vt:lpstr>
      <vt:lpstr>ĎAKUJEM ZA POZORNOSŤ 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PROTIHABSBURSKÉ STAVOVSKÉ POVSTANIA  V 17. a 18. STOR.</dc:title>
  <dc:creator>Erika Marcinková</dc:creator>
  <cp:lastModifiedBy>MS Vinbarg</cp:lastModifiedBy>
  <cp:revision>35</cp:revision>
  <dcterms:created xsi:type="dcterms:W3CDTF">2015-03-16T15:12:41Z</dcterms:created>
  <dcterms:modified xsi:type="dcterms:W3CDTF">2022-03-24T07:10:16Z</dcterms:modified>
</cp:coreProperties>
</file>