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75" r:id="rId3"/>
    <p:sldId id="276" r:id="rId4"/>
    <p:sldId id="259" r:id="rId5"/>
    <p:sldId id="258" r:id="rId6"/>
    <p:sldId id="257" r:id="rId7"/>
    <p:sldId id="260" r:id="rId8"/>
    <p:sldId id="277" r:id="rId9"/>
    <p:sldId id="280" r:id="rId10"/>
    <p:sldId id="281" r:id="rId11"/>
    <p:sldId id="261" r:id="rId12"/>
    <p:sldId id="262" r:id="rId13"/>
    <p:sldId id="264" r:id="rId14"/>
    <p:sldId id="265" r:id="rId15"/>
    <p:sldId id="266" r:id="rId16"/>
    <p:sldId id="267" r:id="rId17"/>
    <p:sldId id="269" r:id="rId18"/>
    <p:sldId id="270" r:id="rId19"/>
    <p:sldId id="272" r:id="rId20"/>
    <p:sldId id="283" r:id="rId21"/>
    <p:sldId id="273" r:id="rId22"/>
    <p:sldId id="282" r:id="rId23"/>
    <p:sldId id="274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02C50-2F4C-4D38-BD4F-4D0C8F7B83DB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67960-C9CB-4137-B83B-94A32046114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7960-C9CB-4137-B83B-94A320461145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1EE7F8-A138-404F-BA7A-457C24D27008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9910FF-CB11-49C9-8EF0-918C841933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www.polana.slovanet.sk/FotoPage/skala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549648" cy="1472184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Banskobystrick</a:t>
            </a:r>
            <a:r>
              <a:rPr lang="sk-SK" sz="6000" dirty="0" smtClean="0"/>
              <a:t>Ý</a:t>
            </a:r>
            <a:r>
              <a:rPr lang="sk-SK" dirty="0" smtClean="0"/>
              <a:t> kraj</a:t>
            </a:r>
            <a:endParaRPr lang="sk-SK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sk-SK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kralova_h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8748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Kralova_Hola_from_Pop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3576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6357950" y="1428736"/>
            <a:ext cx="139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chemeClr val="bg1"/>
                </a:solidFill>
              </a:rPr>
              <a:t>Nízke Tatry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071966" cy="30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00174"/>
            <a:ext cx="5843612" cy="52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Národné  Parky</a:t>
            </a:r>
            <a:endParaRPr lang="sk-SK" dirty="0"/>
          </a:p>
        </p:txBody>
      </p:sp>
      <p:sp>
        <p:nvSpPr>
          <p:cNvPr id="3" name="TextovéPole 2"/>
          <p:cNvSpPr txBox="1"/>
          <p:nvPr/>
        </p:nvSpPr>
        <p:spPr>
          <a:xfrm rot="10800000" flipV="1">
            <a:off x="714348" y="1304064"/>
            <a:ext cx="73581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250000"/>
              </a:lnSpc>
              <a:buFont typeface="Wingdings" pitchFamily="2" charset="2"/>
              <a:buChar char="v"/>
            </a:pPr>
            <a:r>
              <a:rPr lang="sk-SK" b="1" dirty="0" smtClean="0">
                <a:latin typeface="Calibri" pitchFamily="34" charset="0"/>
              </a:rPr>
              <a:t>Národný park Nízke Tatry 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v"/>
            </a:pPr>
            <a:r>
              <a:rPr lang="sk-SK" b="1" dirty="0">
                <a:latin typeface="Calibri" pitchFamily="34" charset="0"/>
              </a:rPr>
              <a:t> </a:t>
            </a:r>
            <a:r>
              <a:rPr lang="sk-SK" b="1" dirty="0" smtClean="0">
                <a:latin typeface="Calibri" pitchFamily="34" charset="0"/>
              </a:rPr>
              <a:t>Národný park Slovenský raj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v"/>
            </a:pPr>
            <a:r>
              <a:rPr lang="sk-SK" b="1" dirty="0" smtClean="0">
                <a:latin typeface="Calibri" pitchFamily="34" charset="0"/>
              </a:rPr>
              <a:t> Národný park Muránska planina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v"/>
            </a:pPr>
            <a:r>
              <a:rPr lang="sk-SK" b="1" dirty="0" smtClean="0">
                <a:latin typeface="Calibri" pitchFamily="34" charset="0"/>
              </a:rPr>
              <a:t> Národný park Veľká Fatra 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v"/>
            </a:pPr>
            <a:r>
              <a:rPr lang="sk-SK" b="1" dirty="0" smtClean="0">
                <a:latin typeface="Calibri" pitchFamily="34" charset="0"/>
              </a:rPr>
              <a:t> Národný park Slovenský kras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17410" name="Picture 2" descr="http://www.sopsr.sk/img/posobnost/nap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28"/>
            <a:ext cx="1933575" cy="2009776"/>
          </a:xfrm>
          <a:prstGeom prst="rect">
            <a:avLst/>
          </a:prstGeom>
          <a:noFill/>
        </p:spPr>
      </p:pic>
      <p:pic>
        <p:nvPicPr>
          <p:cNvPr id="17412" name="Picture 4" descr="http://www.sazp.sk/slovak/periodika/enviromagazin/enviro1/jpg/r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643182"/>
            <a:ext cx="1095375" cy="1314451"/>
          </a:xfrm>
          <a:prstGeom prst="rect">
            <a:avLst/>
          </a:prstGeom>
          <a:noFill/>
        </p:spPr>
      </p:pic>
      <p:pic>
        <p:nvPicPr>
          <p:cNvPr id="17414" name="Picture 6" descr="http://www.sopsr.sk/img/posobnost/muranska_planin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1779982" cy="1547810"/>
          </a:xfrm>
          <a:prstGeom prst="rect">
            <a:avLst/>
          </a:prstGeom>
          <a:noFill/>
        </p:spPr>
      </p:pic>
      <p:pic>
        <p:nvPicPr>
          <p:cNvPr id="17416" name="Picture 8" descr="http://enviroportal.sk/images/kalendar/0002/202/logo_velkafatra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428868"/>
            <a:ext cx="1428750" cy="1676400"/>
          </a:xfrm>
          <a:prstGeom prst="rect">
            <a:avLst/>
          </a:prstGeom>
          <a:noFill/>
        </p:spPr>
      </p:pic>
      <p:pic>
        <p:nvPicPr>
          <p:cNvPr id="17418" name="Picture 10" descr="http://www.slovakia.travel/data/Resources/Upload/Images_gallery/PrirodneAtrakcie/NarodneParky/Logo_np_slovensky_kras_male_gi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714884"/>
            <a:ext cx="1285884" cy="10765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HOSPODÁRSTVO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1538" y="1357298"/>
            <a:ext cx="76438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Comic Sans MS" pitchFamily="66" charset="0"/>
              </a:rPr>
              <a:t> v kraji je rozvinutý </a:t>
            </a:r>
            <a:r>
              <a:rPr lang="sk-SK" sz="2000" dirty="0" smtClean="0">
                <a:solidFill>
                  <a:srgbClr val="FF0000"/>
                </a:solidFill>
                <a:latin typeface="Comic Sans MS" pitchFamily="66" charset="0"/>
              </a:rPr>
              <a:t>priemysel – </a:t>
            </a:r>
            <a:r>
              <a:rPr lang="sk-SK" sz="2000" u="sng" dirty="0" smtClean="0">
                <a:latin typeface="Comic Sans MS" pitchFamily="66" charset="0"/>
              </a:rPr>
              <a:t>výroba kovov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Comic Sans MS" pitchFamily="66" charset="0"/>
              </a:rPr>
              <a:t>v rámci SR najviac lesov  - </a:t>
            </a:r>
            <a:r>
              <a:rPr lang="sk-SK" sz="2000" u="sng" dirty="0" smtClean="0">
                <a:latin typeface="Comic Sans MS" pitchFamily="66" charset="0"/>
              </a:rPr>
              <a:t>ťažba dreva</a:t>
            </a:r>
            <a:endParaRPr lang="sk-SK" sz="20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>
                <a:latin typeface="Comic Sans MS" pitchFamily="66" charset="0"/>
              </a:rPr>
              <a:t> </a:t>
            </a:r>
            <a:r>
              <a:rPr lang="sk-SK" sz="2000" dirty="0" smtClean="0">
                <a:latin typeface="Comic Sans MS" pitchFamily="66" charset="0"/>
              </a:rPr>
              <a:t>na juhu regiónu (Lučenec, Rimavská Sobota, Krupina) poľnohospodárska pôda - </a:t>
            </a:r>
            <a:r>
              <a:rPr lang="sk-SK" sz="2000" u="sng" dirty="0" smtClean="0">
                <a:latin typeface="Comic Sans MS" pitchFamily="66" charset="0"/>
              </a:rPr>
              <a:t>výroba potravín a nápojov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sk-SK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-obce.sk/foto/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4190997" cy="3143249"/>
          </a:xfrm>
          <a:prstGeom prst="rect">
            <a:avLst/>
          </a:prstGeom>
          <a:noFill/>
        </p:spPr>
      </p:pic>
      <p:pic>
        <p:nvPicPr>
          <p:cNvPr id="21508" name="Picture 4" descr="http://www.mapysr.sk/obr/obr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3810000" cy="2857500"/>
          </a:xfrm>
          <a:prstGeom prst="rect">
            <a:avLst/>
          </a:prstGeom>
          <a:noFill/>
        </p:spPr>
      </p:pic>
      <p:pic>
        <p:nvPicPr>
          <p:cNvPr id="21510" name="Picture 6" descr="http://www.slovakia.travel/data/Resources/Upload/Images_watermark/PrirodneAtrakcie/Jaskyne/Bella-Harmanecka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786190"/>
            <a:ext cx="3357586" cy="270457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86446" y="5072074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Harmanecká jaskyňa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sitslovakia.com/data/USR_044_BYSTRIANSKA_JASKYNA/Bystrianska_jask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862499" cy="3058220"/>
          </a:xfrm>
          <a:prstGeom prst="rect">
            <a:avLst/>
          </a:prstGeom>
          <a:noFill/>
        </p:spPr>
      </p:pic>
      <p:pic>
        <p:nvPicPr>
          <p:cNvPr id="24580" name="Picture 4" descr="http://www.nizketatry.sk/ciele/bjaskyna/bjaskyna08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838450" cy="3810000"/>
          </a:xfrm>
          <a:prstGeom prst="rect">
            <a:avLst/>
          </a:prstGeom>
          <a:noFill/>
        </p:spPr>
      </p:pic>
      <p:pic>
        <p:nvPicPr>
          <p:cNvPr id="24582" name="Picture 6" descr="http://www.nizketatry.sk/ciele/bjaskyna/bjaskyn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181350" cy="23812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43042" y="5072074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Bystrianská jaskyňa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emer.sk/ciele/oajaskyna/oajasky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3162300" cy="2381250"/>
          </a:xfrm>
          <a:prstGeom prst="rect">
            <a:avLst/>
          </a:prstGeom>
          <a:noFill/>
        </p:spPr>
      </p:pic>
      <p:pic>
        <p:nvPicPr>
          <p:cNvPr id="25604" name="Picture 4" descr="http://blog.sme.sk/blog/312/132448/2007-07-28_17-23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1928802"/>
            <a:ext cx="4853187" cy="3238499"/>
          </a:xfrm>
          <a:prstGeom prst="rect">
            <a:avLst/>
          </a:prstGeom>
          <a:noFill/>
        </p:spPr>
      </p:pic>
      <p:pic>
        <p:nvPicPr>
          <p:cNvPr id="25606" name="Picture 6" descr="http://www.nizketatry.sk/ciele/djslobody/djslobod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3181350" cy="23812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572000" y="928670"/>
            <a:ext cx="454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Ochtinská aragonitová jaskyňa</a:t>
            </a:r>
            <a:endParaRPr lang="sk-SK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isitslovakia.com/data/usr_044_ilustracne_foto/stiavnicke_vrc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00504"/>
            <a:ext cx="5374094" cy="2586030"/>
          </a:xfrm>
          <a:prstGeom prst="rect">
            <a:avLst/>
          </a:prstGeom>
          <a:noFill/>
        </p:spPr>
      </p:pic>
      <p:pic>
        <p:nvPicPr>
          <p:cNvPr id="27652" name="Picture 4" descr="http://photo.vivo.sk/jpeg/3532/149481/_n/b9722db/Stiavnicke-vrchy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4400446" cy="270509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643570" y="314324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Štiavnické vrchy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142976" y="50004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UNESCO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thumb/1/1a/Kamenn%C3%BD_vodop%C3%A1d_(Slovakia).jpg/220px-Kamenn%C3%BD_vodop%C3%A1d_(Slovaki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8604"/>
            <a:ext cx="2095500" cy="2905125"/>
          </a:xfrm>
          <a:prstGeom prst="rect">
            <a:avLst/>
          </a:prstGeom>
          <a:noFill/>
        </p:spPr>
      </p:pic>
      <p:pic>
        <p:nvPicPr>
          <p:cNvPr id="28676" name="Picture 4" descr="http://2.bp.blogspot.com/_1anYmVrV920/SiOnYQubNsI/AAAAAAAAQx4/Lc6gPVC61DU/s400/Cerov%C3%A1+vrchovina+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3810000" cy="2552700"/>
          </a:xfrm>
          <a:prstGeom prst="rect">
            <a:avLst/>
          </a:prstGeom>
          <a:noFill/>
        </p:spPr>
      </p:pic>
      <p:pic>
        <p:nvPicPr>
          <p:cNvPr id="28678" name="Picture 6" descr="http://img.cestovanie.sk/magaziny/images/cestovanie/stories/fotoinspiracie/CerovaVrchovina/kopce-vulkanickeho-povo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4762500" cy="2828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86512" y="4572008"/>
            <a:ext cx="267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Cerová vrchovina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olana.eu/priroda-img1560-fn.jpg"/>
          <p:cNvPicPr>
            <a:picLocks noChangeAspect="1" noChangeArrowheads="1"/>
          </p:cNvPicPr>
          <p:nvPr/>
        </p:nvPicPr>
        <p:blipFill>
          <a:blip r:embed="rId2" cstate="print"/>
          <a:srcRect r="1548" b="8738"/>
          <a:stretch>
            <a:fillRect/>
          </a:stretch>
        </p:blipFill>
        <p:spPr bwMode="auto">
          <a:xfrm>
            <a:off x="3929058" y="285728"/>
            <a:ext cx="5000660" cy="3090296"/>
          </a:xfrm>
          <a:prstGeom prst="rect">
            <a:avLst/>
          </a:prstGeom>
          <a:noFill/>
        </p:spPr>
      </p:pic>
      <p:pic>
        <p:nvPicPr>
          <p:cNvPr id="29700" name="Picture 4" descr="http://www.slovakia.travel/data/Resources/Upload/Images_watermark/TematickeCesty/D_Polana_putovanie_jpg.jpg"/>
          <p:cNvPicPr>
            <a:picLocks noChangeAspect="1" noChangeArrowheads="1"/>
          </p:cNvPicPr>
          <p:nvPr/>
        </p:nvPicPr>
        <p:blipFill>
          <a:blip r:embed="rId3" cstate="print"/>
          <a:srcRect r="1603" b="6040"/>
          <a:stretch>
            <a:fillRect/>
          </a:stretch>
        </p:blipFill>
        <p:spPr bwMode="auto">
          <a:xfrm>
            <a:off x="357158" y="3643314"/>
            <a:ext cx="4526108" cy="281624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28662" y="1500174"/>
            <a:ext cx="2388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Poľana - sopka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Jánošíkova ska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218863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24hod.sk/obrazky_clankov/2010-07-12x/kupele-sliac-181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071834" cy="2027412"/>
          </a:xfrm>
          <a:prstGeom prst="rect">
            <a:avLst/>
          </a:prstGeom>
          <a:noFill/>
        </p:spPr>
      </p:pic>
      <p:pic>
        <p:nvPicPr>
          <p:cNvPr id="30726" name="Picture 6" descr="http://fotky.sme.sk/foto/70161/kupele-sliac?type=v&amp;x=650&amp;y=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4252899" cy="282434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357290" y="71435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KÚPELE – Sliač                             Kováčová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14686"/>
            <a:ext cx="3801041" cy="25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28604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/>
          </a:bodyPr>
          <a:lstStyle/>
          <a:p>
            <a:r>
              <a:rPr lang="sk-SK" dirty="0" smtClean="0"/>
              <a:t>stredné </a:t>
            </a:r>
            <a:r>
              <a:rPr lang="sk-SK" dirty="0" err="1" smtClean="0"/>
              <a:t>slovensko</a:t>
            </a:r>
            <a:endParaRPr lang="sk-SK" dirty="0"/>
          </a:p>
        </p:txBody>
      </p:sp>
      <p:pic>
        <p:nvPicPr>
          <p:cNvPr id="4" name="Zástupný symbol obsahu 3" descr="Stred Slov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500174"/>
            <a:ext cx="8686800" cy="4452994"/>
          </a:xfrm>
          <a:prstGeom prst="rect">
            <a:avLst/>
          </a:prstGeom>
          <a:noFill/>
        </p:spPr>
      </p:pic>
      <p:cxnSp>
        <p:nvCxnSpPr>
          <p:cNvPr id="6" name="Rovná spojovacia šípka 5"/>
          <p:cNvCxnSpPr/>
          <p:nvPr/>
        </p:nvCxnSpPr>
        <p:spPr>
          <a:xfrm>
            <a:off x="1571604" y="2000240"/>
            <a:ext cx="85725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bdĺžnik 6"/>
          <p:cNvSpPr/>
          <p:nvPr/>
        </p:nvSpPr>
        <p:spPr>
          <a:xfrm>
            <a:off x="5500694" y="5143512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BANSKOBYSTRICKÝ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285720" y="150017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ŽILINSKÝ</a:t>
            </a:r>
            <a:endParaRPr lang="sk-SK" sz="2400" b="1" dirty="0"/>
          </a:p>
        </p:txBody>
      </p:sp>
      <p:cxnSp>
        <p:nvCxnSpPr>
          <p:cNvPr id="10" name="Rovná spojovacia šípka 9"/>
          <p:cNvCxnSpPr/>
          <p:nvPr/>
        </p:nvCxnSpPr>
        <p:spPr>
          <a:xfrm rot="10800000">
            <a:off x="5286380" y="4429132"/>
            <a:ext cx="1500198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Voľná forma 15"/>
          <p:cNvSpPr/>
          <p:nvPr/>
        </p:nvSpPr>
        <p:spPr>
          <a:xfrm>
            <a:off x="3143240" y="2857496"/>
            <a:ext cx="2394180" cy="1007368"/>
          </a:xfrm>
          <a:custGeom>
            <a:avLst/>
            <a:gdLst>
              <a:gd name="connsiteX0" fmla="*/ 99514 w 2394180"/>
              <a:gd name="connsiteY0" fmla="*/ 609600 h 914400"/>
              <a:gd name="connsiteX1" fmla="*/ 160474 w 2394180"/>
              <a:gd name="connsiteY1" fmla="*/ 524256 h 914400"/>
              <a:gd name="connsiteX2" fmla="*/ 197050 w 2394180"/>
              <a:gd name="connsiteY2" fmla="*/ 499872 h 914400"/>
              <a:gd name="connsiteX3" fmla="*/ 440890 w 2394180"/>
              <a:gd name="connsiteY3" fmla="*/ 463296 h 914400"/>
              <a:gd name="connsiteX4" fmla="*/ 465274 w 2394180"/>
              <a:gd name="connsiteY4" fmla="*/ 426720 h 914400"/>
              <a:gd name="connsiteX5" fmla="*/ 611578 w 2394180"/>
              <a:gd name="connsiteY5" fmla="*/ 365760 h 914400"/>
              <a:gd name="connsiteX6" fmla="*/ 648154 w 2394180"/>
              <a:gd name="connsiteY6" fmla="*/ 341376 h 914400"/>
              <a:gd name="connsiteX7" fmla="*/ 696922 w 2394180"/>
              <a:gd name="connsiteY7" fmla="*/ 329184 h 914400"/>
              <a:gd name="connsiteX8" fmla="*/ 721306 w 2394180"/>
              <a:gd name="connsiteY8" fmla="*/ 280416 h 914400"/>
              <a:gd name="connsiteX9" fmla="*/ 794458 w 2394180"/>
              <a:gd name="connsiteY9" fmla="*/ 219456 h 914400"/>
              <a:gd name="connsiteX10" fmla="*/ 818842 w 2394180"/>
              <a:gd name="connsiteY10" fmla="*/ 182880 h 914400"/>
              <a:gd name="connsiteX11" fmla="*/ 855418 w 2394180"/>
              <a:gd name="connsiteY11" fmla="*/ 158496 h 914400"/>
              <a:gd name="connsiteX12" fmla="*/ 867610 w 2394180"/>
              <a:gd name="connsiteY12" fmla="*/ 109728 h 914400"/>
              <a:gd name="connsiteX13" fmla="*/ 952954 w 2394180"/>
              <a:gd name="connsiteY13" fmla="*/ 48768 h 914400"/>
              <a:gd name="connsiteX14" fmla="*/ 1013914 w 2394180"/>
              <a:gd name="connsiteY14" fmla="*/ 0 h 914400"/>
              <a:gd name="connsiteX15" fmla="*/ 1782010 w 2394180"/>
              <a:gd name="connsiteY15" fmla="*/ 12192 h 914400"/>
              <a:gd name="connsiteX16" fmla="*/ 1806394 w 2394180"/>
              <a:gd name="connsiteY16" fmla="*/ 48768 h 914400"/>
              <a:gd name="connsiteX17" fmla="*/ 1818586 w 2394180"/>
              <a:gd name="connsiteY17" fmla="*/ 85344 h 914400"/>
              <a:gd name="connsiteX18" fmla="*/ 1855162 w 2394180"/>
              <a:gd name="connsiteY18" fmla="*/ 109728 h 914400"/>
              <a:gd name="connsiteX19" fmla="*/ 1879546 w 2394180"/>
              <a:gd name="connsiteY19" fmla="*/ 158496 h 914400"/>
              <a:gd name="connsiteX20" fmla="*/ 1928314 w 2394180"/>
              <a:gd name="connsiteY20" fmla="*/ 195072 h 914400"/>
              <a:gd name="connsiteX21" fmla="*/ 1964890 w 2394180"/>
              <a:gd name="connsiteY21" fmla="*/ 219456 h 914400"/>
              <a:gd name="connsiteX22" fmla="*/ 2074618 w 2394180"/>
              <a:gd name="connsiteY22" fmla="*/ 243840 h 914400"/>
              <a:gd name="connsiteX23" fmla="*/ 2172154 w 2394180"/>
              <a:gd name="connsiteY23" fmla="*/ 256032 h 914400"/>
              <a:gd name="connsiteX24" fmla="*/ 2220922 w 2394180"/>
              <a:gd name="connsiteY24" fmla="*/ 414528 h 914400"/>
              <a:gd name="connsiteX25" fmla="*/ 2233114 w 2394180"/>
              <a:gd name="connsiteY25" fmla="*/ 633984 h 914400"/>
              <a:gd name="connsiteX26" fmla="*/ 2245306 w 2394180"/>
              <a:gd name="connsiteY26" fmla="*/ 682752 h 914400"/>
              <a:gd name="connsiteX27" fmla="*/ 2306266 w 2394180"/>
              <a:gd name="connsiteY27" fmla="*/ 755904 h 914400"/>
              <a:gd name="connsiteX28" fmla="*/ 2342842 w 2394180"/>
              <a:gd name="connsiteY28" fmla="*/ 780288 h 914400"/>
              <a:gd name="connsiteX29" fmla="*/ 2355034 w 2394180"/>
              <a:gd name="connsiteY29" fmla="*/ 816864 h 914400"/>
              <a:gd name="connsiteX30" fmla="*/ 2379418 w 2394180"/>
              <a:gd name="connsiteY30" fmla="*/ 853440 h 914400"/>
              <a:gd name="connsiteX31" fmla="*/ 2391610 w 239418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4180" h="914400">
                <a:moveTo>
                  <a:pt x="99514" y="609600"/>
                </a:moveTo>
                <a:cubicBezTo>
                  <a:pt x="270733" y="438381"/>
                  <a:pt x="0" y="716825"/>
                  <a:pt x="160474" y="524256"/>
                </a:cubicBezTo>
                <a:cubicBezTo>
                  <a:pt x="169855" y="512999"/>
                  <a:pt x="183279" y="504880"/>
                  <a:pt x="197050" y="499872"/>
                </a:cubicBezTo>
                <a:cubicBezTo>
                  <a:pt x="283273" y="468518"/>
                  <a:pt x="347036" y="471117"/>
                  <a:pt x="440890" y="463296"/>
                </a:cubicBezTo>
                <a:cubicBezTo>
                  <a:pt x="449018" y="451104"/>
                  <a:pt x="454247" y="436369"/>
                  <a:pt x="465274" y="426720"/>
                </a:cubicBezTo>
                <a:cubicBezTo>
                  <a:pt x="531430" y="368834"/>
                  <a:pt x="532771" y="378895"/>
                  <a:pt x="611578" y="365760"/>
                </a:cubicBezTo>
                <a:cubicBezTo>
                  <a:pt x="623770" y="357632"/>
                  <a:pt x="634686" y="347148"/>
                  <a:pt x="648154" y="341376"/>
                </a:cubicBezTo>
                <a:cubicBezTo>
                  <a:pt x="663555" y="334775"/>
                  <a:pt x="684049" y="339911"/>
                  <a:pt x="696922" y="329184"/>
                </a:cubicBezTo>
                <a:cubicBezTo>
                  <a:pt x="710884" y="317549"/>
                  <a:pt x="710742" y="295205"/>
                  <a:pt x="721306" y="280416"/>
                </a:cubicBezTo>
                <a:cubicBezTo>
                  <a:pt x="742641" y="250547"/>
                  <a:pt x="765293" y="238899"/>
                  <a:pt x="794458" y="219456"/>
                </a:cubicBezTo>
                <a:cubicBezTo>
                  <a:pt x="802586" y="207264"/>
                  <a:pt x="808481" y="193241"/>
                  <a:pt x="818842" y="182880"/>
                </a:cubicBezTo>
                <a:cubicBezTo>
                  <a:pt x="829203" y="172519"/>
                  <a:pt x="847290" y="170688"/>
                  <a:pt x="855418" y="158496"/>
                </a:cubicBezTo>
                <a:cubicBezTo>
                  <a:pt x="864713" y="144554"/>
                  <a:pt x="859297" y="124277"/>
                  <a:pt x="867610" y="109728"/>
                </a:cubicBezTo>
                <a:cubicBezTo>
                  <a:pt x="887381" y="75129"/>
                  <a:pt x="920025" y="65233"/>
                  <a:pt x="952954" y="48768"/>
                </a:cubicBezTo>
                <a:cubicBezTo>
                  <a:pt x="971677" y="20683"/>
                  <a:pt x="974654" y="0"/>
                  <a:pt x="1013914" y="0"/>
                </a:cubicBezTo>
                <a:cubicBezTo>
                  <a:pt x="1269978" y="0"/>
                  <a:pt x="1525978" y="8128"/>
                  <a:pt x="1782010" y="12192"/>
                </a:cubicBezTo>
                <a:cubicBezTo>
                  <a:pt x="1790138" y="24384"/>
                  <a:pt x="1799841" y="35662"/>
                  <a:pt x="1806394" y="48768"/>
                </a:cubicBezTo>
                <a:cubicBezTo>
                  <a:pt x="1812141" y="60263"/>
                  <a:pt x="1810558" y="75309"/>
                  <a:pt x="1818586" y="85344"/>
                </a:cubicBezTo>
                <a:cubicBezTo>
                  <a:pt x="1827740" y="96786"/>
                  <a:pt x="1842970" y="101600"/>
                  <a:pt x="1855162" y="109728"/>
                </a:cubicBezTo>
                <a:cubicBezTo>
                  <a:pt x="1863290" y="125984"/>
                  <a:pt x="1867718" y="144697"/>
                  <a:pt x="1879546" y="158496"/>
                </a:cubicBezTo>
                <a:cubicBezTo>
                  <a:pt x="1892770" y="173924"/>
                  <a:pt x="1911779" y="183261"/>
                  <a:pt x="1928314" y="195072"/>
                </a:cubicBezTo>
                <a:cubicBezTo>
                  <a:pt x="1940238" y="203589"/>
                  <a:pt x="1951784" y="212903"/>
                  <a:pt x="1964890" y="219456"/>
                </a:cubicBezTo>
                <a:cubicBezTo>
                  <a:pt x="1993930" y="233976"/>
                  <a:pt x="2048395" y="240094"/>
                  <a:pt x="2074618" y="243840"/>
                </a:cubicBezTo>
                <a:cubicBezTo>
                  <a:pt x="2107054" y="248474"/>
                  <a:pt x="2139642" y="251968"/>
                  <a:pt x="2172154" y="256032"/>
                </a:cubicBezTo>
                <a:cubicBezTo>
                  <a:pt x="2244963" y="304571"/>
                  <a:pt x="2210824" y="268103"/>
                  <a:pt x="2220922" y="414528"/>
                </a:cubicBezTo>
                <a:cubicBezTo>
                  <a:pt x="2225963" y="487619"/>
                  <a:pt x="2226481" y="561020"/>
                  <a:pt x="2233114" y="633984"/>
                </a:cubicBezTo>
                <a:cubicBezTo>
                  <a:pt x="2234631" y="650671"/>
                  <a:pt x="2238705" y="667351"/>
                  <a:pt x="2245306" y="682752"/>
                </a:cubicBezTo>
                <a:cubicBezTo>
                  <a:pt x="2255962" y="707616"/>
                  <a:pt x="2286737" y="739630"/>
                  <a:pt x="2306266" y="755904"/>
                </a:cubicBezTo>
                <a:cubicBezTo>
                  <a:pt x="2317523" y="765285"/>
                  <a:pt x="2330650" y="772160"/>
                  <a:pt x="2342842" y="780288"/>
                </a:cubicBezTo>
                <a:cubicBezTo>
                  <a:pt x="2346906" y="792480"/>
                  <a:pt x="2349287" y="805369"/>
                  <a:pt x="2355034" y="816864"/>
                </a:cubicBezTo>
                <a:cubicBezTo>
                  <a:pt x="2361587" y="829970"/>
                  <a:pt x="2372865" y="840334"/>
                  <a:pt x="2379418" y="853440"/>
                </a:cubicBezTo>
                <a:cubicBezTo>
                  <a:pt x="2394180" y="882965"/>
                  <a:pt x="2391610" y="886501"/>
                  <a:pt x="2391610" y="9144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60" r="5260"/>
          <a:stretch>
            <a:fillRect/>
          </a:stretch>
        </p:blipFill>
        <p:spPr bwMode="auto">
          <a:xfrm>
            <a:off x="500034" y="57148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BRUSNO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34376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lovakia.travel/data/Resources/Upload/Images_watermark/KupeleAWellness/Kupele/Dudince_Rubin_denny_jpg.jpg"/>
          <p:cNvPicPr>
            <a:picLocks noChangeAspect="1" noChangeArrowheads="1"/>
          </p:cNvPicPr>
          <p:nvPr/>
        </p:nvPicPr>
        <p:blipFill>
          <a:blip r:embed="rId2" cstate="print"/>
          <a:srcRect r="2798" b="8536"/>
          <a:stretch>
            <a:fillRect/>
          </a:stretch>
        </p:blipFill>
        <p:spPr bwMode="auto">
          <a:xfrm>
            <a:off x="4143372" y="857232"/>
            <a:ext cx="4643470" cy="2902169"/>
          </a:xfrm>
          <a:prstGeom prst="rect">
            <a:avLst/>
          </a:prstGeom>
          <a:noFill/>
        </p:spPr>
      </p:pic>
      <p:pic>
        <p:nvPicPr>
          <p:cNvPr id="32772" name="Picture 4" descr="http://www.1-2-3-ubytovanie.sk/images/tip-photos/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2857500" cy="1905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57224" y="714356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Dudince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143380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2285984" y="4929198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Číž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396" r="4396"/>
          <a:stretch>
            <a:fillRect/>
          </a:stretch>
        </p:blipFill>
        <p:spPr bwMode="auto">
          <a:xfrm>
            <a:off x="5214942" y="714356"/>
            <a:ext cx="3474094" cy="252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Sklené Teplice</a:t>
            </a:r>
            <a:endParaRPr lang="sk-SK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375049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3"/>
            <a:ext cx="3452837" cy="258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2285992"/>
            <a:ext cx="7498080" cy="1143000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raj_BB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SYMBOLY KRAJA</a:t>
            </a:r>
            <a:endParaRPr lang="sk-SK" dirty="0"/>
          </a:p>
        </p:txBody>
      </p:sp>
      <p:pic>
        <p:nvPicPr>
          <p:cNvPr id="15362" name="Picture 2" descr="Erb Banskobystrického samosprávneho kr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1438275" cy="15621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500826" y="321468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Erb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 descr="Vlajka Banskobystrického samosprávneho kr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4"/>
            <a:ext cx="2247900" cy="14954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428860" y="4000504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Vlajka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Štandarda Banskobystrického samosprávneho kra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1409700" cy="15049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14744" y="5357826"/>
            <a:ext cx="398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Štandarda predsedu BBSK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3" name="Obdélník 2"/>
          <p:cNvSpPr/>
          <p:nvPr/>
        </p:nvSpPr>
        <p:spPr>
          <a:xfrm>
            <a:off x="1214414" y="1500174"/>
            <a:ext cx="71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>
                <a:latin typeface="Comic Sans MS" pitchFamily="66" charset="0"/>
              </a:rPr>
              <a:t>v </a:t>
            </a:r>
            <a:r>
              <a:rPr lang="sk-SK" dirty="0">
                <a:latin typeface="Comic Sans MS" pitchFamily="66" charset="0"/>
              </a:rPr>
              <a:t>rámci SR radí k najrozľahlejším krajom na </a:t>
            </a:r>
            <a:r>
              <a:rPr lang="sk-SK" dirty="0" smtClean="0">
                <a:latin typeface="Comic Sans MS" pitchFamily="66" charset="0"/>
              </a:rPr>
              <a:t>Slovensku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nachádza na </a:t>
            </a:r>
            <a:r>
              <a:rPr lang="sk-SK" dirty="0" smtClean="0">
                <a:solidFill>
                  <a:srgbClr val="FF0000"/>
                </a:solidFill>
                <a:latin typeface="Comic Sans MS" pitchFamily="66" charset="0"/>
              </a:rPr>
              <a:t>juhu</a:t>
            </a:r>
            <a:r>
              <a:rPr lang="sk-SK" dirty="0" smtClean="0">
                <a:latin typeface="Comic Sans MS" pitchFamily="66" charset="0"/>
              </a:rPr>
              <a:t> stredného Slovenska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Comic Sans MS" pitchFamily="66" charset="0"/>
                <a:hlinkClick r:id="rId3" action="ppaction://hlinksldjump"/>
              </a:rPr>
              <a:t>tvorí ho 13 okresov  </a:t>
            </a:r>
            <a:endParaRPr lang="sk-SK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hraničí: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sk-SK" dirty="0" smtClean="0">
                <a:latin typeface="Comic Sans MS" pitchFamily="66" charset="0"/>
              </a:rPr>
              <a:t> na juhu s Maďarskom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na východe s Košickým krajom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na severe s Trenčianskym a Žilinským krajom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ü"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na západe s Nitrianskym krajom</a:t>
            </a:r>
            <a:r>
              <a:rPr lang="sk-SK" dirty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úbor:Banska okres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rieky</a:t>
            </a:r>
            <a:endParaRPr lang="sk-SK" dirty="0"/>
          </a:p>
        </p:txBody>
      </p:sp>
      <p:sp>
        <p:nvSpPr>
          <p:cNvPr id="3" name="Obdélník 2"/>
          <p:cNvSpPr/>
          <p:nvPr/>
        </p:nvSpPr>
        <p:spPr>
          <a:xfrm>
            <a:off x="1500166" y="1785927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územie kraja patrí do povodia riek Hron, Ipeľ a Slaná</a:t>
            </a:r>
            <a:endParaRPr lang="sk-SK" dirty="0"/>
          </a:p>
        </p:txBody>
      </p:sp>
      <p:pic>
        <p:nvPicPr>
          <p:cNvPr id="20482" name="Picture 2" descr="http://www.mojstyl.sk/files/Hron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428981" cy="25717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357290" y="5000636"/>
            <a:ext cx="68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Hron</a:t>
            </a:r>
            <a:endParaRPr lang="sk-SK" dirty="0"/>
          </a:p>
        </p:txBody>
      </p:sp>
      <p:pic>
        <p:nvPicPr>
          <p:cNvPr id="20484" name="Picture 4" descr="http://mw2.google.com/mw-panoramio/photos/small/30139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3116"/>
            <a:ext cx="2286000" cy="17145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72396" y="40005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Ipeľ</a:t>
            </a:r>
            <a:endParaRPr lang="sk-SK" dirty="0"/>
          </a:p>
        </p:txBody>
      </p:sp>
      <p:pic>
        <p:nvPicPr>
          <p:cNvPr id="20486" name="Picture 6" descr="http://img.flog.pravda.sk/2009/05/08/bqG_212592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000504"/>
            <a:ext cx="3333740" cy="241362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143768" y="59293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Slaná</a:t>
            </a:r>
            <a:endParaRPr lang="sk-SK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3" descr="Stred Slov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142984"/>
            <a:ext cx="6858048" cy="300039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Pohoria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3786182" y="4143380"/>
            <a:ext cx="4572000" cy="11197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>
                <a:latin typeface="Comic Sans MS" pitchFamily="66" charset="0"/>
              </a:rPr>
              <a:t>Nízke Tatry, Poľana, Slov. Rudohorie, Kremnické vrchy, </a:t>
            </a:r>
            <a:r>
              <a:rPr lang="sk-SK" dirty="0" err="1" smtClean="0">
                <a:latin typeface="Comic Sans MS" pitchFamily="66" charset="0"/>
              </a:rPr>
              <a:t>Štiavnicke</a:t>
            </a:r>
            <a:r>
              <a:rPr lang="sk-SK" dirty="0" smtClean="0">
                <a:latin typeface="Comic Sans MS" pitchFamily="66" charset="0"/>
              </a:rPr>
              <a:t> vrchy, 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kremnicke-vrchy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4081462" cy="2782887"/>
          </a:xfrm>
          <a:prstGeom prst="rect">
            <a:avLst/>
          </a:prstGeom>
          <a:noFill/>
        </p:spPr>
      </p:pic>
      <p:pic>
        <p:nvPicPr>
          <p:cNvPr id="8199" name="Picture 7" descr="Ostrá,_Veľká_Fatra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067175" cy="3643314"/>
          </a:xfrm>
          <a:prstGeom prst="rect">
            <a:avLst/>
          </a:prstGeom>
          <a:noFill/>
        </p:spPr>
      </p:pic>
      <p:pic>
        <p:nvPicPr>
          <p:cNvPr id="8200" name="Picture 8" descr="P10705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33022"/>
            <a:ext cx="4433891" cy="3324978"/>
          </a:xfrm>
          <a:prstGeom prst="rect">
            <a:avLst/>
          </a:prstGeom>
          <a:noFill/>
        </p:spPr>
      </p:pic>
      <p:pic>
        <p:nvPicPr>
          <p:cNvPr id="8201" name="Picture 9" descr="Pol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4429156" cy="3322346"/>
          </a:xfrm>
          <a:prstGeom prst="rect">
            <a:avLst/>
          </a:prstGeom>
          <a:noFill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57752" y="642918"/>
            <a:ext cx="406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k-SK" sz="3600" b="1" dirty="0">
                <a:solidFill>
                  <a:srgbClr val="0070C0"/>
                </a:solidFill>
              </a:rPr>
              <a:t>Kremnické vrchy</a:t>
            </a:r>
            <a:r>
              <a:rPr lang="sk-SK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000760" y="3286124"/>
            <a:ext cx="2700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k-SK" sz="3600" b="1" dirty="0">
                <a:solidFill>
                  <a:srgbClr val="0070C0"/>
                </a:solidFill>
              </a:rPr>
              <a:t>Veľká Fatra</a:t>
            </a:r>
            <a:r>
              <a:rPr lang="sk-SK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0" y="3857628"/>
            <a:ext cx="2700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600" b="1" dirty="0">
                <a:solidFill>
                  <a:srgbClr val="0070C0"/>
                </a:solidFill>
              </a:rPr>
              <a:t>Štiavnické vrchy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-285784" y="357166"/>
            <a:ext cx="4032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 b="1" dirty="0" smtClean="0">
                <a:solidFill>
                  <a:srgbClr val="0070C0"/>
                </a:solidFill>
              </a:rPr>
              <a:t>Poľana</a:t>
            </a:r>
            <a:r>
              <a:rPr lang="sk-SK" sz="3600" b="1" dirty="0" smtClean="0">
                <a:solidFill>
                  <a:srgbClr val="F0AE56"/>
                </a:solidFill>
              </a:rPr>
              <a:t> </a:t>
            </a:r>
            <a:endParaRPr lang="sk-SK" sz="3600" b="1" dirty="0">
              <a:solidFill>
                <a:srgbClr val="F0AE56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195</Words>
  <Application>Microsoft Office PowerPoint</Application>
  <PresentationFormat>Prezentácia na obrazovke (4:3)</PresentationFormat>
  <Paragraphs>53</Paragraphs>
  <Slides>23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Cestovanie</vt:lpstr>
      <vt:lpstr>BanskobystrickÝ kraj</vt:lpstr>
      <vt:lpstr>stredné slovensko</vt:lpstr>
      <vt:lpstr>Snímka 3</vt:lpstr>
      <vt:lpstr>SYMBOLY KRAJA</vt:lpstr>
      <vt:lpstr>POLOHA</vt:lpstr>
      <vt:lpstr>Snímka 6</vt:lpstr>
      <vt:lpstr>rieky</vt:lpstr>
      <vt:lpstr>Pohoria</vt:lpstr>
      <vt:lpstr>Snímka 9</vt:lpstr>
      <vt:lpstr>Snímka 10</vt:lpstr>
      <vt:lpstr>Národné  Parky</vt:lpstr>
      <vt:lpstr>HOSPODÁRSTVO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BRUSNO</vt:lpstr>
      <vt:lpstr>Snímka 21</vt:lpstr>
      <vt:lpstr>Sklené Teplice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Banskobystrický kraj</dc:title>
  <dc:creator>Owner</dc:creator>
  <cp:lastModifiedBy>Ema</cp:lastModifiedBy>
  <cp:revision>25</cp:revision>
  <dcterms:created xsi:type="dcterms:W3CDTF">2011-05-01T10:18:46Z</dcterms:created>
  <dcterms:modified xsi:type="dcterms:W3CDTF">2020-04-26T10:13:03Z</dcterms:modified>
</cp:coreProperties>
</file>