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61" r:id="rId3"/>
    <p:sldId id="257" r:id="rId4"/>
    <p:sldId id="259" r:id="rId5"/>
    <p:sldId id="264" r:id="rId6"/>
    <p:sldId id="260" r:id="rId7"/>
    <p:sldId id="265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69" d="100"/>
          <a:sy n="69" d="100"/>
        </p:scale>
        <p:origin x="143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6C20-E4A2-4159-976A-4DADDEA72F51}" type="datetimeFigureOut">
              <a:rPr lang="sk-SK" smtClean="0"/>
              <a:t>9. 2. 2022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5E8CD-FA7C-4284-A012-91F4FC54F0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794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6C20-E4A2-4159-976A-4DADDEA72F51}" type="datetimeFigureOut">
              <a:rPr lang="sk-SK" smtClean="0"/>
              <a:t>9. 2. 2022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5E8CD-FA7C-4284-A012-91F4FC54F0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8103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6C20-E4A2-4159-976A-4DADDEA72F51}" type="datetimeFigureOut">
              <a:rPr lang="sk-SK" smtClean="0"/>
              <a:t>9. 2. 2022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5E8CD-FA7C-4284-A012-91F4FC54F07F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0822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6C20-E4A2-4159-976A-4DADDEA72F51}" type="datetimeFigureOut">
              <a:rPr lang="sk-SK" smtClean="0"/>
              <a:t>9. 2. 2022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5E8CD-FA7C-4284-A012-91F4FC54F0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9665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6C20-E4A2-4159-976A-4DADDEA72F51}" type="datetimeFigureOut">
              <a:rPr lang="sk-SK" smtClean="0"/>
              <a:t>9. 2. 2022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5E8CD-FA7C-4284-A012-91F4FC54F07F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1674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6C20-E4A2-4159-976A-4DADDEA72F51}" type="datetimeFigureOut">
              <a:rPr lang="sk-SK" smtClean="0"/>
              <a:t>9. 2. 2022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5E8CD-FA7C-4284-A012-91F4FC54F0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8575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6C20-E4A2-4159-976A-4DADDEA72F51}" type="datetimeFigureOut">
              <a:rPr lang="sk-SK" smtClean="0"/>
              <a:t>9. 2. 2022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5E8CD-FA7C-4284-A012-91F4FC54F0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9175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6C20-E4A2-4159-976A-4DADDEA72F51}" type="datetimeFigureOut">
              <a:rPr lang="sk-SK" smtClean="0"/>
              <a:t>9. 2. 2022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5E8CD-FA7C-4284-A012-91F4FC54F0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3306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6C20-E4A2-4159-976A-4DADDEA72F51}" type="datetimeFigureOut">
              <a:rPr lang="sk-SK" smtClean="0"/>
              <a:t>9. 2. 2022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5E8CD-FA7C-4284-A012-91F4FC54F0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811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6C20-E4A2-4159-976A-4DADDEA72F51}" type="datetimeFigureOut">
              <a:rPr lang="sk-SK" smtClean="0"/>
              <a:t>9. 2. 2022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5E8CD-FA7C-4284-A012-91F4FC54F0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3144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6C20-E4A2-4159-976A-4DADDEA72F51}" type="datetimeFigureOut">
              <a:rPr lang="sk-SK" smtClean="0"/>
              <a:t>9. 2. 2022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5E8CD-FA7C-4284-A012-91F4FC54F0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9336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6C20-E4A2-4159-976A-4DADDEA72F51}" type="datetimeFigureOut">
              <a:rPr lang="sk-SK" smtClean="0"/>
              <a:t>9. 2. 2022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5E8CD-FA7C-4284-A012-91F4FC54F0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050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6C20-E4A2-4159-976A-4DADDEA72F51}" type="datetimeFigureOut">
              <a:rPr lang="sk-SK" smtClean="0"/>
              <a:t>9. 2. 2022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5E8CD-FA7C-4284-A012-91F4FC54F0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8030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6C20-E4A2-4159-976A-4DADDEA72F51}" type="datetimeFigureOut">
              <a:rPr lang="sk-SK" smtClean="0"/>
              <a:t>9. 2. 2022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5E8CD-FA7C-4284-A012-91F4FC54F0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566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6C20-E4A2-4159-976A-4DADDEA72F51}" type="datetimeFigureOut">
              <a:rPr lang="sk-SK" smtClean="0"/>
              <a:t>9. 2. 2022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5E8CD-FA7C-4284-A012-91F4FC54F0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7664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6C20-E4A2-4159-976A-4DADDEA72F51}" type="datetimeFigureOut">
              <a:rPr lang="sk-SK" smtClean="0"/>
              <a:t>9. 2. 2022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5E8CD-FA7C-4284-A012-91F4FC54F0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5650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E6C20-E4A2-4159-976A-4DADDEA72F51}" type="datetimeFigureOut">
              <a:rPr lang="sk-SK" smtClean="0"/>
              <a:t>9. 2. 2022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925E8CD-FA7C-4284-A012-91F4FC54F0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289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sjh.sk/pano/panorama-Bardejov-13.htm" TargetMode="External"/><Relationship Id="rId7" Type="http://schemas.openxmlformats.org/officeDocument/2006/relationships/hyperlink" Target="http://www.extraslovensko.sk/mesta/bardejov" TargetMode="External"/><Relationship Id="rId2" Type="http://schemas.openxmlformats.org/officeDocument/2006/relationships/hyperlink" Target="https://sk.wikipedia.org/wiki/Viktor_Mi%C5%A1htt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anika.sk/web/bardejov/discuss.htm" TargetMode="External"/><Relationship Id="rId5" Type="http://schemas.openxmlformats.org/officeDocument/2006/relationships/hyperlink" Target="http://www.cassovia.sk/newsread.php?newsid=1587" TargetMode="External"/><Relationship Id="rId4" Type="http://schemas.openxmlformats.org/officeDocument/2006/relationships/hyperlink" Target="http://www.pamiatkynaslovensku.com/viktor-miskovsky-myskovszky-1838-190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756592" y="3573016"/>
            <a:ext cx="8455917" cy="1249110"/>
          </a:xfrm>
        </p:spPr>
        <p:txBody>
          <a:bodyPr/>
          <a:lstStyle/>
          <a:p>
            <a:r>
              <a:rPr lang="sk-SK" dirty="0">
                <a:latin typeface="Britannic Bold" panose="020B0903060703020204" pitchFamily="34" charset="0"/>
                <a:cs typeface="Aharoni" panose="02010803020104030203" pitchFamily="2" charset="-79"/>
              </a:rPr>
              <a:t>Viktor Miškovský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0648"/>
            <a:ext cx="2675411" cy="3466402"/>
          </a:xfrm>
          <a:prstGeom prst="rect">
            <a:avLst/>
          </a:prstGeom>
          <a:ln w="1905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4986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/>
          <p:cNvSpPr/>
          <p:nvPr/>
        </p:nvSpPr>
        <p:spPr>
          <a:xfrm>
            <a:off x="395536" y="1700808"/>
            <a:ext cx="2986714" cy="294667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80952"/>
            <a:ext cx="6667864" cy="1292631"/>
          </a:xfrm>
        </p:spPr>
        <p:txBody>
          <a:bodyPr>
            <a:normAutofit/>
          </a:bodyPr>
          <a:lstStyle/>
          <a:p>
            <a:pPr algn="ctr"/>
            <a:r>
              <a:rPr lang="sk-SK" sz="6000" dirty="0">
                <a:latin typeface="Britannic Bold" panose="020B0903060703020204" pitchFamily="34" charset="0"/>
              </a:rPr>
              <a:t>Obsah </a:t>
            </a:r>
          </a:p>
        </p:txBody>
      </p:sp>
      <p:sp>
        <p:nvSpPr>
          <p:cNvPr id="5" name="Ovál 4"/>
          <p:cNvSpPr/>
          <p:nvPr/>
        </p:nvSpPr>
        <p:spPr>
          <a:xfrm>
            <a:off x="2864135" y="1573660"/>
            <a:ext cx="3105155" cy="3024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>
                <a:latin typeface="Britannic Bold" panose="020B0903060703020204" pitchFamily="34" charset="0"/>
              </a:rPr>
              <a:t>Vzdelanie</a:t>
            </a:r>
          </a:p>
        </p:txBody>
      </p:sp>
      <p:sp>
        <p:nvSpPr>
          <p:cNvPr id="6" name="Ovál 5"/>
          <p:cNvSpPr/>
          <p:nvPr/>
        </p:nvSpPr>
        <p:spPr>
          <a:xfrm>
            <a:off x="1915001" y="3442278"/>
            <a:ext cx="2934497" cy="294002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>
                <a:latin typeface="Britannic Bold" panose="020B0903060703020204" pitchFamily="34" charset="0"/>
              </a:rPr>
              <a:t>Kresby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882502" y="2762663"/>
            <a:ext cx="1981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dirty="0">
                <a:solidFill>
                  <a:schemeClr val="bg1"/>
                </a:solidFill>
                <a:latin typeface="Britannic Bold" panose="020B0903060703020204" pitchFamily="34" charset="0"/>
              </a:rPr>
              <a:t>Životopis</a:t>
            </a:r>
          </a:p>
        </p:txBody>
      </p:sp>
      <p:sp>
        <p:nvSpPr>
          <p:cNvPr id="3" name="Ovál 2"/>
          <p:cNvSpPr/>
          <p:nvPr/>
        </p:nvSpPr>
        <p:spPr>
          <a:xfrm>
            <a:off x="4712072" y="3065927"/>
            <a:ext cx="3313781" cy="327353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>
                <a:latin typeface="Britannic Bold" panose="020B0903060703020204" pitchFamily="34" charset="0"/>
              </a:rPr>
              <a:t>Ocenenia </a:t>
            </a:r>
          </a:p>
        </p:txBody>
      </p:sp>
    </p:spTree>
    <p:extLst>
      <p:ext uri="{BB962C8B-B14F-4D97-AF65-F5344CB8AC3E}">
        <p14:creationId xmlns:p14="http://schemas.microsoft.com/office/powerpoint/2010/main" val="30292263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3272151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k-SK" sz="5400" dirty="0">
                <a:latin typeface="Britannic Bold" panose="020B0903060703020204" pitchFamily="34" charset="0"/>
                <a:cs typeface="Aharoni" panose="02010803020104030203" pitchFamily="2" charset="-79"/>
              </a:rPr>
              <a:t>Životopis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3870" y="1331640"/>
            <a:ext cx="8488569" cy="4257600"/>
          </a:xfrm>
        </p:spPr>
        <p:txBody>
          <a:bodyPr>
            <a:noAutofit/>
          </a:bodyPr>
          <a:lstStyle/>
          <a:p>
            <a:r>
              <a:rPr lang="sk-SK" sz="3200" dirty="0">
                <a:solidFill>
                  <a:schemeClr val="tx1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Narodil sa 17. mája 1838 v Bardejove. </a:t>
            </a:r>
            <a:endParaRPr lang="sk-SK" sz="3200" dirty="0" smtClean="0">
              <a:solidFill>
                <a:schemeClr val="tx1"/>
              </a:solidFill>
              <a:latin typeface="Britannic Bold" panose="020B0903060703020204" pitchFamily="34" charset="0"/>
              <a:cs typeface="Aharoni" panose="02010803020104030203" pitchFamily="2" charset="-79"/>
            </a:endParaRPr>
          </a:p>
          <a:p>
            <a:r>
              <a:rPr lang="sk-SK" sz="3200" dirty="0" smtClean="0">
                <a:solidFill>
                  <a:srgbClr val="000000"/>
                </a:solidFill>
                <a:latin typeface="Britannic Bold" panose="020B0903060703020204" pitchFamily="34" charset="0"/>
              </a:rPr>
              <a:t>Nakreslil </a:t>
            </a:r>
            <a:r>
              <a:rPr lang="sk-SK" sz="3200" dirty="0">
                <a:solidFill>
                  <a:srgbClr val="000000"/>
                </a:solidFill>
                <a:latin typeface="Britannic Bold" panose="020B0903060703020204" pitchFamily="34" charset="0"/>
              </a:rPr>
              <a:t>stovky dokumentačných kresieb kultúrnych pamiatok</a:t>
            </a:r>
            <a:r>
              <a:rPr lang="sk-SK" sz="3200" dirty="0">
                <a:solidFill>
                  <a:schemeClr val="tx1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. </a:t>
            </a:r>
            <a:endParaRPr lang="sk-SK" sz="3200" dirty="0" smtClean="0">
              <a:solidFill>
                <a:schemeClr val="tx1"/>
              </a:solidFill>
              <a:latin typeface="Britannic Bold" panose="020B0903060703020204" pitchFamily="34" charset="0"/>
              <a:cs typeface="Aharoni" panose="02010803020104030203" pitchFamily="2" charset="-79"/>
            </a:endParaRPr>
          </a:p>
          <a:p>
            <a:r>
              <a:rPr lang="sk-SK" sz="3200" dirty="0" smtClean="0">
                <a:solidFill>
                  <a:schemeClr val="tx1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Bol  </a:t>
            </a:r>
            <a:r>
              <a:rPr lang="sk-SK" sz="3200" dirty="0">
                <a:solidFill>
                  <a:srgbClr val="FF0000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zakladateľ pamiatkovej starostlivosti v Uhorsku, </a:t>
            </a:r>
            <a:r>
              <a:rPr lang="sk-SK" sz="3200" dirty="0" smtClean="0">
                <a:solidFill>
                  <a:srgbClr val="FF0000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pedagóg</a:t>
            </a:r>
            <a:r>
              <a:rPr lang="sk-SK" sz="3200" dirty="0">
                <a:solidFill>
                  <a:srgbClr val="FF0000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, výtvarník</a:t>
            </a:r>
            <a:r>
              <a:rPr lang="sk-SK" sz="3200" dirty="0">
                <a:solidFill>
                  <a:schemeClr val="tx1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. </a:t>
            </a:r>
            <a:endParaRPr lang="sk-SK" sz="3200" dirty="0" smtClean="0">
              <a:solidFill>
                <a:schemeClr val="tx1"/>
              </a:solidFill>
              <a:latin typeface="Britannic Bold" panose="020B0903060703020204" pitchFamily="34" charset="0"/>
              <a:cs typeface="Aharoni" panose="02010803020104030203" pitchFamily="2" charset="-79"/>
            </a:endParaRPr>
          </a:p>
          <a:p>
            <a:r>
              <a:rPr lang="sk-SK" sz="3200" dirty="0" smtClean="0">
                <a:solidFill>
                  <a:schemeClr val="tx1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Zomrel  </a:t>
            </a:r>
            <a:r>
              <a:rPr lang="sk-SK" sz="3200" dirty="0">
                <a:solidFill>
                  <a:schemeClr val="tx1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2</a:t>
            </a:r>
            <a:r>
              <a:rPr lang="sk-SK" sz="3200" dirty="0" smtClean="0">
                <a:solidFill>
                  <a:schemeClr val="tx1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. novembra </a:t>
            </a:r>
            <a:r>
              <a:rPr lang="sk-SK" sz="3200" dirty="0">
                <a:solidFill>
                  <a:schemeClr val="tx1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1909 v </a:t>
            </a:r>
            <a:r>
              <a:rPr lang="sk-SK" sz="3200" dirty="0" smtClean="0">
                <a:solidFill>
                  <a:schemeClr val="tx1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Košiciach, </a:t>
            </a:r>
            <a:r>
              <a:rPr lang="sk-SK" sz="3200" dirty="0">
                <a:solidFill>
                  <a:schemeClr val="tx1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keď mal 71 rokov.</a:t>
            </a:r>
          </a:p>
        </p:txBody>
      </p:sp>
    </p:spTree>
    <p:extLst>
      <p:ext uri="{BB962C8B-B14F-4D97-AF65-F5344CB8AC3E}">
        <p14:creationId xmlns:p14="http://schemas.microsoft.com/office/powerpoint/2010/main" val="2783189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1283867"/>
            <a:ext cx="2984119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4400" dirty="0">
                <a:latin typeface="Britannic Bold" panose="020B0903060703020204" pitchFamily="34" charset="0"/>
                <a:cs typeface="Aharoni" panose="02010803020104030203" pitchFamily="2" charset="-79"/>
              </a:rPr>
              <a:t>Vzdelanie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39295" y="2708920"/>
            <a:ext cx="7385033" cy="3474720"/>
          </a:xfrm>
        </p:spPr>
        <p:txBody>
          <a:bodyPr>
            <a:noAutofit/>
          </a:bodyPr>
          <a:lstStyle/>
          <a:p>
            <a:pPr algn="just"/>
            <a:r>
              <a:rPr lang="sk-SK" sz="2800" dirty="0">
                <a:solidFill>
                  <a:schemeClr val="tx1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Základné vzdelanie získal v Bardejove, kde chodil aj do kresliarskej školy. Navštevoval techniku v Budíne a polytechniku vo Viedni. </a:t>
            </a:r>
            <a:endParaRPr lang="sk-SK" sz="2800" dirty="0" smtClean="0">
              <a:solidFill>
                <a:schemeClr val="tx1"/>
              </a:solidFill>
              <a:latin typeface="Britannic Bold" panose="020B0903060703020204" pitchFamily="34" charset="0"/>
              <a:cs typeface="Aharoni" panose="02010803020104030203" pitchFamily="2" charset="-79"/>
            </a:endParaRPr>
          </a:p>
          <a:p>
            <a:pPr algn="just"/>
            <a:r>
              <a:rPr lang="sk-SK" sz="2800" dirty="0" smtClean="0">
                <a:solidFill>
                  <a:schemeClr val="tx1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Po </a:t>
            </a:r>
            <a:r>
              <a:rPr lang="sk-SK" sz="2800" dirty="0">
                <a:solidFill>
                  <a:schemeClr val="tx1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jej absolvovaní v roku 1866 krátko vyučoval na školách v Bardejove a Kremnici, neskôr pôsobil ako profesor deskriptívy a rysovania na Štátnej reálke v Košiciach.</a:t>
            </a:r>
            <a:endParaRPr lang="sk-SK" sz="2800" dirty="0">
              <a:latin typeface="Britannic Bold" panose="020B0903060703020204" pitchFamily="34" charset="0"/>
              <a:cs typeface="Aharoni" panose="02010803020104030203" pitchFamily="2" charset="-79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352" y="81626"/>
            <a:ext cx="3204877" cy="24044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1298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Britannic Bold" panose="020B0903060703020204" pitchFamily="34" charset="0"/>
              </a:rPr>
              <a:t>Kresby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79512" y="2160590"/>
            <a:ext cx="7776863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800" dirty="0">
                <a:latin typeface="Britannic Bold" panose="020B0903060703020204" pitchFamily="34" charset="0"/>
              </a:rPr>
              <a:t>Miškovský bol </a:t>
            </a:r>
            <a:r>
              <a:rPr lang="sk-SK" sz="2800" dirty="0">
                <a:solidFill>
                  <a:srgbClr val="FF0000"/>
                </a:solidFill>
                <a:latin typeface="Britannic Bold" panose="020B0903060703020204" pitchFamily="34" charset="0"/>
              </a:rPr>
              <a:t>talentovaný umelec</a:t>
            </a:r>
            <a:r>
              <a:rPr lang="sk-SK" sz="2800" dirty="0">
                <a:latin typeface="Britannic Bold" panose="020B0903060703020204" pitchFamily="34" charset="0"/>
              </a:rPr>
              <a:t>. Pri zobrazovaní pamiatok používal najčastejšie tri techniky – </a:t>
            </a:r>
            <a:r>
              <a:rPr lang="sk-SK" sz="2800" dirty="0">
                <a:solidFill>
                  <a:srgbClr val="FF0000"/>
                </a:solidFill>
                <a:latin typeface="Britannic Bold" panose="020B0903060703020204" pitchFamily="34" charset="0"/>
              </a:rPr>
              <a:t>akvarel, perokresbu a kresbu </a:t>
            </a:r>
            <a:r>
              <a:rPr lang="sk-SK" sz="28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ceruzkou </a:t>
            </a:r>
            <a:r>
              <a:rPr lang="sk-SK" sz="2800" dirty="0">
                <a:solidFill>
                  <a:srgbClr val="FF0000"/>
                </a:solidFill>
                <a:latin typeface="Britannic Bold" panose="020B0903060703020204" pitchFamily="34" charset="0"/>
              </a:rPr>
              <a:t>alebo tušom</a:t>
            </a:r>
            <a:r>
              <a:rPr lang="sk-SK" sz="2800" dirty="0">
                <a:latin typeface="Britannic Bold" panose="020B0903060703020204" pitchFamily="34" charset="0"/>
              </a:rPr>
              <a:t>. </a:t>
            </a:r>
          </a:p>
          <a:p>
            <a:pPr marL="0" indent="0">
              <a:buNone/>
            </a:pPr>
            <a:r>
              <a:rPr lang="sk-SK" sz="2800" dirty="0" smtClean="0">
                <a:latin typeface="Britannic Bold" panose="020B0903060703020204" pitchFamily="34" charset="0"/>
              </a:rPr>
              <a:t>Za </a:t>
            </a:r>
            <a:r>
              <a:rPr lang="sk-SK" sz="2800" dirty="0">
                <a:latin typeface="Britannic Bold" panose="020B0903060703020204" pitchFamily="34" charset="0"/>
              </a:rPr>
              <a:t>najdôležitejšiu časť Miškovského diela sa považuje jeho grafická tvorba. Práve ona bola východiskom pri rekonštrukcii </a:t>
            </a:r>
            <a:r>
              <a:rPr lang="sk-SK" sz="2800" dirty="0" smtClean="0">
                <a:latin typeface="Britannic Bold" panose="020B0903060703020204" pitchFamily="34" charset="0"/>
              </a:rPr>
              <a:t>románskeho </a:t>
            </a:r>
            <a:r>
              <a:rPr lang="sk-SK" sz="2800" dirty="0">
                <a:latin typeface="Britannic Bold" panose="020B0903060703020204" pitchFamily="34" charset="0"/>
              </a:rPr>
              <a:t>kostola vo </a:t>
            </a:r>
            <a:r>
              <a:rPr lang="sk-SK" sz="2800" dirty="0" err="1">
                <a:latin typeface="Britannic Bold" panose="020B0903060703020204" pitchFamily="34" charset="0"/>
              </a:rPr>
              <a:t>Svinci</a:t>
            </a:r>
            <a:r>
              <a:rPr lang="sk-SK" sz="2800" dirty="0">
                <a:latin typeface="Britannic Bold" panose="020B0903060703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707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11760" y="340635"/>
            <a:ext cx="6347713" cy="1320800"/>
          </a:xfrm>
        </p:spPr>
        <p:txBody>
          <a:bodyPr>
            <a:normAutofit/>
          </a:bodyPr>
          <a:lstStyle/>
          <a:p>
            <a:r>
              <a:rPr lang="sk-SK" sz="4400" dirty="0">
                <a:latin typeface="Britannic Bold" panose="020B0903060703020204" pitchFamily="34" charset="0"/>
              </a:rPr>
              <a:t> </a:t>
            </a:r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40">
            <a:off x="4873674" y="456775"/>
            <a:ext cx="3924436" cy="294725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0187">
            <a:off x="251834" y="687798"/>
            <a:ext cx="4499187" cy="32544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544430"/>
            <a:ext cx="4139952" cy="279964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1224">
            <a:off x="1233199" y="3351506"/>
            <a:ext cx="2321623" cy="33271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23614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6347713" cy="1320800"/>
          </a:xfrm>
        </p:spPr>
        <p:txBody>
          <a:bodyPr/>
          <a:lstStyle/>
          <a:p>
            <a:r>
              <a:rPr lang="sk-SK" dirty="0"/>
              <a:t> </a:t>
            </a:r>
            <a:r>
              <a:rPr lang="sk-SK" dirty="0">
                <a:latin typeface="Britannic Bold" panose="020B0903060703020204" pitchFamily="34" charset="0"/>
              </a:rPr>
              <a:t>Ocenenia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79512" y="1653456"/>
            <a:ext cx="7283818" cy="4583856"/>
          </a:xfrm>
        </p:spPr>
        <p:txBody>
          <a:bodyPr>
            <a:noAutofit/>
          </a:bodyPr>
          <a:lstStyle/>
          <a:p>
            <a:pPr algn="just"/>
            <a:r>
              <a:rPr lang="sk-SK" sz="2400" dirty="0">
                <a:solidFill>
                  <a:srgbClr val="FF0000"/>
                </a:solidFill>
                <a:latin typeface="Britannic Bold" panose="020B0903060703020204" pitchFamily="34" charset="0"/>
              </a:rPr>
              <a:t>V roku 1967 bol odmenený zlatou medailou na svetovej výstave v Paríži za kolekciu 9 albumov s akvarelmi pamiatok z východného </a:t>
            </a:r>
            <a:r>
              <a:rPr lang="sk-SK" sz="24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Slovenska.</a:t>
            </a:r>
          </a:p>
          <a:p>
            <a:pPr algn="just"/>
            <a:r>
              <a:rPr lang="sk-SK" sz="2400" dirty="0" smtClean="0">
                <a:latin typeface="Britannic Bold" panose="020B0903060703020204" pitchFamily="34" charset="0"/>
              </a:rPr>
              <a:t>V </a:t>
            </a:r>
            <a:r>
              <a:rPr lang="sk-SK" sz="2400" dirty="0">
                <a:latin typeface="Britannic Bold" panose="020B0903060703020204" pitchFamily="34" charset="0"/>
              </a:rPr>
              <a:t>roku 1875 bronzovou medailou na svetovej výstave v Londýne  a v roku 1878 v Paríži striebornou medailou za album stredovekých renesančných  pamiatok. </a:t>
            </a:r>
            <a:endParaRPr lang="sk-SK" sz="2400" dirty="0" smtClean="0">
              <a:latin typeface="Britannic Bold" panose="020B0903060703020204" pitchFamily="34" charset="0"/>
            </a:endParaRPr>
          </a:p>
          <a:p>
            <a:pPr algn="just"/>
            <a:r>
              <a:rPr lang="sk-SK" sz="2400" dirty="0" smtClean="0">
                <a:latin typeface="Britannic Bold" panose="020B0903060703020204" pitchFamily="34" charset="0"/>
              </a:rPr>
              <a:t>V </a:t>
            </a:r>
            <a:r>
              <a:rPr lang="sk-SK" sz="2400" dirty="0">
                <a:latin typeface="Britannic Bold" panose="020B0903060703020204" pitchFamily="34" charset="0"/>
              </a:rPr>
              <a:t>roku 1879 bol vyznamenaný v </a:t>
            </a:r>
            <a:r>
              <a:rPr lang="sk-SK" sz="2400" dirty="0" err="1">
                <a:latin typeface="Britannic Bold" panose="020B0903060703020204" pitchFamily="34" charset="0"/>
              </a:rPr>
              <a:t>Székesfehérvári</a:t>
            </a:r>
            <a:r>
              <a:rPr lang="sk-SK" sz="2400" dirty="0">
                <a:latin typeface="Britannic Bold" panose="020B0903060703020204" pitchFamily="34" charset="0"/>
              </a:rPr>
              <a:t> zlatou medailou, </a:t>
            </a:r>
            <a:r>
              <a:rPr lang="sk-SK" sz="2400" dirty="0" smtClean="0">
                <a:latin typeface="Britannic Bold" panose="020B0903060703020204" pitchFamily="34" charset="0"/>
              </a:rPr>
              <a:t>1897 </a:t>
            </a:r>
            <a:r>
              <a:rPr lang="sk-SK" sz="2400" dirty="0">
                <a:latin typeface="Britannic Bold" panose="020B0903060703020204" pitchFamily="34" charset="0"/>
              </a:rPr>
              <a:t>rytierskym krížom Radu Františka Jozefa.</a:t>
            </a:r>
          </a:p>
        </p:txBody>
      </p:sp>
    </p:spTree>
    <p:extLst>
      <p:ext uri="{BB962C8B-B14F-4D97-AF65-F5344CB8AC3E}">
        <p14:creationId xmlns:p14="http://schemas.microsoft.com/office/powerpoint/2010/main" val="257427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512511" cy="1143000"/>
          </a:xfrm>
        </p:spPr>
        <p:txBody>
          <a:bodyPr/>
          <a:lstStyle/>
          <a:p>
            <a:pPr algn="ctr"/>
            <a:r>
              <a:rPr lang="sk-SK" dirty="0"/>
              <a:t>Zdroje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87624" y="1484784"/>
            <a:ext cx="6400800" cy="3474720"/>
          </a:xfrm>
        </p:spPr>
        <p:txBody>
          <a:bodyPr/>
          <a:lstStyle/>
          <a:p>
            <a:r>
              <a:rPr lang="sk-SK" dirty="0">
                <a:hlinkClick r:id="rId2"/>
              </a:rPr>
              <a:t>https://sk.wikipedia.org/wiki/Viktor_Mi%C5%A1http</a:t>
            </a:r>
            <a:endParaRPr lang="sk-SK" dirty="0"/>
          </a:p>
          <a:p>
            <a:r>
              <a:rPr lang="sk-SK" dirty="0">
                <a:hlinkClick r:id="rId3"/>
              </a:rPr>
              <a:t>http://ssjh.sk/pano/panorama-Bardejov-13.htm</a:t>
            </a:r>
            <a:endParaRPr lang="sk-SK" dirty="0"/>
          </a:p>
          <a:p>
            <a:r>
              <a:rPr lang="sk-SK" dirty="0">
                <a:solidFill>
                  <a:srgbClr val="1155CC"/>
                </a:solidFill>
                <a:latin typeface="arial" panose="020B0604020202020204" pitchFamily="34" charset="0"/>
                <a:hlinkClick r:id="rId4"/>
              </a:rPr>
              <a:t>Viktor Miškovský - </a:t>
            </a:r>
            <a:r>
              <a:rPr lang="sk-SK" dirty="0" err="1">
                <a:solidFill>
                  <a:srgbClr val="1155CC"/>
                </a:solidFill>
                <a:latin typeface="arial" panose="020B0604020202020204" pitchFamily="34" charset="0"/>
                <a:hlinkClick r:id="rId4"/>
              </a:rPr>
              <a:t>Myskovszky</a:t>
            </a:r>
            <a:r>
              <a:rPr lang="sk-SK" dirty="0">
                <a:solidFill>
                  <a:srgbClr val="1155CC"/>
                </a:solidFill>
                <a:latin typeface="arial" panose="020B0604020202020204" pitchFamily="34" charset="0"/>
                <a:hlinkClick r:id="rId4"/>
              </a:rPr>
              <a:t> (1838 – 1909) - www.pamiatkynaslovensku.com - (viktor-miskovsky-myskovszky-1838-1909)</a:t>
            </a:r>
            <a:r>
              <a:rPr lang="sk-SK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</a:p>
          <a:p>
            <a:r>
              <a:rPr lang="sk-SK" dirty="0">
                <a:hlinkClick r:id="rId5"/>
              </a:rPr>
              <a:t>http://www.cassovia.sk/newsread.php?newsid=1587</a:t>
            </a:r>
            <a:endParaRPr lang="sk-SK" dirty="0"/>
          </a:p>
          <a:p>
            <a:r>
              <a:rPr lang="sk-SK" dirty="0">
                <a:hlinkClick r:id="rId6"/>
              </a:rPr>
              <a:t>http://www.tanika.sk/web/bardejov/discuss.htm</a:t>
            </a:r>
            <a:endParaRPr lang="sk-SK" dirty="0"/>
          </a:p>
          <a:p>
            <a:r>
              <a:rPr lang="sk-SK" dirty="0">
                <a:hlinkClick r:id="rId7"/>
              </a:rPr>
              <a:t>http://www.extraslovensko.sk/mesta/bardejov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0272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Modrá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207</TotalTime>
  <Words>252</Words>
  <Application>Microsoft Office PowerPoint</Application>
  <PresentationFormat>Prezentácia na obrazovke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5" baseType="lpstr">
      <vt:lpstr>Aharoni</vt:lpstr>
      <vt:lpstr>Arial</vt:lpstr>
      <vt:lpstr>Arial</vt:lpstr>
      <vt:lpstr>Britannic Bold</vt:lpstr>
      <vt:lpstr>Trebuchet MS</vt:lpstr>
      <vt:lpstr>Wingdings 3</vt:lpstr>
      <vt:lpstr>Fazeta</vt:lpstr>
      <vt:lpstr>Viktor Miškovský</vt:lpstr>
      <vt:lpstr>Obsah </vt:lpstr>
      <vt:lpstr>Životopis</vt:lpstr>
      <vt:lpstr>Vzdelanie</vt:lpstr>
      <vt:lpstr>Kresby</vt:lpstr>
      <vt:lpstr> </vt:lpstr>
      <vt:lpstr> Ocenenia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Viktor Miškovský</dc:title>
  <dc:creator>Ziak</dc:creator>
  <cp:lastModifiedBy>Ucitel</cp:lastModifiedBy>
  <cp:revision>33</cp:revision>
  <dcterms:created xsi:type="dcterms:W3CDTF">2016-02-11T10:40:45Z</dcterms:created>
  <dcterms:modified xsi:type="dcterms:W3CDTF">2022-02-09T11:04:11Z</dcterms:modified>
</cp:coreProperties>
</file>