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70" d="100"/>
          <a:sy n="70" d="100"/>
        </p:scale>
        <p:origin x="138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D84BE-D9CF-4C8F-8893-B835C7D2D97F}" type="datetimeFigureOut">
              <a:rPr lang="sk-SK" smtClean="0"/>
              <a:pPr/>
              <a:t>16. 5. 2021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5F76-6B94-410D-867B-2B81482ABAC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061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5F76-6B94-410D-867B-2B81482ABAC1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195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8B52-4B2F-45D1-9E21-0B08B51577D6}" type="datetimeFigureOut">
              <a:rPr lang="sk-SK" smtClean="0"/>
              <a:pPr/>
              <a:t>16. 5. 2021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208C8B-6429-4B71-87C8-85C022CFFA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8B52-4B2F-45D1-9E21-0B08B51577D6}" type="datetimeFigureOut">
              <a:rPr lang="sk-SK" smtClean="0"/>
              <a:pPr/>
              <a:t>16. 5. 2021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8C8B-6429-4B71-87C8-85C022CFFA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8B52-4B2F-45D1-9E21-0B08B51577D6}" type="datetimeFigureOut">
              <a:rPr lang="sk-SK" smtClean="0"/>
              <a:pPr/>
              <a:t>16. 5. 2021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8C8B-6429-4B71-87C8-85C022CFFA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8B52-4B2F-45D1-9E21-0B08B51577D6}" type="datetimeFigureOut">
              <a:rPr lang="sk-SK" smtClean="0"/>
              <a:pPr/>
              <a:t>16. 5. 2021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208C8B-6429-4B71-87C8-85C022CFFA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8B52-4B2F-45D1-9E21-0B08B51577D6}" type="datetimeFigureOut">
              <a:rPr lang="sk-SK" smtClean="0"/>
              <a:pPr/>
              <a:t>16. 5. 2021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8C8B-6429-4B71-87C8-85C022CFFA4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8B52-4B2F-45D1-9E21-0B08B51577D6}" type="datetimeFigureOut">
              <a:rPr lang="sk-SK" smtClean="0"/>
              <a:pPr/>
              <a:t>16. 5. 2021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8C8B-6429-4B71-87C8-85C022CFFA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8B52-4B2F-45D1-9E21-0B08B51577D6}" type="datetimeFigureOut">
              <a:rPr lang="sk-SK" smtClean="0"/>
              <a:pPr/>
              <a:t>16. 5. 2021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208C8B-6429-4B71-87C8-85C022CFFA4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8B52-4B2F-45D1-9E21-0B08B51577D6}" type="datetimeFigureOut">
              <a:rPr lang="sk-SK" smtClean="0"/>
              <a:pPr/>
              <a:t>16. 5. 2021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8C8B-6429-4B71-87C8-85C022CFFA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8B52-4B2F-45D1-9E21-0B08B51577D6}" type="datetimeFigureOut">
              <a:rPr lang="sk-SK" smtClean="0"/>
              <a:pPr/>
              <a:t>16. 5. 2021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8C8B-6429-4B71-87C8-85C022CFFA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8B52-4B2F-45D1-9E21-0B08B51577D6}" type="datetimeFigureOut">
              <a:rPr lang="sk-SK" smtClean="0"/>
              <a:pPr/>
              <a:t>16. 5. 2021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8C8B-6429-4B71-87C8-85C022CFFA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8B52-4B2F-45D1-9E21-0B08B51577D6}" type="datetimeFigureOut">
              <a:rPr lang="sk-SK" smtClean="0"/>
              <a:pPr/>
              <a:t>16. 5. 2021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8C8B-6429-4B71-87C8-85C022CFFA4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D58B52-4B2F-45D1-9E21-0B08B51577D6}" type="datetimeFigureOut">
              <a:rPr lang="sk-SK" smtClean="0"/>
              <a:pPr/>
              <a:t>16. 5. 2021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208C8B-6429-4B71-87C8-85C022CFFA4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515719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NOVÉ MOCNÉ KRÁĽOVSTVÁ STREDOVEKU</a:t>
            </a:r>
            <a:endParaRPr lang="sk-SK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Obrázok 3" descr="archangeľsk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2656"/>
            <a:ext cx="7444235" cy="492808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"/>
            <a:ext cx="8686800" cy="278092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sk-SK" dirty="0" smtClean="0"/>
              <a:t>Po rozpade Franskej ríše vznikli na jej území dva silné štáty – </a:t>
            </a:r>
            <a:r>
              <a:rPr lang="sk-SK" b="1" dirty="0" smtClean="0"/>
              <a:t>Francúzsko a Nemecké cisárstvo </a:t>
            </a:r>
            <a:r>
              <a:rPr lang="sk-SK" dirty="0" smtClean="0"/>
              <a:t>. Na ostrovnej časti – </a:t>
            </a:r>
            <a:r>
              <a:rPr lang="sk-SK" b="1" dirty="0" smtClean="0"/>
              <a:t>Anglické kráľovstvo</a:t>
            </a:r>
            <a:r>
              <a:rPr lang="sk-SK" dirty="0" smtClean="0"/>
              <a:t> .</a:t>
            </a:r>
          </a:p>
          <a:p>
            <a:pPr lvl="1"/>
            <a:r>
              <a:rPr lang="sk-SK" dirty="0" smtClean="0"/>
              <a:t>V strednej a východnej Európe sa formujú kráľovstvá Slovanov- </a:t>
            </a:r>
            <a:r>
              <a:rPr lang="sk-SK" b="1" dirty="0" smtClean="0"/>
              <a:t>Kyjevská Rus, Nitrianske kniežatstvo, Veľká </a:t>
            </a:r>
            <a:r>
              <a:rPr lang="sk-SK" b="1" dirty="0" smtClean="0"/>
              <a:t>M</a:t>
            </a:r>
            <a:r>
              <a:rPr lang="sk-SK" b="1" dirty="0" smtClean="0"/>
              <a:t>orava</a:t>
            </a:r>
            <a:r>
              <a:rPr lang="sk-SK" b="1" dirty="0" smtClean="0"/>
              <a:t>, České kráľovstvo, Poľské kráľovstvo, Bulharské kráľovstvo a ďalšie.</a:t>
            </a:r>
            <a:endParaRPr lang="sk-SK" dirty="0"/>
          </a:p>
        </p:txBody>
      </p:sp>
      <p:pic>
        <p:nvPicPr>
          <p:cNvPr id="4" name="Obrázok 3" descr="mapa Fr, A, 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4355976" cy="3266982"/>
          </a:xfrm>
          <a:prstGeom prst="rect">
            <a:avLst/>
          </a:prstGeom>
        </p:spPr>
      </p:pic>
      <p:pic>
        <p:nvPicPr>
          <p:cNvPr id="5" name="Obrázok 4" descr="jaroslav múd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852936"/>
            <a:ext cx="2175670" cy="3384376"/>
          </a:xfrm>
          <a:prstGeom prst="rect">
            <a:avLst/>
          </a:prstGeom>
        </p:spPr>
      </p:pic>
      <p:pic>
        <p:nvPicPr>
          <p:cNvPr id="6" name="Obrázok 5" descr="české kráľ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8537" y="3068960"/>
            <a:ext cx="2805951" cy="2852718"/>
          </a:xfrm>
          <a:prstGeom prst="rect">
            <a:avLst/>
          </a:prstGeom>
        </p:spPr>
      </p:pic>
      <p:cxnSp>
        <p:nvCxnSpPr>
          <p:cNvPr id="8" name="Rovná spojovacia šípka 7"/>
          <p:cNvCxnSpPr/>
          <p:nvPr/>
        </p:nvCxnSpPr>
        <p:spPr>
          <a:xfrm>
            <a:off x="467544" y="3068960"/>
            <a:ext cx="626368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8"/>
          <p:cNvSpPr txBox="1"/>
          <p:nvPr/>
        </p:nvSpPr>
        <p:spPr>
          <a:xfrm>
            <a:off x="97770" y="2776282"/>
            <a:ext cx="13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Anglicko</a:t>
            </a:r>
            <a:endParaRPr lang="sk-SK" dirty="0"/>
          </a:p>
        </p:txBody>
      </p:sp>
      <p:cxnSp>
        <p:nvCxnSpPr>
          <p:cNvPr id="12" name="Rovná spojovacia šípka 11"/>
          <p:cNvCxnSpPr/>
          <p:nvPr/>
        </p:nvCxnSpPr>
        <p:spPr>
          <a:xfrm flipV="1">
            <a:off x="683568" y="4797152"/>
            <a:ext cx="72008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H="1" flipV="1">
            <a:off x="2195736" y="4437112"/>
            <a:ext cx="504056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lokTextu 18"/>
          <p:cNvSpPr txBox="1"/>
          <p:nvPr/>
        </p:nvSpPr>
        <p:spPr>
          <a:xfrm>
            <a:off x="251520" y="6211669"/>
            <a:ext cx="1048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Francúzske </a:t>
            </a:r>
          </a:p>
          <a:p>
            <a:r>
              <a:rPr lang="sk-SK" dirty="0" smtClean="0"/>
              <a:t>Kráľovstvo</a:t>
            </a:r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>
            <a:off x="2297580" y="6496180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Nemecké cisárstvo</a:t>
            </a:r>
            <a:endParaRPr lang="sk-SK" dirty="0"/>
          </a:p>
        </p:txBody>
      </p:sp>
      <p:sp>
        <p:nvSpPr>
          <p:cNvPr id="21" name="BlokTextu 20"/>
          <p:cNvSpPr txBox="1"/>
          <p:nvPr/>
        </p:nvSpPr>
        <p:spPr>
          <a:xfrm>
            <a:off x="4067944" y="6021288"/>
            <a:ext cx="177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Kyjevská Rus-</a:t>
            </a:r>
          </a:p>
          <a:p>
            <a:r>
              <a:rPr lang="sk-SK" dirty="0" smtClean="0"/>
              <a:t>Knieža Jaroslav Múdry</a:t>
            </a:r>
            <a:endParaRPr lang="sk-SK" dirty="0"/>
          </a:p>
        </p:txBody>
      </p:sp>
      <p:cxnSp>
        <p:nvCxnSpPr>
          <p:cNvPr id="23" name="Rovná spojovacia šípka 22"/>
          <p:cNvCxnSpPr/>
          <p:nvPr/>
        </p:nvCxnSpPr>
        <p:spPr>
          <a:xfrm flipV="1">
            <a:off x="6660232" y="4941168"/>
            <a:ext cx="21602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lokTextu 27"/>
          <p:cNvSpPr txBox="1"/>
          <p:nvPr/>
        </p:nvSpPr>
        <p:spPr>
          <a:xfrm>
            <a:off x="6092720" y="6165304"/>
            <a:ext cx="229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České kráľovstvo</a:t>
            </a:r>
            <a:endParaRPr lang="sk-SK" dirty="0"/>
          </a:p>
        </p:txBody>
      </p:sp>
      <p:cxnSp>
        <p:nvCxnSpPr>
          <p:cNvPr id="30" name="Rovná spojovacia šípka 29"/>
          <p:cNvCxnSpPr/>
          <p:nvPr/>
        </p:nvCxnSpPr>
        <p:spPr>
          <a:xfrm flipH="1" flipV="1">
            <a:off x="8028384" y="4365104"/>
            <a:ext cx="21602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lokTextu 33"/>
          <p:cNvSpPr txBox="1"/>
          <p:nvPr/>
        </p:nvSpPr>
        <p:spPr>
          <a:xfrm>
            <a:off x="7683344" y="5877272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Poľské kráľovstvo</a:t>
            </a:r>
            <a:endParaRPr lang="sk-SK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88640"/>
            <a:ext cx="3259088" cy="656946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dirty="0" smtClean="0"/>
              <a:t>Západná časť si ponechala názov- dnešné </a:t>
            </a:r>
            <a:r>
              <a:rPr lang="sk-SK" b="1" dirty="0" smtClean="0"/>
              <a:t>Francúzsko</a:t>
            </a:r>
            <a:r>
              <a:rPr lang="sk-SK" dirty="0" smtClean="0"/>
              <a:t> . Vládli tu </a:t>
            </a:r>
            <a:r>
              <a:rPr lang="sk-SK" b="1" dirty="0" err="1" smtClean="0"/>
              <a:t>Karolovci</a:t>
            </a:r>
            <a:r>
              <a:rPr lang="sk-SK" dirty="0" smtClean="0"/>
              <a:t>, od 10.storočia nastúpil rod </a:t>
            </a:r>
            <a:r>
              <a:rPr lang="sk-SK" b="1" dirty="0" err="1" smtClean="0"/>
              <a:t>Kapetovcov</a:t>
            </a:r>
            <a:endParaRPr lang="sk-SK" b="1" dirty="0" smtClean="0"/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( Hugo </a:t>
            </a:r>
            <a:r>
              <a:rPr lang="sk-SK" dirty="0" err="1" smtClean="0"/>
              <a:t>Kapeta</a:t>
            </a:r>
            <a:r>
              <a:rPr lang="sk-SK" dirty="0" smtClean="0"/>
              <a:t>), ktorý rozšíril územie. </a:t>
            </a:r>
            <a:r>
              <a:rPr lang="sk-SK" b="1" dirty="0" smtClean="0"/>
              <a:t>Filip IV. Pekný </a:t>
            </a:r>
            <a:r>
              <a:rPr lang="sk-SK" dirty="0" smtClean="0"/>
              <a:t>presťahoval pápežov do </a:t>
            </a:r>
            <a:r>
              <a:rPr lang="sk-SK" dirty="0" err="1" smtClean="0"/>
              <a:t>Avignonu</a:t>
            </a:r>
            <a:r>
              <a:rPr lang="sk-SK" dirty="0" smtClean="0"/>
              <a:t> 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( </a:t>
            </a:r>
            <a:r>
              <a:rPr lang="sk-SK" b="1" dirty="0" err="1" smtClean="0"/>
              <a:t>Avignonské</a:t>
            </a:r>
            <a:r>
              <a:rPr lang="sk-SK" b="1" dirty="0" smtClean="0"/>
              <a:t> zajatie pápežov</a:t>
            </a:r>
            <a:r>
              <a:rPr lang="sk-SK" dirty="0" smtClean="0"/>
              <a:t>).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755576" y="69269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3200" dirty="0" smtClean="0"/>
          </a:p>
        </p:txBody>
      </p:sp>
      <p:pic>
        <p:nvPicPr>
          <p:cNvPr id="6" name="Obrázok 5" descr="filipIV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60648"/>
            <a:ext cx="2148282" cy="2294756"/>
          </a:xfrm>
          <a:prstGeom prst="rect">
            <a:avLst/>
          </a:prstGeom>
        </p:spPr>
      </p:pic>
      <p:pic>
        <p:nvPicPr>
          <p:cNvPr id="7" name="Obrázok 6" descr="hugo kap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60648"/>
            <a:ext cx="1790700" cy="2552700"/>
          </a:xfrm>
          <a:prstGeom prst="rect">
            <a:avLst/>
          </a:prstGeom>
        </p:spPr>
      </p:pic>
      <p:pic>
        <p:nvPicPr>
          <p:cNvPr id="8" name="Obrázok 7" descr="Avignon,_Palais_des_Papes_by_JM_Rosi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068960"/>
            <a:ext cx="4748707" cy="1935098"/>
          </a:xfrm>
          <a:prstGeom prst="rect">
            <a:avLst/>
          </a:prstGeom>
        </p:spPr>
      </p:pic>
      <p:pic>
        <p:nvPicPr>
          <p:cNvPr id="9" name="Obrázok 8" descr="upalenie templár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5013176"/>
            <a:ext cx="1800200" cy="1744930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4427984" y="2708920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Hugo </a:t>
            </a:r>
            <a:r>
              <a:rPr lang="sk-SK" dirty="0" err="1" smtClean="0"/>
              <a:t>Kapeta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6588224" y="2636912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Filip IV. Pekný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5076056" y="3284984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Avignon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6444208" y="5661248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Upaľovanie </a:t>
            </a:r>
            <a:r>
              <a:rPr lang="sk-SK" dirty="0" err="1" smtClean="0"/>
              <a:t>templárov</a:t>
            </a:r>
            <a:endParaRPr lang="sk-SK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60032" y="0"/>
            <a:ext cx="4283968" cy="5517233"/>
          </a:xfrm>
        </p:spPr>
        <p:txBody>
          <a:bodyPr>
            <a:noAutofit/>
          </a:bodyPr>
          <a:lstStyle/>
          <a:p>
            <a:r>
              <a:rPr lang="sk-SK" sz="2600" dirty="0" smtClean="0"/>
              <a:t>Po smrti Filipa IV. Pekného začal boj o územia medzi Francúzmi a anglickou vetvou </a:t>
            </a:r>
            <a:r>
              <a:rPr lang="sk-SK" sz="2600" dirty="0" err="1" smtClean="0"/>
              <a:t>Kapetovcov</a:t>
            </a:r>
            <a:r>
              <a:rPr lang="sk-SK" sz="2600" dirty="0" smtClean="0"/>
              <a:t>- vypukla </a:t>
            </a:r>
            <a:r>
              <a:rPr lang="sk-SK" sz="2600" b="1" dirty="0" smtClean="0"/>
              <a:t>Storočná vojna </a:t>
            </a:r>
            <a:r>
              <a:rPr lang="sk-SK" sz="2600" dirty="0" smtClean="0"/>
              <a:t>. Dlho víťazili Angličania. </a:t>
            </a:r>
            <a:r>
              <a:rPr lang="sk-SK" sz="2600" b="1" dirty="0" smtClean="0"/>
              <a:t>Jana z </a:t>
            </a:r>
            <a:r>
              <a:rPr lang="sk-SK" sz="2600" b="1" dirty="0" err="1" smtClean="0"/>
              <a:t>Arku</a:t>
            </a:r>
            <a:r>
              <a:rPr lang="sk-SK" sz="2600" b="1" dirty="0" smtClean="0"/>
              <a:t> </a:t>
            </a:r>
            <a:r>
              <a:rPr lang="sk-SK" sz="2600" dirty="0" smtClean="0"/>
              <a:t>presvedčila Francúzov , aby sa spojili- pod jej vedením dosiahli úspechy, </a:t>
            </a:r>
            <a:r>
              <a:rPr lang="sk-SK" sz="2600" b="1" dirty="0" smtClean="0"/>
              <a:t>Angličania</a:t>
            </a:r>
            <a:r>
              <a:rPr lang="sk-SK" sz="2600" dirty="0" smtClean="0"/>
              <a:t> boli </a:t>
            </a:r>
            <a:r>
              <a:rPr lang="sk-SK" sz="2600" b="1" dirty="0" smtClean="0"/>
              <a:t>vytlačení</a:t>
            </a:r>
            <a:r>
              <a:rPr lang="sk-SK" sz="2600" dirty="0" smtClean="0"/>
              <a:t>. Krajinu a obyvateľov pustošili bandy žoldnierov. Obe krajiny boli po vojne </a:t>
            </a:r>
            <a:r>
              <a:rPr lang="sk-SK" sz="2600" b="1" dirty="0" smtClean="0"/>
              <a:t>vyčerpané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5" name="Obrázok 4" descr="100 r.voj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4499992" cy="2979994"/>
          </a:xfrm>
          <a:prstGeom prst="rect">
            <a:avLst/>
          </a:prstGeom>
        </p:spPr>
      </p:pic>
      <p:pic>
        <p:nvPicPr>
          <p:cNvPr id="6" name="Obrázok 5" descr="jana z arku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89040"/>
            <a:ext cx="2160240" cy="2746436"/>
          </a:xfrm>
          <a:prstGeom prst="rect">
            <a:avLst/>
          </a:prstGeom>
        </p:spPr>
      </p:pic>
      <p:pic>
        <p:nvPicPr>
          <p:cNvPr id="7" name="Obrázok 6" descr="jana z ark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3717032"/>
            <a:ext cx="1877566" cy="2847298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971600" y="3212976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Storočná vojna- pred bránami </a:t>
            </a:r>
            <a:r>
              <a:rPr lang="sk-SK" dirty="0" err="1" smtClean="0"/>
              <a:t>Orleansu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1331640" y="648866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Jana z </a:t>
            </a:r>
            <a:r>
              <a:rPr lang="sk-SK" dirty="0" err="1" smtClean="0"/>
              <a:t>Arku</a:t>
            </a:r>
            <a:r>
              <a:rPr lang="sk-SK" dirty="0" smtClean="0"/>
              <a:t>-  Panna Orleánska</a:t>
            </a:r>
            <a:endParaRPr lang="sk-SK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0"/>
            <a:ext cx="5868144" cy="692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3600" b="1" dirty="0" smtClean="0"/>
              <a:t>NEMECKÉ </a:t>
            </a:r>
            <a:r>
              <a:rPr lang="sk-SK" sz="3600" b="1" dirty="0" smtClean="0"/>
              <a:t>CISÁRSTVO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161571" y="1055207"/>
            <a:ext cx="36426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Po smrti Karola </a:t>
            </a:r>
            <a:r>
              <a:rPr lang="sk-SK" sz="2400" dirty="0" err="1" smtClean="0"/>
              <a:t>Veľého</a:t>
            </a:r>
            <a:r>
              <a:rPr lang="sk-SK" sz="2400" dirty="0" smtClean="0"/>
              <a:t> </a:t>
            </a:r>
            <a:r>
              <a:rPr lang="sk-SK" sz="2400" b="1" dirty="0" smtClean="0"/>
              <a:t>- </a:t>
            </a:r>
            <a:r>
              <a:rPr lang="sk-SK" sz="2400" b="1" dirty="0" err="1" smtClean="0"/>
              <a:t>Východofranská</a:t>
            </a:r>
            <a:r>
              <a:rPr lang="sk-SK" sz="2400" b="1" dirty="0" smtClean="0"/>
              <a:t> ríša </a:t>
            </a:r>
            <a:r>
              <a:rPr lang="sk-SK" sz="2400" dirty="0" smtClean="0"/>
              <a:t>.  Tá sa rozpadla na viaceré </a:t>
            </a:r>
            <a:r>
              <a:rPr lang="sk-SK" sz="2400" dirty="0" err="1" smtClean="0"/>
              <a:t>kniežatsvá</a:t>
            </a:r>
            <a:r>
              <a:rPr lang="sk-SK" sz="2400" dirty="0" smtClean="0"/>
              <a:t>. V 10.storočí ich ovládol a zjednotil </a:t>
            </a:r>
            <a:r>
              <a:rPr lang="sk-SK" sz="2400" b="1" dirty="0" smtClean="0"/>
              <a:t>Oto I. Veľký</a:t>
            </a:r>
            <a:r>
              <a:rPr lang="sk-SK" sz="2400" dirty="0" smtClean="0"/>
              <a:t>, ktorého pápež korunoval za rímskeho  cisára – vznikla  </a:t>
            </a:r>
            <a:r>
              <a:rPr lang="sk-SK" sz="2400" b="1" dirty="0" smtClean="0"/>
              <a:t>Svätá ríša nemeckého národa </a:t>
            </a:r>
            <a:r>
              <a:rPr lang="sk-SK" sz="2400" dirty="0" smtClean="0"/>
              <a:t> (Svätá ríša rímska) .         V 12.st. sa krajina opäť rozpadla na kniežatstvá</a:t>
            </a:r>
            <a:r>
              <a:rPr lang="sk-SK" sz="3200" dirty="0" smtClean="0"/>
              <a:t>.</a:t>
            </a:r>
            <a:endParaRPr lang="sk-SK" sz="3200" dirty="0"/>
          </a:p>
        </p:txBody>
      </p:sp>
      <p:pic>
        <p:nvPicPr>
          <p:cNvPr id="5" name="Obrázok 4" descr="karol Veľk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6993" y="562456"/>
            <a:ext cx="1562100" cy="2924175"/>
          </a:xfrm>
          <a:prstGeom prst="rect">
            <a:avLst/>
          </a:prstGeom>
        </p:spPr>
      </p:pic>
      <p:pic>
        <p:nvPicPr>
          <p:cNvPr id="6" name="Obrázok 5" descr="Oto I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692696"/>
            <a:ext cx="2016224" cy="2016224"/>
          </a:xfrm>
          <a:prstGeom prst="rect">
            <a:avLst/>
          </a:prstGeom>
        </p:spPr>
      </p:pic>
      <p:pic>
        <p:nvPicPr>
          <p:cNvPr id="7" name="Obrázok 6" descr="sv rímska ríša-insíg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5248" y="476672"/>
            <a:ext cx="1686297" cy="2520280"/>
          </a:xfrm>
          <a:prstGeom prst="rect">
            <a:avLst/>
          </a:prstGeom>
        </p:spPr>
      </p:pic>
      <p:pic>
        <p:nvPicPr>
          <p:cNvPr id="8" name="Obrázok 7" descr="rímsko nemecká ríša - map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05466" y="3807258"/>
            <a:ext cx="4838534" cy="3052010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3908633" y="3464048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Karol Veľký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5796136" y="270892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Oto I. Veľký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6876256" y="3789040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Svätá rímska ríša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7524328" y="2996952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Ríšska koruna</a:t>
            </a:r>
            <a:endParaRPr lang="sk-SK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anglicko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652120" y="332656"/>
            <a:ext cx="3339480" cy="65253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sz="3400" dirty="0" smtClean="0"/>
              <a:t>Aj Anglicko bolo </a:t>
            </a:r>
            <a:r>
              <a:rPr lang="sk-SK" sz="3400" b="1" dirty="0" smtClean="0"/>
              <a:t>rozdrobené</a:t>
            </a:r>
            <a:r>
              <a:rPr lang="sk-SK" sz="3400" dirty="0" smtClean="0"/>
              <a:t> v 7.a 8. storočí na malé </a:t>
            </a:r>
            <a:r>
              <a:rPr lang="sk-SK" sz="3400" b="1" dirty="0" smtClean="0"/>
              <a:t>kráľovstvá </a:t>
            </a:r>
            <a:r>
              <a:rPr lang="sk-SK" sz="3400" dirty="0" smtClean="0"/>
              <a:t>germánskych kmeňov </a:t>
            </a:r>
            <a:r>
              <a:rPr lang="sk-SK" sz="3400" b="1" dirty="0" smtClean="0"/>
              <a:t> </a:t>
            </a:r>
            <a:r>
              <a:rPr lang="sk-SK" sz="3400" b="1" dirty="0" err="1" smtClean="0"/>
              <a:t>Anglov</a:t>
            </a:r>
            <a:r>
              <a:rPr lang="sk-SK" sz="3400" b="1" dirty="0" smtClean="0"/>
              <a:t>, Sasov a </a:t>
            </a:r>
            <a:r>
              <a:rPr lang="sk-SK" sz="3400" b="1" dirty="0" err="1" smtClean="0"/>
              <a:t>Jutov</a:t>
            </a:r>
            <a:r>
              <a:rPr lang="sk-SK" sz="3400" dirty="0" smtClean="0"/>
              <a:t>. Zjednotil ich kráľ </a:t>
            </a:r>
            <a:r>
              <a:rPr lang="sk-SK" sz="3400" b="1" dirty="0" smtClean="0"/>
              <a:t>Alfréd Veľký- </a:t>
            </a:r>
            <a:r>
              <a:rPr lang="sk-SK" sz="3400" dirty="0" smtClean="0"/>
              <a:t>prvý anglický kráľ</a:t>
            </a:r>
            <a:r>
              <a:rPr lang="sk-SK" sz="3400" dirty="0" smtClean="0"/>
              <a:t>. </a:t>
            </a:r>
            <a:endParaRPr lang="sk-SK" sz="3400" dirty="0" smtClean="0"/>
          </a:p>
          <a:p>
            <a:pPr>
              <a:buNone/>
            </a:pPr>
            <a:r>
              <a:rPr lang="sk-SK" sz="3400" dirty="0" smtClean="0"/>
              <a:t>V r. 1066 Anglicko napadol </a:t>
            </a:r>
            <a:r>
              <a:rPr lang="sk-SK" sz="3400" dirty="0" err="1" smtClean="0"/>
              <a:t>normanský</a:t>
            </a:r>
            <a:r>
              <a:rPr lang="sk-SK" sz="3400" dirty="0" smtClean="0"/>
              <a:t> vládca </a:t>
            </a:r>
            <a:r>
              <a:rPr lang="sk-SK" sz="3400" b="1" dirty="0" smtClean="0"/>
              <a:t>Viliam Dobyvateľ  </a:t>
            </a:r>
            <a:r>
              <a:rPr lang="sk-SK" sz="3400" dirty="0" smtClean="0"/>
              <a:t>a porazil ich v </a:t>
            </a:r>
            <a:r>
              <a:rPr lang="sk-SK" sz="3400" b="1" dirty="0" smtClean="0"/>
              <a:t>bitke pri </a:t>
            </a:r>
            <a:r>
              <a:rPr lang="sk-SK" sz="3400" b="1" dirty="0" err="1" smtClean="0"/>
              <a:t>Hastingse</a:t>
            </a:r>
            <a:r>
              <a:rPr lang="sk-SK" sz="3400" dirty="0" smtClean="0"/>
              <a:t>– </a:t>
            </a:r>
            <a:r>
              <a:rPr lang="sk-SK" sz="3400" dirty="0" err="1" smtClean="0"/>
              <a:t>odvdedy</a:t>
            </a:r>
            <a:r>
              <a:rPr lang="sk-SK" sz="3400" dirty="0" smtClean="0"/>
              <a:t> sa Anglicko rozkladalo na britských ostrovoch i v dnešnom Francúzsku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 descr="alfred veľk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2312041" cy="2592288"/>
          </a:xfrm>
          <a:prstGeom prst="rect">
            <a:avLst/>
          </a:prstGeom>
        </p:spPr>
      </p:pic>
      <p:pic>
        <p:nvPicPr>
          <p:cNvPr id="5" name="Obrázok 4" descr="viliam dobyvat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76672"/>
            <a:ext cx="2562225" cy="3152775"/>
          </a:xfrm>
          <a:prstGeom prst="rect">
            <a:avLst/>
          </a:prstGeom>
        </p:spPr>
      </p:pic>
      <p:pic>
        <p:nvPicPr>
          <p:cNvPr id="6" name="Obrázok 5" descr="bitka pri hasting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365104"/>
            <a:ext cx="2600325" cy="1752600"/>
          </a:xfrm>
          <a:prstGeom prst="rect">
            <a:avLst/>
          </a:prstGeom>
        </p:spPr>
      </p:pic>
      <p:pic>
        <p:nvPicPr>
          <p:cNvPr id="7" name="Obrázok 6" descr="hasting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08945" y="4751859"/>
            <a:ext cx="2543175" cy="1800225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194838" y="3717032"/>
            <a:ext cx="2483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Alfréd </a:t>
            </a:r>
            <a:r>
              <a:rPr lang="sk-SK" dirty="0" err="1" smtClean="0"/>
              <a:t>Veľký-bojovník</a:t>
            </a:r>
            <a:r>
              <a:rPr lang="sk-SK" dirty="0" smtClean="0"/>
              <a:t>, </a:t>
            </a:r>
          </a:p>
          <a:p>
            <a:r>
              <a:rPr lang="sk-SK" dirty="0"/>
              <a:t>u</a:t>
            </a:r>
            <a:r>
              <a:rPr lang="sk-SK" dirty="0" smtClean="0"/>
              <a:t>čenec </a:t>
            </a:r>
            <a:r>
              <a:rPr lang="sk-SK" dirty="0" smtClean="0"/>
              <a:t>a historik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2923853" y="3501008"/>
            <a:ext cx="2906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Viliam Dobyvateľ rozdelil majetky Anglosasov</a:t>
            </a:r>
          </a:p>
          <a:p>
            <a:r>
              <a:rPr lang="sk-SK" dirty="0" smtClean="0"/>
              <a:t>Francúzskym barónom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539552" y="6309320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Bitka pri </a:t>
            </a:r>
            <a:r>
              <a:rPr lang="sk-SK" dirty="0" err="1" smtClean="0"/>
              <a:t>Hastingse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3498660" y="6493986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Dobová tapiséria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ján bezzem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2200" y="2251090"/>
            <a:ext cx="2186381" cy="3312368"/>
          </a:xfrm>
        </p:spPr>
      </p:pic>
      <p:sp>
        <p:nvSpPr>
          <p:cNvPr id="4" name="BlokTextu 3"/>
          <p:cNvSpPr txBox="1"/>
          <p:nvPr/>
        </p:nvSpPr>
        <p:spPr>
          <a:xfrm>
            <a:off x="0" y="0"/>
            <a:ext cx="37799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Územia vo Francúzsku stratil v 13. </a:t>
            </a:r>
            <a:r>
              <a:rPr lang="sk-SK" sz="2400" dirty="0" err="1" smtClean="0"/>
              <a:t>ročí</a:t>
            </a:r>
            <a:r>
              <a:rPr lang="sk-SK" sz="2400" dirty="0" smtClean="0"/>
              <a:t> </a:t>
            </a:r>
            <a:r>
              <a:rPr lang="sk-SK" sz="2400" dirty="0" err="1" smtClean="0"/>
              <a:t>krá</a:t>
            </a:r>
            <a:r>
              <a:rPr lang="sk-SK" sz="2400" b="1" dirty="0" err="1" smtClean="0"/>
              <a:t>Bezzemok</a:t>
            </a:r>
            <a:r>
              <a:rPr lang="sk-SK" sz="2400" dirty="0" smtClean="0"/>
              <a:t>.  Po odchode kráľa </a:t>
            </a:r>
            <a:r>
              <a:rPr lang="sk-SK" sz="2400" b="1" dirty="0" smtClean="0"/>
              <a:t>Richarda- Levie srdce </a:t>
            </a:r>
            <a:r>
              <a:rPr lang="sk-SK" sz="2400" dirty="0" smtClean="0"/>
              <a:t>na križiacku výpravu</a:t>
            </a:r>
          </a:p>
          <a:p>
            <a:r>
              <a:rPr lang="sk-SK" sz="2400" dirty="0" smtClean="0"/>
              <a:t>si anglická šľachta vydobyla  veľké privilégiá- možnosť spolurozhodovať  v krajine. Podpísal  dokument</a:t>
            </a:r>
          </a:p>
          <a:p>
            <a:r>
              <a:rPr lang="sk-SK" sz="2400" b="1" dirty="0" err="1" smtClean="0"/>
              <a:t>Magna</a:t>
            </a:r>
            <a:r>
              <a:rPr lang="sk-SK" sz="2400" b="1" dirty="0" smtClean="0"/>
              <a:t> Charta</a:t>
            </a:r>
            <a:r>
              <a:rPr lang="sk-SK" sz="2400" dirty="0" smtClean="0"/>
              <a:t>= Veľká listina slobôd. Vznikol </a:t>
            </a:r>
            <a:r>
              <a:rPr lang="sk-SK" sz="2400" b="1" dirty="0" smtClean="0"/>
              <a:t>anglický parlament </a:t>
            </a:r>
            <a:r>
              <a:rPr lang="sk-SK" sz="3200" dirty="0" smtClean="0"/>
              <a:t>.</a:t>
            </a:r>
            <a:endParaRPr lang="sk-SK" sz="3200" dirty="0"/>
          </a:p>
        </p:txBody>
      </p:sp>
      <p:pic>
        <p:nvPicPr>
          <p:cNvPr id="6" name="Obrázok 5" descr="Ján mag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8734" y="-30053"/>
            <a:ext cx="2828925" cy="1619250"/>
          </a:xfrm>
          <a:prstGeom prst="rect">
            <a:avLst/>
          </a:prstGeom>
        </p:spPr>
      </p:pic>
      <p:pic>
        <p:nvPicPr>
          <p:cNvPr id="7" name="Obrázok 6" descr="magna char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88640"/>
            <a:ext cx="1790700" cy="2552700"/>
          </a:xfrm>
          <a:prstGeom prst="rect">
            <a:avLst/>
          </a:prstGeom>
        </p:spPr>
      </p:pic>
      <p:pic>
        <p:nvPicPr>
          <p:cNvPr id="8" name="Obrázok 7" descr="jan_bezzemok_kr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79798" y="3881244"/>
            <a:ext cx="2930629" cy="2590676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139952" y="270892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 smtClean="0"/>
              <a:t>Magna</a:t>
            </a:r>
            <a:r>
              <a:rPr lang="sk-SK" sz="1600" dirty="0" smtClean="0"/>
              <a:t> charta </a:t>
            </a:r>
            <a:r>
              <a:rPr lang="sk-SK" sz="1600" dirty="0" err="1" smtClean="0"/>
              <a:t>liebertatum</a:t>
            </a:r>
            <a:endParaRPr lang="sk-SK" sz="1600" dirty="0"/>
          </a:p>
        </p:txBody>
      </p:sp>
      <p:sp>
        <p:nvSpPr>
          <p:cNvPr id="10" name="BlokTextu 9"/>
          <p:cNvSpPr txBox="1"/>
          <p:nvPr/>
        </p:nvSpPr>
        <p:spPr>
          <a:xfrm>
            <a:off x="6537265" y="1560509"/>
            <a:ext cx="2318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Podpis Veľkej listiny slobôd- 1215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4111227" y="6471920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Ján Bezzemok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6595665" y="5574293"/>
            <a:ext cx="2267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Kráľ Richard Levie srdce</a:t>
            </a:r>
          </a:p>
          <a:p>
            <a:r>
              <a:rPr lang="sk-SK" sz="1600" dirty="0" smtClean="0"/>
              <a:t>Sa zúčastnil 3. križiackej výpravy do </a:t>
            </a:r>
            <a:r>
              <a:rPr lang="sk-SK" sz="1600" dirty="0" err="1" smtClean="0"/>
              <a:t>Jeruzalema</a:t>
            </a:r>
            <a:endParaRPr lang="sk-SK" sz="1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636096"/>
          </a:xfrm>
        </p:spPr>
        <p:txBody>
          <a:bodyPr>
            <a:noAutofit/>
          </a:bodyPr>
          <a:lstStyle/>
          <a:p>
            <a:pPr algn="ctr"/>
            <a:r>
              <a:rPr lang="sk-SK" sz="8000" dirty="0" smtClean="0">
                <a:latin typeface="Alibi" pitchFamily="2" charset="-18"/>
              </a:rPr>
              <a:t>Ďakujem za pozornosť !</a:t>
            </a:r>
            <a:endParaRPr lang="sk-SK" sz="8000" dirty="0">
              <a:latin typeface="Alibi" pitchFamily="2" charset="-1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1573</TotalTime>
  <Words>401</Words>
  <Application>Microsoft Office PowerPoint</Application>
  <PresentationFormat>Prezentácia na obrazovke (4:3)</PresentationFormat>
  <Paragraphs>46</Paragraphs>
  <Slides>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4" baseType="lpstr">
      <vt:lpstr>Alibi</vt:lpstr>
      <vt:lpstr>Calibri</vt:lpstr>
      <vt:lpstr>Franklin Gothic Book</vt:lpstr>
      <vt:lpstr>Franklin Gothic Medium</vt:lpstr>
      <vt:lpstr>Wingdings 2</vt:lpstr>
      <vt:lpstr>Cestovanie</vt:lpstr>
      <vt:lpstr>NOVÉ MOCNÉ KRÁĽOVSTVÁ STREDOVEKU</vt:lpstr>
      <vt:lpstr>Prezentácia programu PowerPoint</vt:lpstr>
      <vt:lpstr>Prezentácia programu PowerPoint</vt:lpstr>
      <vt:lpstr>Prezentácia programu PowerPoint</vt:lpstr>
      <vt:lpstr>Prezentácia programu PowerPoint</vt:lpstr>
      <vt:lpstr>anglicko</vt:lpstr>
      <vt:lpstr>Prezentácia programu PowerPoint</vt:lpstr>
      <vt:lpstr>Ďakujem za pozornosť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MOCNÉ KRÁĽOVSTVÁ STREDOVEKU</dc:title>
  <dc:creator>maria</dc:creator>
  <cp:lastModifiedBy>MS Vinbarg</cp:lastModifiedBy>
  <cp:revision>11</cp:revision>
  <dcterms:created xsi:type="dcterms:W3CDTF">2018-06-07T08:20:04Z</dcterms:created>
  <dcterms:modified xsi:type="dcterms:W3CDTF">2021-05-16T18:04:36Z</dcterms:modified>
</cp:coreProperties>
</file>