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185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0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904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8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79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57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188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45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87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61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5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C253-0626-43C9-BD59-BCA2A5CAD84E}" type="datetimeFigureOut">
              <a:rPr lang="sk-SK" smtClean="0"/>
              <a:t>5. 12. 2021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72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Teol%C3%B3gia" TargetMode="External"/><Relationship Id="rId3" Type="http://schemas.openxmlformats.org/officeDocument/2006/relationships/hyperlink" Target="https://sk.wikipedia.org/wiki/Latin%C4%8Dina" TargetMode="External"/><Relationship Id="rId7" Type="http://schemas.openxmlformats.org/officeDocument/2006/relationships/hyperlink" Target="https://sk.wikipedia.org/wiki/Viano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k.wikipedia.org/wiki/Je%C5%BEi%C5%A1_Kristus" TargetMode="External"/><Relationship Id="rId11" Type="http://schemas.openxmlformats.org/officeDocument/2006/relationships/hyperlink" Target="https://sk.wikipedia.org/wiki/Liturgick%C3%A1_farba" TargetMode="External"/><Relationship Id="rId5" Type="http://schemas.openxmlformats.org/officeDocument/2006/relationships/hyperlink" Target="https://sk.wikipedia.org/wiki/Latinsk%C3%A1_cirkev" TargetMode="External"/><Relationship Id="rId10" Type="http://schemas.openxmlformats.org/officeDocument/2006/relationships/hyperlink" Target="https://sk.wikipedia.org/w/index.php?title=Ror%C3%A1ty&amp;action=edit&amp;redlink=1" TargetMode="External"/><Relationship Id="rId4" Type="http://schemas.openxmlformats.org/officeDocument/2006/relationships/hyperlink" Target="https://sk.wikipedia.org/wiki/Liturgick%C3%BD_rok" TargetMode="External"/><Relationship Id="rId9" Type="http://schemas.openxmlformats.org/officeDocument/2006/relationships/hyperlink" Target="https://sk.wikipedia.org/wiki/Panna_M%C3%A1r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9oXoV3GIE&amp;ab_channel=Franciszka%C5%84skaSzko%C5%82aMuzykiiLiturgi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uiImavaqbg&amp;list=RDQMp567IjW3m6E&amp;start_radio=1&amp;ab_channel=palinno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_NlP5-KU_k&amp;ab_channel=GalganMusi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sz="8000" dirty="0" smtClean="0">
                <a:latin typeface="Algerian" panose="04020705040A02060702" pitchFamily="82" charset="0"/>
              </a:rPr>
              <a:t>Advent</a:t>
            </a:r>
            <a:endParaRPr lang="sk-SK" sz="8000" dirty="0">
              <a:latin typeface="Algerian" panose="04020705040A02060702" pitchFamily="82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84" y="3829676"/>
            <a:ext cx="2965832" cy="2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01" y="115910"/>
            <a:ext cx="7563861" cy="655534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0152" y="115910"/>
            <a:ext cx="43015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/>
              <a:t>Advent</a:t>
            </a:r>
            <a:r>
              <a:rPr lang="sk-SK" sz="2200" dirty="0"/>
              <a:t> alebo </a:t>
            </a:r>
            <a:r>
              <a:rPr lang="sk-SK" sz="2200" b="1" dirty="0"/>
              <a:t>adventné obdobie</a:t>
            </a:r>
            <a:r>
              <a:rPr lang="sk-SK" sz="2200" dirty="0"/>
              <a:t> (z </a:t>
            </a:r>
            <a:r>
              <a:rPr lang="sk-SK" sz="2200" dirty="0">
                <a:hlinkClick r:id="rId3" tooltip="Latinčina"/>
              </a:rPr>
              <a:t>lat.</a:t>
            </a:r>
            <a:r>
              <a:rPr lang="sk-SK" sz="2200" dirty="0"/>
              <a:t> </a:t>
            </a:r>
            <a:r>
              <a:rPr lang="sk-SK" sz="2200" i="1" dirty="0" err="1"/>
              <a:t>adventus</a:t>
            </a:r>
            <a:r>
              <a:rPr lang="sk-SK" sz="2200" dirty="0"/>
              <a:t> príchod) je prvá časť </a:t>
            </a:r>
            <a:r>
              <a:rPr lang="sk-SK" sz="2200" dirty="0">
                <a:hlinkClick r:id="rId4" tooltip="Liturgický rok"/>
              </a:rPr>
              <a:t>liturgického roka</a:t>
            </a:r>
            <a:r>
              <a:rPr lang="sk-SK" sz="2200" dirty="0"/>
              <a:t> </a:t>
            </a:r>
            <a:r>
              <a:rPr lang="sk-SK" sz="2200" dirty="0">
                <a:hlinkClick r:id="rId5" tooltip="Latinská cirkev"/>
              </a:rPr>
              <a:t>rímskokatolíckej cirkvi</a:t>
            </a:r>
            <a:r>
              <a:rPr lang="sk-SK" sz="2200" dirty="0"/>
              <a:t> vymedzená 4 nedeľami pred sviatkom narodenia </a:t>
            </a:r>
            <a:r>
              <a:rPr lang="sk-SK" sz="2200" dirty="0">
                <a:hlinkClick r:id="rId6" tooltip="Ježiš Kristus"/>
              </a:rPr>
              <a:t>Ježiša Krista</a:t>
            </a:r>
            <a:r>
              <a:rPr lang="sk-SK" sz="2200" dirty="0"/>
              <a:t> a obdobie duchovnej prípravy na </a:t>
            </a:r>
            <a:r>
              <a:rPr lang="sk-SK" sz="2200" dirty="0">
                <a:hlinkClick r:id="rId7" tooltip="Vianoce"/>
              </a:rPr>
              <a:t>Vianoce</a:t>
            </a:r>
            <a:r>
              <a:rPr lang="sk-SK" sz="2200" dirty="0"/>
              <a:t>. V </a:t>
            </a:r>
            <a:r>
              <a:rPr lang="sk-SK" sz="2200" dirty="0">
                <a:hlinkClick r:id="rId8" tooltip="Teológia"/>
              </a:rPr>
              <a:t>teologickom</a:t>
            </a:r>
            <a:r>
              <a:rPr lang="sk-SK" sz="2200" dirty="0"/>
              <a:t> zmysle sa advent vyznačuje dvojakým očakávaním – sviatku narodenia </a:t>
            </a:r>
            <a:r>
              <a:rPr lang="sk-SK" sz="2200" dirty="0">
                <a:hlinkClick r:id="rId6" tooltip="Ježiš Kristus"/>
              </a:rPr>
              <a:t>Ježiša Krista</a:t>
            </a:r>
            <a:r>
              <a:rPr lang="sk-SK" sz="2200" dirty="0"/>
              <a:t> a jeho druhého </a:t>
            </a:r>
            <a:r>
              <a:rPr lang="sk-SK" sz="2200" dirty="0" smtClean="0"/>
              <a:t>príchodu </a:t>
            </a:r>
            <a:r>
              <a:rPr lang="sk-SK" sz="2200" dirty="0"/>
              <a:t>na konci </a:t>
            </a:r>
            <a:r>
              <a:rPr lang="sk-SK" sz="2200" dirty="0" smtClean="0"/>
              <a:t>času, </a:t>
            </a:r>
            <a:r>
              <a:rPr lang="sk-SK" sz="2200" dirty="0"/>
              <a:t>ale taktiež sa nezabúda na osobitnú úctu </a:t>
            </a:r>
            <a:r>
              <a:rPr lang="sk-SK" sz="2200" dirty="0">
                <a:hlinkClick r:id="rId9" tooltip="Panna Mária"/>
              </a:rPr>
              <a:t>Ježišovej </a:t>
            </a:r>
            <a:r>
              <a:rPr lang="sk-SK" sz="2200" dirty="0" smtClean="0">
                <a:hlinkClick r:id="rId9" tooltip="Panna Mária"/>
              </a:rPr>
              <a:t>Matky</a:t>
            </a:r>
            <a:r>
              <a:rPr lang="sk-SK" sz="2200" dirty="0" smtClean="0"/>
              <a:t>,</a:t>
            </a:r>
            <a:r>
              <a:rPr lang="sk-SK" sz="2200" dirty="0"/>
              <a:t> napríklad tzv. </a:t>
            </a:r>
            <a:r>
              <a:rPr lang="sk-SK" sz="2200" dirty="0">
                <a:hlinkClick r:id="rId10" tooltip="Roráty (stránka neexistuje)"/>
              </a:rPr>
              <a:t>rorátnou sv. omšou</a:t>
            </a:r>
            <a:r>
              <a:rPr lang="sk-SK" sz="2200" dirty="0"/>
              <a:t> v dňoch do 16. decembra.</a:t>
            </a:r>
          </a:p>
          <a:p>
            <a:r>
              <a:rPr lang="sk-SK" sz="2200" dirty="0">
                <a:hlinkClick r:id="rId11" tooltip="Liturgická farba"/>
              </a:rPr>
              <a:t>Liturgickou farbou</a:t>
            </a:r>
            <a:r>
              <a:rPr lang="sk-SK" sz="2200" dirty="0"/>
              <a:t> pre advent je fialová</a:t>
            </a:r>
            <a:r>
              <a:rPr lang="sk-SK" sz="2200" dirty="0" smtClean="0"/>
              <a:t>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844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6" y="142678"/>
            <a:ext cx="10121921" cy="514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" y="77273"/>
            <a:ext cx="6231826" cy="414699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48" y="2859110"/>
            <a:ext cx="5638139" cy="389767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10" y="3215416"/>
            <a:ext cx="2356617" cy="35413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804" y="491438"/>
            <a:ext cx="2333625" cy="19621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25" y="456006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04552" y="656822"/>
            <a:ext cx="10509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Názov rorátnych sv. omší je odvodený z úvodného spevu v knihe proroka Izaiáša: </a:t>
            </a:r>
            <a:r>
              <a:rPr lang="sk-SK" sz="2000" b="1" i="1" dirty="0"/>
              <a:t>„</a:t>
            </a:r>
            <a:r>
              <a:rPr lang="sk-SK" sz="2000" b="1" i="1" dirty="0" err="1"/>
              <a:t>Rorate</a:t>
            </a:r>
            <a:r>
              <a:rPr lang="sk-SK" sz="2000" b="1" i="1" dirty="0"/>
              <a:t> </a:t>
            </a:r>
            <a:r>
              <a:rPr lang="sk-SK" sz="2000" b="1" i="1" dirty="0" err="1"/>
              <a:t>caeli</a:t>
            </a:r>
            <a:r>
              <a:rPr lang="sk-SK" sz="2000" b="1" i="1" dirty="0"/>
              <a:t> </a:t>
            </a:r>
            <a:r>
              <a:rPr lang="sk-SK" sz="2000" b="1" i="1" dirty="0" err="1"/>
              <a:t>desuper</a:t>
            </a:r>
            <a:r>
              <a:rPr lang="sk-SK" sz="2000" b="1" i="1" dirty="0"/>
              <a:t>, et </a:t>
            </a:r>
            <a:r>
              <a:rPr lang="sk-SK" sz="2000" b="1" i="1" dirty="0" err="1"/>
              <a:t>nubes</a:t>
            </a:r>
            <a:r>
              <a:rPr lang="sk-SK" sz="2000" b="1" i="1" dirty="0"/>
              <a:t> </a:t>
            </a:r>
            <a:r>
              <a:rPr lang="sk-SK" sz="2000" b="1" i="1" dirty="0" err="1"/>
              <a:t>pluant</a:t>
            </a:r>
            <a:r>
              <a:rPr lang="sk-SK" sz="2000" b="1" i="1" dirty="0"/>
              <a:t> </a:t>
            </a:r>
            <a:r>
              <a:rPr lang="sk-SK" sz="2000" b="1" i="1" dirty="0" err="1"/>
              <a:t>iustum</a:t>
            </a:r>
            <a:r>
              <a:rPr lang="sk-SK" sz="2000" b="1" i="1" dirty="0"/>
              <a:t> </a:t>
            </a:r>
            <a:r>
              <a:rPr lang="sk-SK" sz="2000" b="1" i="1" dirty="0" err="1"/>
              <a:t>aperiatur</a:t>
            </a:r>
            <a:r>
              <a:rPr lang="sk-SK" sz="2000" b="1" i="1" dirty="0"/>
              <a:t> </a:t>
            </a:r>
            <a:r>
              <a:rPr lang="sk-SK" sz="2000" b="1" i="1" dirty="0" err="1"/>
              <a:t>terra</a:t>
            </a:r>
            <a:r>
              <a:rPr lang="sk-SK" sz="2000" b="1" i="1" dirty="0"/>
              <a:t> et </a:t>
            </a:r>
            <a:r>
              <a:rPr lang="sk-SK" sz="2000" b="1" i="1" dirty="0" err="1"/>
              <a:t>germinet</a:t>
            </a:r>
            <a:r>
              <a:rPr lang="sk-SK" sz="2000" b="1" i="1" dirty="0"/>
              <a:t> </a:t>
            </a:r>
            <a:r>
              <a:rPr lang="sk-SK" sz="2000" b="1" i="1" dirty="0" err="1"/>
              <a:t>Salvatorem</a:t>
            </a:r>
            <a:r>
              <a:rPr lang="sk-SK" sz="2000" b="1" i="1" dirty="0"/>
              <a:t>.“</a:t>
            </a:r>
            <a:r>
              <a:rPr lang="sk-SK" sz="2000" b="1" dirty="0"/>
              <a:t> (</a:t>
            </a:r>
            <a:r>
              <a:rPr lang="sk-SK" sz="2000" b="1" dirty="0" err="1"/>
              <a:t>Iz</a:t>
            </a:r>
            <a:r>
              <a:rPr lang="sk-SK" sz="2000" b="1" dirty="0"/>
              <a:t> 45,8</a:t>
            </a:r>
            <a:r>
              <a:rPr lang="sk-SK" sz="2000" b="1" dirty="0" smtClean="0"/>
              <a:t>)</a:t>
            </a:r>
          </a:p>
          <a:p>
            <a:endParaRPr lang="sk-SK" sz="2000" b="1" dirty="0"/>
          </a:p>
          <a:p>
            <a:r>
              <a:rPr lang="sk-SK" sz="2000" b="1" dirty="0" smtClean="0"/>
              <a:t>/„Roste, nebesá, zhora, z oblakov nech prší pravda. Otvor sa, zem, nech urodí sa spása ...“/  </a:t>
            </a:r>
            <a:endParaRPr lang="sk-SK" sz="20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004552" y="3372717"/>
            <a:ext cx="103546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Roráty, votívne sväté omše ku cti </a:t>
            </a:r>
            <a:r>
              <a:rPr lang="sk-SK" sz="2400" b="1" dirty="0"/>
              <a:t>Panny Márie</a:t>
            </a:r>
            <a:r>
              <a:rPr lang="sk-SK" sz="2000" b="1" dirty="0"/>
              <a:t>, začínajú vždy pred svitaním, aby nám pripomenuli, že aj pred narodením Ježiša Krista ľudstvo </a:t>
            </a:r>
            <a:r>
              <a:rPr lang="sk-SK" sz="2000" b="1" i="1" dirty="0"/>
              <a:t>„kráčalo vo tmách“</a:t>
            </a:r>
            <a:r>
              <a:rPr lang="sk-SK" sz="2000" b="1" dirty="0"/>
              <a:t> (</a:t>
            </a:r>
            <a:r>
              <a:rPr lang="sk-SK" sz="2000" b="1" dirty="0" err="1"/>
              <a:t>Iz</a:t>
            </a:r>
            <a:r>
              <a:rPr lang="sk-SK" sz="2000" b="1" dirty="0"/>
              <a:t> 9,1). Tma v kostole pripomína svet, ktorý je v tme, a naopak, ožiarený oltár symbolizuje Krista, ktorý prichádza ako pravé svetlo sveta. Tak ho predpovedali proroci, a tak ako to o sebe aj sám povedal: </a:t>
            </a:r>
            <a:r>
              <a:rPr lang="sk-SK" sz="2000" b="1" i="1" dirty="0"/>
              <a:t>„Ja som svetlo sveta. Kto mňa nasleduje, nebude chodiť vo tmách, ale bude mať svetlo života.“</a:t>
            </a:r>
            <a:r>
              <a:rPr lang="sk-SK" sz="2000" b="1" dirty="0"/>
              <a:t> (</a:t>
            </a:r>
            <a:r>
              <a:rPr lang="sk-SK" sz="2000" b="1" dirty="0" err="1"/>
              <a:t>Jn</a:t>
            </a:r>
            <a:r>
              <a:rPr lang="sk-SK" sz="2000" b="1" dirty="0"/>
              <a:t> 8,12-13) Naši predkovia chodili do kostola s lampášmi, ktorými si svietili na cestu a ktoré ich doviedli do cieľa. Podobne ako maják je pre námorníkov nádejou, lebo im oznamuje, že už nie sú ďaleko od pevnej zeme a zároveň ich aj vedie svojím svetlom do bezpečného prístavu, tak je naším svetlom počas celého adventu Kristus.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04552" y="2137880"/>
            <a:ext cx="9961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u="sng" dirty="0">
                <a:hlinkClick r:id="rId2"/>
              </a:rPr>
              <a:t>https://www.youtube.com/watch?v=ON9oXoV3GIE&amp;ab_channel=Franciszka%C5%84skaSzko%C5%82aMuzykiiLiturgii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593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19" y="163132"/>
            <a:ext cx="4129290" cy="516161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80" y="3394656"/>
            <a:ext cx="3169679" cy="316967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687132" y="1297388"/>
            <a:ext cx="5782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Hľa, Panna počne a porodí Syna ...</a:t>
            </a:r>
            <a:endParaRPr lang="sk-SK" sz="4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584101" y="3240348"/>
            <a:ext cx="38701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u="sng" dirty="0">
                <a:hlinkClick r:id="rId4"/>
              </a:rPr>
              <a:t>https://www.youtube.com/watch?v=MuiImavaqbg&amp;list=RDQMp567IjW3m6E&amp;start_radio=1&amp;ab_channel=palinno84</a:t>
            </a:r>
            <a:endParaRPr lang="sk-SK" sz="32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46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17" y="128342"/>
            <a:ext cx="3807489" cy="51517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03" y="1864378"/>
            <a:ext cx="3915177" cy="484551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43943" y="309093"/>
            <a:ext cx="700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A príde aj Mikuláš ...</a:t>
            </a:r>
            <a:endParaRPr lang="sk-SK" sz="4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81285" y="2855975"/>
            <a:ext cx="441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hlinkClick r:id="rId4"/>
              </a:rPr>
              <a:t>https://www.youtube.com/watch?v=h_NlP5-KU_k&amp;ab_channel=GalganMusic</a:t>
            </a:r>
            <a:endParaRPr lang="sk-SK" sz="3600" dirty="0" smtClean="0"/>
          </a:p>
          <a:p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836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87" y="171448"/>
            <a:ext cx="9878847" cy="65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27278" y="2807594"/>
            <a:ext cx="1080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latin typeface="Algerian" panose="04020705040A02060702" pitchFamily="82" charset="0"/>
              </a:rPr>
              <a:t>Prajem požehnaný adventný čas.</a:t>
            </a:r>
            <a:endParaRPr lang="sk-SK" sz="4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70</Words>
  <Application>Microsoft Office PowerPoint</Application>
  <PresentationFormat>Širokouhlá</PresentationFormat>
  <Paragraphs>13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Motív Office</vt:lpstr>
      <vt:lpstr>Advent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</dc:title>
  <dc:creator>MS Vinbarg</dc:creator>
  <cp:lastModifiedBy>MS Vinbarg</cp:lastModifiedBy>
  <cp:revision>12</cp:revision>
  <dcterms:created xsi:type="dcterms:W3CDTF">2020-11-29T15:24:05Z</dcterms:created>
  <dcterms:modified xsi:type="dcterms:W3CDTF">2021-12-05T21:34:20Z</dcterms:modified>
</cp:coreProperties>
</file>