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2" r:id="rId3"/>
    <p:sldId id="257" r:id="rId4"/>
    <p:sldId id="258" r:id="rId5"/>
    <p:sldId id="274" r:id="rId6"/>
    <p:sldId id="275" r:id="rId7"/>
    <p:sldId id="268" r:id="rId8"/>
    <p:sldId id="269" r:id="rId9"/>
    <p:sldId id="270" r:id="rId10"/>
    <p:sldId id="271" r:id="rId11"/>
    <p:sldId id="263" r:id="rId12"/>
    <p:sldId id="264" r:id="rId13"/>
    <p:sldId id="266" r:id="rId14"/>
    <p:sldId id="276" r:id="rId15"/>
    <p:sldId id="267" r:id="rId16"/>
    <p:sldId id="261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9ABD919F-63BB-4AC6-8F4B-875416BF3292}">
          <p14:sldIdLst>
            <p14:sldId id="256"/>
            <p14:sldId id="272"/>
            <p14:sldId id="257"/>
            <p14:sldId id="258"/>
            <p14:sldId id="274"/>
            <p14:sldId id="275"/>
            <p14:sldId id="268"/>
            <p14:sldId id="269"/>
            <p14:sldId id="270"/>
            <p14:sldId id="271"/>
            <p14:sldId id="263"/>
            <p14:sldId id="264"/>
            <p14:sldId id="266"/>
            <p14:sldId id="276"/>
            <p14:sldId id="267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DCC5-A090-4EED-A26B-139CC7E726E0}" type="datetimeFigureOut">
              <a:rPr lang="sk-SK" smtClean="0"/>
              <a:t>2.4.2020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5FBD-686A-4B01-A610-40DB772292BF}" type="slidenum">
              <a:rPr lang="sk-SK" smtClean="0"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DCC5-A090-4EED-A26B-139CC7E726E0}" type="datetimeFigureOut">
              <a:rPr lang="sk-SK" smtClean="0"/>
              <a:t>2.4.2020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5FBD-686A-4B01-A610-40DB772292B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DCC5-A090-4EED-A26B-139CC7E726E0}" type="datetimeFigureOut">
              <a:rPr lang="sk-SK" smtClean="0"/>
              <a:t>2.4.2020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5FBD-686A-4B01-A610-40DB772292B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DCC5-A090-4EED-A26B-139CC7E726E0}" type="datetimeFigureOut">
              <a:rPr lang="sk-SK" smtClean="0"/>
              <a:t>2.4.2020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5FBD-686A-4B01-A610-40DB772292B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DCC5-A090-4EED-A26B-139CC7E726E0}" type="datetimeFigureOut">
              <a:rPr lang="sk-SK" smtClean="0"/>
              <a:t>2.4.2020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5FBD-686A-4B01-A610-40DB772292BF}" type="slidenum">
              <a:rPr lang="sk-SK" smtClean="0"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DCC5-A090-4EED-A26B-139CC7E726E0}" type="datetimeFigureOut">
              <a:rPr lang="sk-SK" smtClean="0"/>
              <a:t>2.4.2020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5FBD-686A-4B01-A610-40DB772292B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DCC5-A090-4EED-A26B-139CC7E726E0}" type="datetimeFigureOut">
              <a:rPr lang="sk-SK" smtClean="0"/>
              <a:t>2.4.2020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5FBD-686A-4B01-A610-40DB772292BF}" type="slidenum">
              <a:rPr lang="sk-SK" smtClean="0"/>
              <a:t>‹#›</a:t>
            </a:fld>
            <a:endParaRPr lang="sk-SK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DCC5-A090-4EED-A26B-139CC7E726E0}" type="datetimeFigureOut">
              <a:rPr lang="sk-SK" smtClean="0"/>
              <a:t>2.4.2020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5FBD-686A-4B01-A610-40DB772292B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DCC5-A090-4EED-A26B-139CC7E726E0}" type="datetimeFigureOut">
              <a:rPr lang="sk-SK" smtClean="0"/>
              <a:t>2.4.2020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5FBD-686A-4B01-A610-40DB772292B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DCC5-A090-4EED-A26B-139CC7E726E0}" type="datetimeFigureOut">
              <a:rPr lang="sk-SK" smtClean="0"/>
              <a:t>2.4.2020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5FBD-686A-4B01-A610-40DB772292BF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DCC5-A090-4EED-A26B-139CC7E726E0}" type="datetimeFigureOut">
              <a:rPr lang="sk-SK" smtClean="0"/>
              <a:t>2.4.2020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5FBD-686A-4B01-A610-40DB772292B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CD1DCC5-A090-4EED-A26B-139CC7E726E0}" type="datetimeFigureOut">
              <a:rPr lang="sk-SK" smtClean="0"/>
              <a:t>2.4.2020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9185FBD-686A-4B01-A610-40DB772292BF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igitalcrittersdesign.com/how-to-protect-your-art-photography-images-from-theft-online/" TargetMode="External"/><Relationship Id="rId13" Type="http://schemas.openxmlformats.org/officeDocument/2006/relationships/hyperlink" Target="http://grandma-in-lapland.com/?attachment_id=1218" TargetMode="External"/><Relationship Id="rId3" Type="http://schemas.openxmlformats.org/officeDocument/2006/relationships/hyperlink" Target="https://www.podnikajte.sk/pravo-a-legislativa/c/1884/category/dusevne-vlastnictvo/article/autorske-prava-zamestnanci.xhtml" TargetMode="External"/><Relationship Id="rId7" Type="http://schemas.openxmlformats.org/officeDocument/2006/relationships/hyperlink" Target="https://gallova.wordpress.com/2011/04/05/autorske-prava-a-licencie/" TargetMode="External"/><Relationship Id="rId12" Type="http://schemas.openxmlformats.org/officeDocument/2006/relationships/hyperlink" Target="http://photothisandthat.co.uk/2013/04/29/is-the-uk-government-trying-to-kill-of-photographers/copyright-symbol-textured/" TargetMode="External"/><Relationship Id="rId2" Type="http://schemas.openxmlformats.org/officeDocument/2006/relationships/hyperlink" Target="http://websoup.sk/autorske-prav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gatechsolutions.sk/sk/autorske-prava" TargetMode="External"/><Relationship Id="rId11" Type="http://schemas.openxmlformats.org/officeDocument/2006/relationships/hyperlink" Target="http://www.backgroundsy.com/signs-symbols/copyright-symbol" TargetMode="External"/><Relationship Id="rId5" Type="http://schemas.openxmlformats.org/officeDocument/2006/relationships/hyperlink" Target="https://sk.wikipedia.org/wiki/Wikip%C3%A9dia:Autorsk%C3%A9_pr%C3%A1va" TargetMode="External"/><Relationship Id="rId10" Type="http://schemas.openxmlformats.org/officeDocument/2006/relationships/hyperlink" Target="https://thomaslawfirm.co/copyright-registration/" TargetMode="External"/><Relationship Id="rId4" Type="http://schemas.openxmlformats.org/officeDocument/2006/relationships/hyperlink" Target="http://atpbrno.webnode.cz/" TargetMode="External"/><Relationship Id="rId9" Type="http://schemas.openxmlformats.org/officeDocument/2006/relationships/hyperlink" Target="http://www.shockinglydelicious.com/disclosures-legal-fine-print/copyright/" TargetMode="External"/><Relationship Id="rId14" Type="http://schemas.openxmlformats.org/officeDocument/2006/relationships/hyperlink" Target="http://www.sodahead.com/fun/who-copyrighted-the-copyright-symbol/question-2814261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b="1" cap="none" dirty="0" smtClean="0"/>
              <a:t>Autorské </a:t>
            </a:r>
            <a:r>
              <a:rPr lang="sk-SK" b="1" cap="none" dirty="0"/>
              <a:t>p</a:t>
            </a:r>
            <a:r>
              <a:rPr lang="sk-SK" b="1" cap="none" dirty="0" smtClean="0"/>
              <a:t>ráva  </a:t>
            </a:r>
            <a:br>
              <a:rPr lang="sk-SK" b="1" cap="none" dirty="0" smtClean="0"/>
            </a:br>
            <a:r>
              <a:rPr lang="sk-SK" cap="none" dirty="0" smtClean="0"/>
              <a:t>a   licencie</a:t>
            </a:r>
            <a:endParaRPr lang="sk-SK" cap="none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948264" y="5949280"/>
            <a:ext cx="1832248" cy="481608"/>
          </a:xfrm>
        </p:spPr>
        <p:txBody>
          <a:bodyPr>
            <a:normAutofit fontScale="32500" lnSpcReduction="20000"/>
          </a:bodyPr>
          <a:lstStyle/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J. </a:t>
            </a:r>
            <a:r>
              <a:rPr lang="sk-SK" dirty="0" err="1" smtClean="0"/>
              <a:t>Varcholová</a:t>
            </a:r>
            <a:r>
              <a:rPr lang="sk-SK" dirty="0" smtClean="0"/>
              <a:t> 2019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8196" name="Picture 4" descr="Copyright Payment – M.C. Escher – The Official Webs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717032"/>
            <a:ext cx="501175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70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Beta verzia 			</a:t>
            </a:r>
            <a:r>
              <a:rPr lang="sk-SK" sz="2800" dirty="0" smtClean="0"/>
              <a:t>(na testovanie)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88840"/>
          </a:xfrm>
        </p:spPr>
        <p:txBody>
          <a:bodyPr/>
          <a:lstStyle/>
          <a:p>
            <a:r>
              <a:rPr lang="sk-SK" dirty="0" smtClean="0"/>
              <a:t>Takto označený program určený </a:t>
            </a:r>
            <a:r>
              <a:rPr lang="sk-SK" dirty="0"/>
              <a:t>k </a:t>
            </a:r>
            <a:r>
              <a:rPr lang="sk-SK" dirty="0" smtClean="0"/>
              <a:t>testovaniu používateľom.</a:t>
            </a:r>
          </a:p>
          <a:p>
            <a:r>
              <a:rPr lang="sk-SK" dirty="0" smtClean="0"/>
              <a:t>Môže spôsobovať problémy s operačným systémom</a:t>
            </a:r>
          </a:p>
          <a:p>
            <a:r>
              <a:rPr lang="sk-SK" dirty="0" smtClean="0"/>
              <a:t>Autori ešte hľadajú posledné chyby v programe pred uvedením do užívania</a:t>
            </a:r>
            <a:endParaRPr lang="sk-SK" dirty="0"/>
          </a:p>
        </p:txBody>
      </p:sp>
      <p:pic>
        <p:nvPicPr>
          <p:cNvPr id="7172" name="Picture 4" descr="Beta testing round red grunge stamp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89040"/>
            <a:ext cx="2270026" cy="2007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iOS 13.4 Beta Version Released By Apple | PakTecHu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563542"/>
            <a:ext cx="2977613" cy="2233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270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183880" cy="1051560"/>
          </a:xfrm>
        </p:spPr>
        <p:txBody>
          <a:bodyPr/>
          <a:lstStyle/>
          <a:p>
            <a:r>
              <a:rPr lang="sk-SK" dirty="0" err="1" smtClean="0"/>
              <a:t>Shareware</a:t>
            </a:r>
            <a:r>
              <a:rPr lang="sk-SK" dirty="0" smtClean="0"/>
              <a:t>        			   </a:t>
            </a:r>
            <a:r>
              <a:rPr lang="sk-SK" sz="2800" dirty="0" smtClean="0"/>
              <a:t>(neúplný)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916832"/>
            <a:ext cx="4464496" cy="3744416"/>
          </a:xfrm>
        </p:spPr>
        <p:txBody>
          <a:bodyPr>
            <a:noAutofit/>
          </a:bodyPr>
          <a:lstStyle/>
          <a:p>
            <a:r>
              <a:rPr lang="sk-SK" dirty="0"/>
              <a:t>program môžeme </a:t>
            </a:r>
            <a:r>
              <a:rPr lang="sk-SK" dirty="0" smtClean="0"/>
              <a:t>nainštalovať a pracovať s </a:t>
            </a:r>
            <a:r>
              <a:rPr lang="sk-SK" dirty="0"/>
              <a:t>obmedzenými funkciami. </a:t>
            </a:r>
            <a:endParaRPr lang="sk-SK" dirty="0" smtClean="0"/>
          </a:p>
          <a:p>
            <a:r>
              <a:rPr lang="sk-SK" dirty="0" smtClean="0"/>
              <a:t>Pri </a:t>
            </a:r>
            <a:r>
              <a:rPr lang="sk-SK" dirty="0"/>
              <a:t>jeho spustení musíte spravidla niečo stlačiť resp. odsúhlasiť, prípadne sa v ňom nachádza reklama, ktorá po zakúpení programu zmizne. </a:t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pic>
        <p:nvPicPr>
          <p:cNvPr id="13314" name="Picture 2" descr="Free Shareware Software - meter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348880"/>
            <a:ext cx="2804484" cy="210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242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Freeware </a:t>
            </a:r>
            <a:r>
              <a:rPr lang="sk-SK" dirty="0" smtClean="0"/>
              <a:t> 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2116" y="1196752"/>
            <a:ext cx="8229600" cy="1656184"/>
          </a:xfrm>
        </p:spPr>
        <p:txBody>
          <a:bodyPr/>
          <a:lstStyle/>
          <a:p>
            <a:r>
              <a:rPr lang="sk-SK" b="1" dirty="0"/>
              <a:t>Freeware</a:t>
            </a:r>
            <a:r>
              <a:rPr lang="sk-SK" dirty="0"/>
              <a:t> – program môžeme používať a rozširovať zadarmo. Treba dodržiavať autorské práva, t.j. neupravovať </a:t>
            </a:r>
            <a:r>
              <a:rPr lang="sk-SK" dirty="0" smtClean="0"/>
              <a:t>program.</a:t>
            </a:r>
            <a:endParaRPr lang="sk-SK" dirty="0"/>
          </a:p>
          <a:p>
            <a:endParaRPr lang="sk-SK" dirty="0"/>
          </a:p>
        </p:txBody>
      </p:sp>
      <p:pic>
        <p:nvPicPr>
          <p:cNvPr id="4" name="Picture 2" descr="The Coming Death of Freeware | John C. Dvorak | PCMag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103079"/>
            <a:ext cx="4968552" cy="279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575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Študentská/ školská licencia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08720"/>
          </a:xfrm>
        </p:spPr>
        <p:txBody>
          <a:bodyPr/>
          <a:lstStyle/>
          <a:p>
            <a:r>
              <a:rPr lang="sk-SK" dirty="0"/>
              <a:t>je lacnejšia, výhodnejšia pre školské inštitúcie. </a:t>
            </a:r>
            <a:endParaRPr lang="sk-SK" dirty="0" smtClean="0"/>
          </a:p>
          <a:p>
            <a:r>
              <a:rPr lang="sk-SK" dirty="0" smtClean="0"/>
              <a:t>Zakazuje sa používať </a:t>
            </a:r>
            <a:r>
              <a:rPr lang="sk-SK" dirty="0"/>
              <a:t>na komerčné účely. </a:t>
            </a:r>
          </a:p>
          <a:p>
            <a:endParaRPr lang="sk-SK" dirty="0"/>
          </a:p>
        </p:txBody>
      </p:sp>
      <p:pic>
        <p:nvPicPr>
          <p:cNvPr id="11268" name="Picture 4" descr="Imagine Logo – Kém-lelő.h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456134"/>
            <a:ext cx="4968552" cy="1937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468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Abandonware</a:t>
            </a:r>
            <a:r>
              <a:rPr lang="sk-SK" dirty="0" smtClean="0"/>
              <a:t>  </a:t>
            </a:r>
            <a:r>
              <a:rPr lang="sk-SK" b="1" dirty="0" smtClean="0"/>
              <a:t>          </a:t>
            </a:r>
            <a:r>
              <a:rPr lang="sk-SK" sz="3100" dirty="0" smtClean="0"/>
              <a:t>(opustený tovar)</a:t>
            </a:r>
            <a:endParaRPr lang="sk-SK" sz="31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Vzťahuje sa na </a:t>
            </a:r>
            <a:r>
              <a:rPr lang="sk-SK" dirty="0" err="1" smtClean="0"/>
              <a:t>zastaralé</a:t>
            </a:r>
            <a:r>
              <a:rPr lang="sk-SK" dirty="0" smtClean="0"/>
              <a:t> programy</a:t>
            </a:r>
          </a:p>
          <a:p>
            <a:r>
              <a:rPr lang="sk-SK" dirty="0" smtClean="0"/>
              <a:t> </a:t>
            </a:r>
            <a:r>
              <a:rPr lang="sk-SK" dirty="0"/>
              <a:t>distribútori o ňu stratili záujem a nikto ju už nepredáva. Tých podmienok je samozrejme viac. </a:t>
            </a:r>
            <a:endParaRPr lang="sk-SK" dirty="0" smtClean="0"/>
          </a:p>
          <a:p>
            <a:r>
              <a:rPr lang="sk-SK" dirty="0" smtClean="0"/>
              <a:t>Typickým </a:t>
            </a:r>
            <a:r>
              <a:rPr lang="sk-SK" dirty="0"/>
              <a:t>príkladom sú hry GTA, </a:t>
            </a:r>
            <a:r>
              <a:rPr lang="sk-SK" dirty="0" err="1"/>
              <a:t>Wolfenstein</a:t>
            </a:r>
            <a:r>
              <a:rPr lang="sk-SK" dirty="0"/>
              <a:t> 3D, </a:t>
            </a:r>
            <a:r>
              <a:rPr lang="sk-SK" dirty="0" smtClean="0"/>
              <a:t>a </a:t>
            </a:r>
            <a:r>
              <a:rPr lang="sk-SK" dirty="0"/>
              <a:t>iné. </a:t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pic>
        <p:nvPicPr>
          <p:cNvPr id="10242" name="Picture 2" descr="My Abandonware (@myabandonware) | Twit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89040"/>
            <a:ext cx="2304255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OutRun (Amstrad CPC) - The Cutting Room Flo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6" t="13750" r="9251" b="11996"/>
          <a:stretch/>
        </p:blipFill>
        <p:spPr bwMode="auto">
          <a:xfrm>
            <a:off x="4334493" y="4001984"/>
            <a:ext cx="3240241" cy="209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834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Krabicová licencia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2376264"/>
          </a:xfrm>
        </p:spPr>
        <p:txBody>
          <a:bodyPr/>
          <a:lstStyle/>
          <a:p>
            <a:r>
              <a:rPr lang="sk-SK" dirty="0"/>
              <a:t>veľká </a:t>
            </a:r>
            <a:r>
              <a:rPr lang="sk-SK" dirty="0" smtClean="0"/>
              <a:t>škatuľa - „box“ obsahuje </a:t>
            </a:r>
            <a:r>
              <a:rPr lang="sk-SK" dirty="0"/>
              <a:t>CD/DVD, licenčnú zmluvu, licenčné číslo, manuál  k používaniu a </a:t>
            </a:r>
            <a:r>
              <a:rPr lang="sk-SK" dirty="0" smtClean="0"/>
              <a:t>registračnú kartu.</a:t>
            </a:r>
          </a:p>
          <a:p>
            <a:r>
              <a:rPr lang="sk-SK" dirty="0" smtClean="0"/>
              <a:t> </a:t>
            </a:r>
            <a:r>
              <a:rPr lang="sk-SK" dirty="0"/>
              <a:t>Po zaregistrovaní sú k dispozícií používateľovi nové verzie programu, doplnky, </a:t>
            </a:r>
            <a:r>
              <a:rPr lang="sk-SK" dirty="0" err="1"/>
              <a:t>upgrade</a:t>
            </a:r>
            <a:r>
              <a:rPr lang="sk-SK" dirty="0"/>
              <a:t> (aktualizácia) programu. </a:t>
            </a:r>
          </a:p>
          <a:p>
            <a:endParaRPr lang="sk-SK" dirty="0"/>
          </a:p>
        </p:txBody>
      </p:sp>
      <p:pic>
        <p:nvPicPr>
          <p:cNvPr id="1028" name="Picture 4" descr="Domácí a komerční licence: ZPS X na 1 rok pre 1 užívateľa s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762" y="3501008"/>
            <a:ext cx="2671414" cy="2427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195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k-SK" sz="2000" dirty="0">
                <a:hlinkClick r:id="rId2"/>
              </a:rPr>
              <a:t>http://</a:t>
            </a:r>
            <a:r>
              <a:rPr lang="sk-SK" sz="2000" dirty="0" smtClean="0">
                <a:hlinkClick r:id="rId2"/>
              </a:rPr>
              <a:t>websoup.sk/autorske-prava</a:t>
            </a:r>
            <a:endParaRPr lang="sk-SK" sz="2000" dirty="0" smtClean="0"/>
          </a:p>
          <a:p>
            <a:endParaRPr lang="sk-SK" sz="2000" dirty="0" smtClean="0">
              <a:hlinkClick r:id="rId3"/>
            </a:endParaRPr>
          </a:p>
          <a:p>
            <a:r>
              <a:rPr lang="sk-SK" sz="2000" dirty="0" smtClean="0">
                <a:hlinkClick r:id="rId3"/>
              </a:rPr>
              <a:t>https</a:t>
            </a:r>
            <a:r>
              <a:rPr lang="sk-SK" sz="2000" dirty="0">
                <a:hlinkClick r:id="rId3"/>
              </a:rPr>
              <a:t>://</a:t>
            </a:r>
            <a:r>
              <a:rPr lang="sk-SK" sz="2000" dirty="0" smtClean="0">
                <a:hlinkClick r:id="rId3"/>
              </a:rPr>
              <a:t>www.podnikajte.sk/pravo-a-legislativa/c/1884/category/dusevne-vlastnictvo/article/autorske-prava-zamestnanci.xhtml</a:t>
            </a:r>
            <a:endParaRPr lang="sk-SK" sz="2000" dirty="0" smtClean="0"/>
          </a:p>
          <a:p>
            <a:r>
              <a:rPr lang="sk-SK" sz="2000" dirty="0">
                <a:hlinkClick r:id="rId4"/>
              </a:rPr>
              <a:t>http://atpbrno.webnode.cz</a:t>
            </a:r>
            <a:r>
              <a:rPr lang="sk-SK" sz="2000" dirty="0" smtClean="0">
                <a:hlinkClick r:id="rId4"/>
              </a:rPr>
              <a:t>/</a:t>
            </a:r>
            <a:endParaRPr lang="sk-SK" sz="2000" dirty="0" smtClean="0"/>
          </a:p>
          <a:p>
            <a:endParaRPr lang="sk-SK" sz="2000" dirty="0" smtClean="0">
              <a:hlinkClick r:id="rId5"/>
            </a:endParaRPr>
          </a:p>
          <a:p>
            <a:r>
              <a:rPr lang="sk-SK" sz="2000" dirty="0" smtClean="0">
                <a:hlinkClick r:id="rId5"/>
              </a:rPr>
              <a:t>https</a:t>
            </a:r>
            <a:r>
              <a:rPr lang="sk-SK" sz="2000" dirty="0">
                <a:hlinkClick r:id="rId5"/>
              </a:rPr>
              <a:t>://</a:t>
            </a:r>
            <a:r>
              <a:rPr lang="sk-SK" sz="2000" dirty="0" smtClean="0">
                <a:hlinkClick r:id="rId5"/>
              </a:rPr>
              <a:t>sk.wikipedia.org/wiki/Wikip%C3%A9dia:Autorsk%C3%A9_pr%C3%A1va</a:t>
            </a:r>
            <a:endParaRPr lang="sk-SK" sz="2000" dirty="0" smtClean="0"/>
          </a:p>
          <a:p>
            <a:endParaRPr lang="sk-SK" sz="2000" dirty="0" smtClean="0">
              <a:hlinkClick r:id="rId6"/>
            </a:endParaRPr>
          </a:p>
          <a:p>
            <a:r>
              <a:rPr lang="sk-SK" sz="2000" dirty="0" smtClean="0">
                <a:hlinkClick r:id="rId6"/>
              </a:rPr>
              <a:t>http</a:t>
            </a:r>
            <a:r>
              <a:rPr lang="sk-SK" sz="2000" dirty="0">
                <a:hlinkClick r:id="rId6"/>
              </a:rPr>
              <a:t>://</a:t>
            </a:r>
            <a:r>
              <a:rPr lang="sk-SK" sz="2000" dirty="0" smtClean="0">
                <a:hlinkClick r:id="rId6"/>
              </a:rPr>
              <a:t>www.megatechsolutions.sk/sk/autorske-prava</a:t>
            </a:r>
            <a:endParaRPr lang="sk-SK" sz="2000" dirty="0" smtClean="0"/>
          </a:p>
          <a:p>
            <a:endParaRPr lang="sk-SK" sz="2000" dirty="0" smtClean="0">
              <a:hlinkClick r:id="rId7"/>
            </a:endParaRPr>
          </a:p>
          <a:p>
            <a:r>
              <a:rPr lang="sk-SK" sz="2000" dirty="0" smtClean="0">
                <a:hlinkClick r:id="rId7"/>
              </a:rPr>
              <a:t>https</a:t>
            </a:r>
            <a:r>
              <a:rPr lang="sk-SK" sz="2000" dirty="0">
                <a:hlinkClick r:id="rId7"/>
              </a:rPr>
              <a:t>://gallova.wordpress.com/2011/04/05/autorske-prava-a-licencie</a:t>
            </a:r>
            <a:r>
              <a:rPr lang="sk-SK" sz="2000" dirty="0" smtClean="0">
                <a:hlinkClick r:id="rId7"/>
              </a:rPr>
              <a:t>/</a:t>
            </a:r>
            <a:endParaRPr lang="sk-SK" sz="2000" dirty="0" smtClean="0"/>
          </a:p>
          <a:p>
            <a:endParaRPr lang="sk-SK" sz="2000" dirty="0" smtClean="0"/>
          </a:p>
          <a:p>
            <a:r>
              <a:rPr lang="sk-SK" sz="2000" dirty="0">
                <a:hlinkClick r:id="rId8"/>
              </a:rPr>
              <a:t>http://www.digitalcrittersdesign.com/how-to-protect-your-art-photography-images-from-theft-online</a:t>
            </a:r>
            <a:r>
              <a:rPr lang="sk-SK" sz="2000" dirty="0" smtClean="0">
                <a:hlinkClick r:id="rId8"/>
              </a:rPr>
              <a:t>/</a:t>
            </a:r>
            <a:endParaRPr lang="sk-SK" sz="2000" dirty="0" smtClean="0"/>
          </a:p>
          <a:p>
            <a:endParaRPr lang="sk-SK" sz="2000" dirty="0"/>
          </a:p>
          <a:p>
            <a:r>
              <a:rPr lang="sk-SK" sz="2000" dirty="0">
                <a:hlinkClick r:id="rId9"/>
              </a:rPr>
              <a:t>http://www.shockinglydelicious.com/disclosures-legal-fine-print/copyright</a:t>
            </a:r>
            <a:r>
              <a:rPr lang="sk-SK" sz="2000" dirty="0" smtClean="0">
                <a:hlinkClick r:id="rId9"/>
              </a:rPr>
              <a:t>/</a:t>
            </a:r>
            <a:endParaRPr lang="sk-SK" sz="2000" dirty="0" smtClean="0"/>
          </a:p>
          <a:p>
            <a:endParaRPr lang="sk-SK" sz="2000" dirty="0"/>
          </a:p>
          <a:p>
            <a:r>
              <a:rPr lang="sk-SK" sz="2000" dirty="0">
                <a:hlinkClick r:id="rId10"/>
              </a:rPr>
              <a:t>https://thomaslawfirm.co/copyright-registration</a:t>
            </a:r>
            <a:r>
              <a:rPr lang="sk-SK" sz="2000" dirty="0" smtClean="0">
                <a:hlinkClick r:id="rId10"/>
              </a:rPr>
              <a:t>/</a:t>
            </a:r>
            <a:endParaRPr lang="sk-SK" sz="2000" dirty="0" smtClean="0"/>
          </a:p>
          <a:p>
            <a:endParaRPr lang="sk-SK" sz="2000" dirty="0"/>
          </a:p>
          <a:p>
            <a:r>
              <a:rPr lang="sk-SK" sz="2000" dirty="0">
                <a:hlinkClick r:id="rId11"/>
              </a:rPr>
              <a:t>http://</a:t>
            </a:r>
            <a:r>
              <a:rPr lang="sk-SK" sz="2000" dirty="0" smtClean="0">
                <a:hlinkClick r:id="rId11"/>
              </a:rPr>
              <a:t>www.backgroundsy.com/signs-symbols/copyright-symbol</a:t>
            </a:r>
            <a:endParaRPr lang="sk-SK" sz="2000" dirty="0" smtClean="0"/>
          </a:p>
          <a:p>
            <a:endParaRPr lang="sk-SK" sz="2000" dirty="0"/>
          </a:p>
          <a:p>
            <a:r>
              <a:rPr lang="sk-SK" sz="2000" dirty="0">
                <a:hlinkClick r:id="rId12"/>
              </a:rPr>
              <a:t>http://photothisandthat.co.uk/2013/04/29/is-the-uk-government-trying-to-kill-of-photographers/copyright-symbol-textured</a:t>
            </a:r>
            <a:r>
              <a:rPr lang="sk-SK" sz="2000" dirty="0" smtClean="0">
                <a:hlinkClick r:id="rId12"/>
              </a:rPr>
              <a:t>/</a:t>
            </a:r>
            <a:endParaRPr lang="sk-SK" sz="2000" dirty="0" smtClean="0"/>
          </a:p>
          <a:p>
            <a:endParaRPr lang="sk-SK" sz="2000" dirty="0"/>
          </a:p>
          <a:p>
            <a:r>
              <a:rPr lang="sk-SK" sz="2000" dirty="0">
                <a:hlinkClick r:id="rId13"/>
              </a:rPr>
              <a:t>http://grandma-in-lapland.com/?</a:t>
            </a:r>
            <a:r>
              <a:rPr lang="sk-SK" sz="2000" dirty="0" smtClean="0">
                <a:hlinkClick r:id="rId13"/>
              </a:rPr>
              <a:t>attachment_id=1218</a:t>
            </a:r>
            <a:endParaRPr lang="sk-SK" sz="2000" dirty="0" smtClean="0"/>
          </a:p>
          <a:p>
            <a:endParaRPr lang="sk-SK" sz="2000" dirty="0"/>
          </a:p>
          <a:p>
            <a:r>
              <a:rPr lang="sk-SK" sz="2000" dirty="0">
                <a:hlinkClick r:id="rId14"/>
              </a:rPr>
              <a:t>http://www.sodahead.com/fun/who-copyrighted-the-copyright-symbol/question-2814261</a:t>
            </a:r>
            <a:r>
              <a:rPr lang="sk-SK" sz="2000" dirty="0" smtClean="0">
                <a:hlinkClick r:id="rId14"/>
              </a:rPr>
              <a:t>/</a:t>
            </a:r>
            <a:endParaRPr lang="sk-SK" sz="2000" dirty="0" smtClean="0"/>
          </a:p>
          <a:p>
            <a:endParaRPr lang="sk-SK" sz="2000" dirty="0" smtClean="0"/>
          </a:p>
          <a:p>
            <a:endParaRPr lang="sk-SK" sz="2000" dirty="0"/>
          </a:p>
          <a:p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19719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Obsah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2962672" cy="3701008"/>
          </a:xfrm>
        </p:spPr>
        <p:txBody>
          <a:bodyPr>
            <a:normAutofit fontScale="92500" lnSpcReduction="20000"/>
          </a:bodyPr>
          <a:lstStyle/>
          <a:p>
            <a:endParaRPr lang="sk-SK" dirty="0" smtClean="0"/>
          </a:p>
          <a:p>
            <a:r>
              <a:rPr lang="sk-SK" sz="2600" dirty="0" smtClean="0"/>
              <a:t>Autorské právo</a:t>
            </a:r>
          </a:p>
          <a:p>
            <a:r>
              <a:rPr lang="sk-SK" sz="2600" dirty="0" smtClean="0"/>
              <a:t>Licencia</a:t>
            </a:r>
          </a:p>
          <a:p>
            <a:r>
              <a:rPr lang="sk-SK" sz="2600" dirty="0" smtClean="0"/>
              <a:t>Freeware</a:t>
            </a:r>
          </a:p>
          <a:p>
            <a:r>
              <a:rPr lang="sk-SK" sz="2600" dirty="0" err="1"/>
              <a:t>OpenSource</a:t>
            </a:r>
            <a:r>
              <a:rPr lang="sk-SK" sz="2600" dirty="0" smtClean="0"/>
              <a:t>  </a:t>
            </a:r>
          </a:p>
          <a:p>
            <a:r>
              <a:rPr lang="sk-SK" sz="2600" dirty="0" smtClean="0"/>
              <a:t>OEM licencia</a:t>
            </a:r>
            <a:endParaRPr lang="sk-SK" sz="2600" dirty="0"/>
          </a:p>
          <a:p>
            <a:r>
              <a:rPr lang="sk-SK" sz="2600" dirty="0" err="1" smtClean="0"/>
              <a:t>Demoverzia</a:t>
            </a:r>
            <a:endParaRPr lang="sk-SK" sz="2600" dirty="0"/>
          </a:p>
          <a:p>
            <a:r>
              <a:rPr lang="sk-SK" sz="2600" dirty="0"/>
              <a:t>Trial </a:t>
            </a:r>
            <a:r>
              <a:rPr lang="sk-SK" sz="2600" dirty="0" smtClean="0"/>
              <a:t>verzie</a:t>
            </a:r>
          </a:p>
          <a:p>
            <a:r>
              <a:rPr lang="sk-SK" sz="2600" dirty="0"/>
              <a:t>Beta verzia</a:t>
            </a:r>
          </a:p>
          <a:p>
            <a:r>
              <a:rPr lang="sk-SK" sz="2600" dirty="0" err="1"/>
              <a:t>Shareware</a:t>
            </a:r>
            <a:endParaRPr lang="sk-SK" sz="2600" dirty="0"/>
          </a:p>
          <a:p>
            <a:endParaRPr lang="sk-SK" dirty="0"/>
          </a:p>
        </p:txBody>
      </p:sp>
      <p:pic>
        <p:nvPicPr>
          <p:cNvPr id="6146" name="Picture 2" descr="C:\Users\9a\Desktop\b0a0ad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268760"/>
            <a:ext cx="2629667" cy="246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obsahu 2"/>
          <p:cNvSpPr txBox="1">
            <a:spLocks/>
          </p:cNvSpPr>
          <p:nvPr/>
        </p:nvSpPr>
        <p:spPr>
          <a:xfrm>
            <a:off x="3131840" y="3140968"/>
            <a:ext cx="2962672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 smtClean="0"/>
              <a:t>Freeware</a:t>
            </a:r>
          </a:p>
          <a:p>
            <a:r>
              <a:rPr lang="sk-SK" dirty="0" smtClean="0"/>
              <a:t>Študentská/ školská licencia</a:t>
            </a:r>
          </a:p>
          <a:p>
            <a:r>
              <a:rPr lang="sk-SK" dirty="0" err="1" smtClean="0"/>
              <a:t>Abandonware</a:t>
            </a:r>
            <a:endParaRPr lang="sk-SK" dirty="0" smtClean="0"/>
          </a:p>
          <a:p>
            <a:r>
              <a:rPr lang="sk-SK" dirty="0" smtClean="0"/>
              <a:t>Krabicová licencia</a:t>
            </a:r>
          </a:p>
          <a:p>
            <a:r>
              <a:rPr lang="sk-SK" dirty="0" smtClean="0"/>
              <a:t>Zdroje</a:t>
            </a:r>
            <a:br>
              <a:rPr lang="sk-SK" dirty="0" smtClean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32133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Autorské práva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5698976" cy="4277072"/>
          </a:xfrm>
        </p:spPr>
        <p:txBody>
          <a:bodyPr/>
          <a:lstStyle/>
          <a:p>
            <a:r>
              <a:rPr lang="sk-SK" dirty="0" smtClean="0"/>
              <a:t>Autor programu alebo firma, ktorá program vytvorí, sú chránení autorským zákonom. </a:t>
            </a:r>
          </a:p>
          <a:p>
            <a:r>
              <a:rPr lang="sk-SK" b="1" dirty="0" smtClean="0"/>
              <a:t>Autorský zákon</a:t>
            </a:r>
            <a:r>
              <a:rPr lang="sk-SK" dirty="0" smtClean="0"/>
              <a:t> určuje práva povinnosti autora, </a:t>
            </a:r>
            <a:r>
              <a:rPr lang="sk-SK" dirty="0" smtClean="0"/>
              <a:t>hlavne -  </a:t>
            </a:r>
            <a:r>
              <a:rPr lang="sk-SK" dirty="0" smtClean="0"/>
              <a:t>autor má právo rozhodovať o tom, </a:t>
            </a:r>
            <a:r>
              <a:rPr lang="sk-SK" dirty="0" smtClean="0"/>
              <a:t>ako sa  bude </a:t>
            </a:r>
            <a:r>
              <a:rPr lang="sk-SK" dirty="0" smtClean="0"/>
              <a:t>jeho </a:t>
            </a:r>
            <a:r>
              <a:rPr lang="sk-SK" dirty="0" smtClean="0"/>
              <a:t>dielo </a:t>
            </a:r>
            <a:r>
              <a:rPr lang="sk-SK" dirty="0" smtClean="0"/>
              <a:t>používať a šíriť</a:t>
            </a:r>
            <a:r>
              <a:rPr lang="sk-SK" dirty="0" smtClean="0"/>
              <a:t>.</a:t>
            </a:r>
          </a:p>
          <a:p>
            <a:r>
              <a:rPr lang="sk-SK" dirty="0" smtClean="0"/>
              <a:t>Súvisí s </a:t>
            </a:r>
            <a:r>
              <a:rPr lang="sk-SK" b="1" dirty="0" smtClean="0"/>
              <a:t>každým autorským dielom -</a:t>
            </a:r>
          </a:p>
          <a:p>
            <a:pPr marL="0" indent="0">
              <a:buNone/>
            </a:pPr>
            <a:r>
              <a:rPr lang="sk-SK" b="1" dirty="0" smtClean="0"/>
              <a:t> článok, kniha, patent, dizajn, pieseň, film, aj program...</a:t>
            </a:r>
            <a:endParaRPr lang="sk-SK" b="1" dirty="0" smtClean="0"/>
          </a:p>
          <a:p>
            <a:endParaRPr lang="sk-SK" dirty="0"/>
          </a:p>
        </p:txBody>
      </p:sp>
      <p:pic>
        <p:nvPicPr>
          <p:cNvPr id="1026" name="Picture 2" descr="C:\Users\9a\Desktop\copyr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293096"/>
            <a:ext cx="1839094" cy="2059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99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Licencia (licenčná zmluva)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1772816"/>
            <a:ext cx="5338936" cy="4248472"/>
          </a:xfrm>
        </p:spPr>
        <p:txBody>
          <a:bodyPr>
            <a:normAutofit/>
          </a:bodyPr>
          <a:lstStyle/>
          <a:p>
            <a:r>
              <a:rPr lang="sk-SK" dirty="0"/>
              <a:t>Pri zakúpení programu (softvéru) získame licenciu, ktorá stanovuje, za akých podmienok sa môže používať. </a:t>
            </a:r>
            <a:r>
              <a:rPr lang="sk-SK" b="1" dirty="0"/>
              <a:t>Ak </a:t>
            </a:r>
            <a:r>
              <a:rPr lang="sk-SK" b="1" dirty="0" smtClean="0"/>
              <a:t>ich </a:t>
            </a:r>
            <a:r>
              <a:rPr lang="sk-SK" b="1" dirty="0" smtClean="0"/>
              <a:t>splníme</a:t>
            </a:r>
            <a:r>
              <a:rPr lang="sk-SK" dirty="0" smtClean="0"/>
              <a:t>, </a:t>
            </a:r>
            <a:r>
              <a:rPr lang="sk-SK" dirty="0" smtClean="0"/>
              <a:t>hovoríme </a:t>
            </a:r>
            <a:r>
              <a:rPr lang="sk-SK" dirty="0"/>
              <a:t>o </a:t>
            </a:r>
            <a:r>
              <a:rPr lang="sk-SK" b="1" dirty="0"/>
              <a:t>legálnom </a:t>
            </a:r>
            <a:r>
              <a:rPr lang="sk-SK" dirty="0"/>
              <a:t>softvéri</a:t>
            </a:r>
            <a:r>
              <a:rPr lang="sk-SK" dirty="0" smtClean="0"/>
              <a:t>.</a:t>
            </a:r>
            <a:endParaRPr lang="sk-SK" dirty="0" smtClean="0"/>
          </a:p>
          <a:p>
            <a:r>
              <a:rPr lang="sk-SK" dirty="0" smtClean="0"/>
              <a:t>Licencia je </a:t>
            </a:r>
            <a:r>
              <a:rPr lang="sk-SK" dirty="0"/>
              <a:t>súčasťou programu a vzťahuje sa </a:t>
            </a:r>
            <a:r>
              <a:rPr lang="sk-SK" dirty="0" smtClean="0"/>
              <a:t>zvyčajne na </a:t>
            </a:r>
            <a:r>
              <a:rPr lang="sk-SK" b="1" dirty="0"/>
              <a:t>jeden PC</a:t>
            </a:r>
            <a:r>
              <a:rPr lang="sk-SK" dirty="0" smtClean="0"/>
              <a:t>.</a:t>
            </a:r>
            <a:endParaRPr lang="sk-SK" dirty="0" smtClean="0"/>
          </a:p>
          <a:p>
            <a:r>
              <a:rPr lang="sk-SK" dirty="0" smtClean="0"/>
              <a:t>Pre </a:t>
            </a:r>
            <a:r>
              <a:rPr lang="sk-SK" dirty="0"/>
              <a:t>viac počítačov sa zakupuje </a:t>
            </a:r>
            <a:r>
              <a:rPr lang="sk-SK" b="1" dirty="0"/>
              <a:t>multilicencia</a:t>
            </a:r>
            <a:r>
              <a:rPr lang="sk-SK" dirty="0"/>
              <a:t>, ktorá je lacnejšia a využívajú ju firmy a školy.</a:t>
            </a:r>
          </a:p>
          <a:p>
            <a:endParaRPr lang="sk-SK" dirty="0"/>
          </a:p>
        </p:txBody>
      </p:sp>
      <p:pic>
        <p:nvPicPr>
          <p:cNvPr id="9218" name="Picture 2" descr="2N Helios IP - Licencia Gold | E-shop | eshop ELKO EP SLOVAK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212976"/>
            <a:ext cx="2741700" cy="2947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03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Freeware </a:t>
            </a:r>
            <a:r>
              <a:rPr lang="sk-SK" b="1" dirty="0" smtClean="0"/>
              <a:t>		        </a:t>
            </a:r>
            <a:r>
              <a:rPr lang="sk-SK" sz="2700" b="1" dirty="0" smtClean="0"/>
              <a:t>(bezplatný </a:t>
            </a:r>
            <a:r>
              <a:rPr lang="sk-SK" sz="2700" b="1" dirty="0"/>
              <a:t>tovar)</a:t>
            </a:r>
            <a:r>
              <a:rPr lang="sk-SK" sz="2700" dirty="0"/>
              <a:t/>
            </a:r>
            <a:br>
              <a:rPr lang="sk-SK" sz="2700" dirty="0"/>
            </a:br>
            <a:endParaRPr lang="sk-SK" sz="27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16832"/>
          </a:xfrm>
        </p:spPr>
        <p:txBody>
          <a:bodyPr/>
          <a:lstStyle/>
          <a:p>
            <a:r>
              <a:rPr lang="sk-SK" dirty="0" smtClean="0"/>
              <a:t>Je </a:t>
            </a:r>
            <a:r>
              <a:rPr lang="sk-SK" dirty="0"/>
              <a:t>počítačový softvér, ktorý je možné používať zadarmo a tiež bezplatne šíriť. </a:t>
            </a:r>
            <a:endParaRPr lang="sk-SK" dirty="0" smtClean="0"/>
          </a:p>
          <a:p>
            <a:r>
              <a:rPr lang="sk-SK" dirty="0" smtClean="0"/>
              <a:t>nie </a:t>
            </a:r>
            <a:r>
              <a:rPr lang="sk-SK" dirty="0"/>
              <a:t>je možné vykonávanie úprav v takomto programe a tiež nie je umožnené vytváranie </a:t>
            </a:r>
            <a:r>
              <a:rPr lang="sk-SK" dirty="0" smtClean="0"/>
              <a:t>upravených </a:t>
            </a:r>
            <a:r>
              <a:rPr lang="sk-SK" dirty="0"/>
              <a:t>verzií. </a:t>
            </a:r>
          </a:p>
        </p:txBody>
      </p:sp>
      <p:sp>
        <p:nvSpPr>
          <p:cNvPr id="4" name="AutoShape 2" descr="Opera integrovala bezpečné prehliadanie priamo do svojho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5" name="AutoShape 4" descr="Opera integrovala bezpečné prehliadanie priamo do svojho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3078" name="Picture 6" descr="Opera: Android Browser erhält kostenloses VPN - RandomBrick.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29" y="4186579"/>
            <a:ext cx="3364359" cy="187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7zip slovensky na stiahnutie zadarmo - softmania.s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067190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77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Open</a:t>
            </a:r>
            <a:r>
              <a:rPr lang="sk-SK" dirty="0"/>
              <a:t> </a:t>
            </a:r>
            <a:r>
              <a:rPr lang="sk-SK" dirty="0" err="1"/>
              <a:t>source</a:t>
            </a:r>
            <a:r>
              <a:rPr lang="sk-SK" dirty="0"/>
              <a:t> </a:t>
            </a:r>
            <a:r>
              <a:rPr lang="sk-SK" b="1" dirty="0" smtClean="0"/>
              <a:t>		               </a:t>
            </a:r>
            <a:r>
              <a:rPr lang="sk-SK" sz="2700" dirty="0" smtClean="0"/>
              <a:t>(otvorený </a:t>
            </a:r>
            <a:r>
              <a:rPr lang="sk-SK" sz="2700" dirty="0"/>
              <a:t>zdroj</a:t>
            </a:r>
            <a:r>
              <a:rPr lang="sk-SK" sz="2700" dirty="0" smtClean="0"/>
              <a:t>)</a:t>
            </a:r>
            <a:endParaRPr lang="sk-SK" sz="27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60848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Softvér </a:t>
            </a:r>
            <a:r>
              <a:rPr lang="sk-SK" dirty="0"/>
              <a:t>typu </a:t>
            </a:r>
            <a:r>
              <a:rPr lang="sk-SK" dirty="0" err="1"/>
              <a:t>Open</a:t>
            </a:r>
            <a:r>
              <a:rPr lang="sk-SK" dirty="0"/>
              <a:t> </a:t>
            </a:r>
            <a:r>
              <a:rPr lang="sk-SK" dirty="0" err="1"/>
              <a:t>source</a:t>
            </a:r>
            <a:r>
              <a:rPr lang="sk-SK" dirty="0"/>
              <a:t> je podobne ako freeware voľne šíriteľný a môže sa zadarmo využívať. </a:t>
            </a:r>
            <a:endParaRPr lang="sk-SK" dirty="0" smtClean="0"/>
          </a:p>
          <a:p>
            <a:r>
              <a:rPr lang="sk-SK" dirty="0" smtClean="0"/>
              <a:t>má </a:t>
            </a:r>
            <a:r>
              <a:rPr lang="sk-SK" dirty="0"/>
              <a:t>otvorené zdrojové kódy, to znamená, že je ho možné upravovať a vytvárať nové, upravené verzie a tieto verzie </a:t>
            </a:r>
            <a:r>
              <a:rPr lang="sk-SK" dirty="0" smtClean="0"/>
              <a:t>ďalej voľne </a:t>
            </a:r>
            <a:r>
              <a:rPr lang="sk-SK" dirty="0"/>
              <a:t>šíriť. </a:t>
            </a:r>
            <a:br>
              <a:rPr lang="sk-SK" dirty="0"/>
            </a:br>
            <a:endParaRPr lang="sk-SK" dirty="0"/>
          </a:p>
        </p:txBody>
      </p:sp>
      <p:pic>
        <p:nvPicPr>
          <p:cNvPr id="2050" name="Picture 2" descr="Kúpiť LibreOffice Unofficial – Microsoft Store sk-S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77072"/>
            <a:ext cx="4569647" cy="257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Výsledok vyhľadávania obrázkov pre dopyt firefox"/>
          <p:cNvSpPr>
            <a:spLocks noChangeAspect="1" noChangeArrowheads="1"/>
          </p:cNvSpPr>
          <p:nvPr/>
        </p:nvSpPr>
        <p:spPr bwMode="auto">
          <a:xfrm>
            <a:off x="155575" y="-846138"/>
            <a:ext cx="177165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054" name="Picture 6" descr="Prichádza Firefox 52, predznamenáva koniec starých časov | Živé.s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22047"/>
            <a:ext cx="2425452" cy="2425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049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OEM licencia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2014471"/>
            <a:ext cx="4618856" cy="3340968"/>
          </a:xfrm>
        </p:spPr>
        <p:txBody>
          <a:bodyPr/>
          <a:lstStyle/>
          <a:p>
            <a:r>
              <a:rPr lang="sk-SK" dirty="0" smtClean="0"/>
              <a:t>Lacnejšia verzia licencie, predáva sa </a:t>
            </a:r>
            <a:r>
              <a:rPr lang="sk-SK" dirty="0"/>
              <a:t>spolu s novým PC. </a:t>
            </a:r>
            <a:r>
              <a:rPr lang="sk-SK" dirty="0" smtClean="0"/>
              <a:t>Operačný </a:t>
            </a:r>
            <a:r>
              <a:rPr lang="sk-SK" dirty="0"/>
              <a:t>systém/ program </a:t>
            </a:r>
            <a:r>
              <a:rPr lang="sk-SK" dirty="0" smtClean="0"/>
              <a:t>s takouto licenciou nemožno </a:t>
            </a:r>
            <a:r>
              <a:rPr lang="sk-SK" dirty="0"/>
              <a:t>inštalovať na iný PC </a:t>
            </a:r>
            <a:r>
              <a:rPr lang="sk-SK" dirty="0" smtClean="0"/>
              <a:t>ani</a:t>
            </a:r>
            <a:r>
              <a:rPr lang="sk-SK" dirty="0" smtClean="0"/>
              <a:t> </a:t>
            </a:r>
            <a:r>
              <a:rPr lang="sk-SK" dirty="0"/>
              <a:t>po ukončení životnosti daného PC.</a:t>
            </a:r>
            <a:endParaRPr lang="sk-SK" b="1" dirty="0"/>
          </a:p>
          <a:p>
            <a:endParaRPr lang="sk-SK" dirty="0"/>
          </a:p>
        </p:txBody>
      </p:sp>
      <p:pic>
        <p:nvPicPr>
          <p:cNvPr id="4098" name="Picture 2" descr="Buy Microsoft Windows 10 Home OEM, Win10 Key - MMO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988840"/>
            <a:ext cx="3143250" cy="419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397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Demoverzia</a:t>
            </a:r>
            <a:r>
              <a:rPr lang="sk-SK" dirty="0" smtClean="0"/>
              <a:t>    		</a:t>
            </a:r>
            <a:r>
              <a:rPr lang="sk-SK" sz="2800" dirty="0" smtClean="0"/>
              <a:t>(predvádzacia)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08052" y="1620572"/>
            <a:ext cx="8183880" cy="1808428"/>
          </a:xfrm>
        </p:spPr>
        <p:txBody>
          <a:bodyPr/>
          <a:lstStyle/>
          <a:p>
            <a:r>
              <a:rPr lang="sk-SK" dirty="0"/>
              <a:t>sú to </a:t>
            </a:r>
            <a:r>
              <a:rPr lang="sk-SK" dirty="0" smtClean="0"/>
              <a:t>verzie programov, </a:t>
            </a:r>
            <a:r>
              <a:rPr lang="sk-SK" dirty="0"/>
              <a:t>ktoré majú zablokované niektoré funkcie (napr. </a:t>
            </a:r>
            <a:r>
              <a:rPr lang="sk-SK" dirty="0" smtClean="0"/>
              <a:t>tlač, uloženie priebežnej práce). </a:t>
            </a:r>
            <a:r>
              <a:rPr lang="sk-SK" dirty="0"/>
              <a:t>Slúžia pre tých, ktorí potrebujú zistiť, či daný program spĺňa ich požiadavky. Ak áno, zakúpia si ho. </a:t>
            </a:r>
          </a:p>
          <a:p>
            <a:endParaRPr lang="sk-SK" dirty="0"/>
          </a:p>
        </p:txBody>
      </p:sp>
      <p:pic>
        <p:nvPicPr>
          <p:cNvPr id="5122" name="Picture 2" descr="Internetový obchod - objednáv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861048"/>
            <a:ext cx="2812505" cy="153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Sims Newspaper: Demo Verzia Sims 3 Mazlíčc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95392"/>
            <a:ext cx="2934544" cy="262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073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Trial verzia  			  </a:t>
            </a:r>
            <a:r>
              <a:rPr lang="sk-SK" sz="2800" dirty="0" smtClean="0"/>
              <a:t>(skúšobná)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28354"/>
          </a:xfrm>
        </p:spPr>
        <p:txBody>
          <a:bodyPr/>
          <a:lstStyle/>
          <a:p>
            <a:r>
              <a:rPr lang="sk-SK" dirty="0"/>
              <a:t>umožňuje plnohodnotnú prácu s </a:t>
            </a:r>
            <a:r>
              <a:rPr lang="sk-SK" dirty="0" smtClean="0"/>
              <a:t>programom, </a:t>
            </a:r>
            <a:r>
              <a:rPr lang="sk-SK" dirty="0"/>
              <a:t>ale len na určité časové </a:t>
            </a:r>
            <a:r>
              <a:rPr lang="sk-SK" dirty="0" smtClean="0"/>
              <a:t>obdobie (týždeň, mesiac...). </a:t>
            </a:r>
          </a:p>
          <a:p>
            <a:r>
              <a:rPr lang="sk-SK" dirty="0" smtClean="0"/>
              <a:t>Po </a:t>
            </a:r>
            <a:r>
              <a:rPr lang="sk-SK" dirty="0"/>
              <a:t>uplynutí </a:t>
            </a:r>
            <a:r>
              <a:rPr lang="sk-SK" dirty="0" smtClean="0"/>
              <a:t> tohto času </a:t>
            </a:r>
            <a:r>
              <a:rPr lang="sk-SK" dirty="0"/>
              <a:t>sa program </a:t>
            </a:r>
            <a:r>
              <a:rPr lang="sk-SK" b="1" dirty="0"/>
              <a:t>nedá</a:t>
            </a:r>
            <a:r>
              <a:rPr lang="sk-SK" dirty="0"/>
              <a:t> </a:t>
            </a:r>
            <a:r>
              <a:rPr lang="sk-SK" b="1" dirty="0"/>
              <a:t>znovu</a:t>
            </a:r>
            <a:r>
              <a:rPr lang="sk-SK" dirty="0"/>
              <a:t> spustiť ani nainštalovať.</a:t>
            </a:r>
          </a:p>
        </p:txBody>
      </p:sp>
      <p:sp>
        <p:nvSpPr>
          <p:cNvPr id="4" name="AutoShape 2" descr="LoopCAD - Trial and Full Version Downlo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5" name="AutoShape 4" descr="LoopCAD - Trial and Full Version Downloa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6150" name="Picture 6" descr="30-day-free-trial - Visitor Management Sy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81" y="4221088"/>
            <a:ext cx="2614350" cy="2029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Brother Software Download - PE-DESIGN 11 Trial Vers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885" y="3089523"/>
            <a:ext cx="5715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913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snosť">
  <a:themeElements>
    <a:clrScheme name="Jasnosť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, klas. ver.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asnosť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542</Words>
  <Application>Microsoft Office PowerPoint</Application>
  <PresentationFormat>Prezentácia na obrazovke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Jasnosť</vt:lpstr>
      <vt:lpstr>Autorské práva   a   licencie</vt:lpstr>
      <vt:lpstr>Obsah </vt:lpstr>
      <vt:lpstr>Autorské práva </vt:lpstr>
      <vt:lpstr>Licencia (licenčná zmluva)</vt:lpstr>
      <vt:lpstr>Freeware           (bezplatný tovar) </vt:lpstr>
      <vt:lpstr>Open source                  (otvorený zdroj)</vt:lpstr>
      <vt:lpstr>OEM licencia</vt:lpstr>
      <vt:lpstr>Demoverzia      (predvádzacia)</vt:lpstr>
      <vt:lpstr>Trial verzia       (skúšobná)</vt:lpstr>
      <vt:lpstr>Beta verzia    (na testovanie)</vt:lpstr>
      <vt:lpstr>Shareware              (neúplný)</vt:lpstr>
      <vt:lpstr>Freeware   </vt:lpstr>
      <vt:lpstr>Študentská/ školská licencia</vt:lpstr>
      <vt:lpstr>Abandonware            (opustený tovar)</vt:lpstr>
      <vt:lpstr>Krabicová licencia</vt:lpstr>
      <vt:lpstr>Zdroje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Autorské Práva</dc:title>
  <dc:creator>admin</dc:creator>
  <cp:lastModifiedBy>Ucitel</cp:lastModifiedBy>
  <cp:revision>13</cp:revision>
  <dcterms:created xsi:type="dcterms:W3CDTF">2015-10-01T10:50:05Z</dcterms:created>
  <dcterms:modified xsi:type="dcterms:W3CDTF">2020-04-02T19:11:49Z</dcterms:modified>
</cp:coreProperties>
</file>