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0D4FB-F1C7-4641-A9B1-804D91F695C2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E5317-888E-4E67-8115-49077E23DD6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380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E5317-888E-4E67-8115-49077E23DD60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611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14D-248C-4541-8137-9905E72971ED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81EA-5968-42CA-989D-5AF1DD1F2365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14D-248C-4541-8137-9905E72971ED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81EA-5968-42CA-989D-5AF1DD1F23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14D-248C-4541-8137-9905E72971ED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81EA-5968-42CA-989D-5AF1DD1F23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14D-248C-4541-8137-9905E72971ED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81EA-5968-42CA-989D-5AF1DD1F236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14D-248C-4541-8137-9905E72971ED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81EA-5968-42CA-989D-5AF1DD1F23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Kliknite sem a upravte štýly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14D-248C-4541-8137-9905E72971ED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81EA-5968-42CA-989D-5AF1DD1F236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Kliknite sem a upravte štýly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14D-248C-4541-8137-9905E72971ED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81EA-5968-42CA-989D-5AF1DD1F23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14D-248C-4541-8137-9905E72971ED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81EA-5968-42CA-989D-5AF1DD1F23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14D-248C-4541-8137-9905E72971ED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81EA-5968-42CA-989D-5AF1DD1F23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14D-248C-4541-8137-9905E72971ED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81EA-5968-42CA-989D-5AF1DD1F23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14D-248C-4541-8137-9905E72971ED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81EA-5968-42CA-989D-5AF1DD1F23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14D-248C-4541-8137-9905E72971ED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81EA-5968-42CA-989D-5AF1DD1F23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14D-248C-4541-8137-9905E72971ED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81EA-5968-42CA-989D-5AF1DD1F23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14D-248C-4541-8137-9905E72971ED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81EA-5968-42CA-989D-5AF1DD1F23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14D-248C-4541-8137-9905E72971ED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81EA-5968-42CA-989D-5AF1DD1F23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14D-248C-4541-8137-9905E72971ED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81EA-5968-42CA-989D-5AF1DD1F23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14D-248C-4541-8137-9905E72971ED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81EA-5968-42CA-989D-5AF1DD1F23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435814D-248C-4541-8137-9905E72971ED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2081EA-5968-42CA-989D-5AF1DD1F236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Nitrianske kniežatstvo a vznik Veľkej Moravy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7. ročník ZŠ</a:t>
            </a:r>
          </a:p>
          <a:p>
            <a:r>
              <a:rPr lang="sk-SK" dirty="0" smtClean="0"/>
              <a:t>Tematický celok: </a:t>
            </a:r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Predkovia Slovákov v Karpatskej kotline</a:t>
            </a:r>
          </a:p>
          <a:p>
            <a:r>
              <a:rPr lang="sk-SK" dirty="0" smtClean="0"/>
              <a:t>Vypracoval: Branislav </a:t>
            </a:r>
            <a:r>
              <a:rPr lang="sk-SK" dirty="0" err="1" smtClean="0"/>
              <a:t>Benčič</a:t>
            </a:r>
            <a:endParaRPr lang="sk-SK" dirty="0" smtClean="0"/>
          </a:p>
          <a:p>
            <a:r>
              <a:rPr lang="sk-SK" dirty="0" smtClean="0"/>
              <a:t>ZŠ s </a:t>
            </a:r>
            <a:r>
              <a:rPr lang="sk-SK" dirty="0" err="1" smtClean="0"/>
              <a:t>Mš</a:t>
            </a:r>
            <a:r>
              <a:rPr lang="sk-SK" dirty="0" smtClean="0"/>
              <a:t> Kalinčiakova 12</a:t>
            </a:r>
            <a:endParaRPr lang="sk-SK" dirty="0"/>
          </a:p>
        </p:txBody>
      </p:sp>
      <p:pic>
        <p:nvPicPr>
          <p:cNvPr id="4" name="Obrázok 3" descr="prib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0"/>
            <a:ext cx="1643042" cy="1981200"/>
          </a:xfrm>
          <a:prstGeom prst="rect">
            <a:avLst/>
          </a:prstGeom>
        </p:spPr>
      </p:pic>
      <p:pic>
        <p:nvPicPr>
          <p:cNvPr id="5" name="Obrázok 4" descr="mojm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6" y="4519269"/>
            <a:ext cx="2047874" cy="23387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Prvé kniežatstvá </a:t>
            </a:r>
            <a:r>
              <a:rPr lang="sk-SK" dirty="0" err="1" smtClean="0"/>
              <a:t>naddunajských</a:t>
            </a:r>
            <a:r>
              <a:rPr lang="sk-SK" dirty="0" smtClean="0"/>
              <a:t> </a:t>
            </a:r>
            <a:r>
              <a:rPr lang="sk-SK" dirty="0" err="1" smtClean="0"/>
              <a:t>slovanov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000240"/>
            <a:ext cx="6400800" cy="3615267"/>
          </a:xfrm>
        </p:spPr>
        <p:txBody>
          <a:bodyPr/>
          <a:lstStyle/>
          <a:p>
            <a:pPr lvl="0"/>
            <a:r>
              <a:rPr lang="sk-SK" dirty="0" smtClean="0">
                <a:solidFill>
                  <a:srgbClr val="FF0000"/>
                </a:solidFill>
              </a:rPr>
              <a:t>Karol Veľký</a:t>
            </a:r>
            <a:r>
              <a:rPr lang="sk-SK" dirty="0" smtClean="0"/>
              <a:t> = franský kráľ </a:t>
            </a:r>
            <a:r>
              <a:rPr lang="sk-SK" dirty="0" smtClean="0">
                <a:sym typeface="Wingdings"/>
              </a:rPr>
              <a:t></a:t>
            </a:r>
            <a:r>
              <a:rPr lang="sk-SK" dirty="0" smtClean="0"/>
              <a:t> definitívne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poráža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Avarov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smtClean="0"/>
              <a:t>=&gt; 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podmienky na vytvorenie </a:t>
            </a:r>
            <a:r>
              <a:rPr lang="sk-SK" dirty="0" smtClean="0"/>
              <a:t>dvoch </a:t>
            </a:r>
            <a:r>
              <a:rPr lang="sk-SK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naddunajských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kniežatstiev Slovanov </a:t>
            </a:r>
            <a:r>
              <a:rPr lang="sk-SK" dirty="0" smtClean="0">
                <a:sym typeface="Wingdings"/>
              </a:rPr>
              <a:t>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Nitrianskeho</a:t>
            </a:r>
            <a:r>
              <a:rPr lang="sk-SK" dirty="0" smtClean="0"/>
              <a:t> a 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Moravského</a:t>
            </a:r>
            <a:r>
              <a:rPr lang="sk-SK" dirty="0" smtClean="0"/>
              <a:t>...</a:t>
            </a:r>
          </a:p>
          <a:p>
            <a:endParaRPr lang="sk-SK" dirty="0"/>
          </a:p>
        </p:txBody>
      </p:sp>
      <p:pic>
        <p:nvPicPr>
          <p:cNvPr id="4" name="Obrázok 3" descr="karol vel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650" y="0"/>
            <a:ext cx="1597350" cy="255461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143636" y="2214554"/>
            <a:ext cx="140775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Karol Veľký</a:t>
            </a:r>
            <a:endParaRPr lang="sk-SK" dirty="0"/>
          </a:p>
        </p:txBody>
      </p:sp>
      <p:sp>
        <p:nvSpPr>
          <p:cNvPr id="6" name="Šípka dolu 5"/>
          <p:cNvSpPr/>
          <p:nvPr/>
        </p:nvSpPr>
        <p:spPr>
          <a:xfrm>
            <a:off x="1357290" y="4286256"/>
            <a:ext cx="714380" cy="57150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0" y="4929198"/>
            <a:ext cx="475803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Cca </a:t>
            </a:r>
            <a:r>
              <a:rPr lang="sk-SK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8. stor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 kmene Slovanov začali </a:t>
            </a:r>
          </a:p>
          <a:p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pájať do väčších celkov </a:t>
            </a:r>
            <a:r>
              <a:rPr lang="sk-SK" dirty="0" smtClean="0"/>
              <a:t>=&gt; jeden z nich</a:t>
            </a:r>
          </a:p>
          <a:p>
            <a:r>
              <a:rPr lang="sk-SK" dirty="0"/>
              <a:t>m</a:t>
            </a:r>
            <a:r>
              <a:rPr lang="sk-SK" dirty="0" smtClean="0"/>
              <a:t>al </a:t>
            </a:r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 v </a:t>
            </a:r>
            <a:r>
              <a:rPr lang="sk-SK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Nitrave</a:t>
            </a:r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Nitre</a:t>
            </a:r>
            <a:endParaRPr lang="sk-S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ok 7" descr="nitrianske kniezatsv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4808220"/>
            <a:ext cx="3314700" cy="20497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Najstaršia minulosť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071678"/>
            <a:ext cx="6400800" cy="3615267"/>
          </a:xfrm>
        </p:spPr>
        <p:txBody>
          <a:bodyPr/>
          <a:lstStyle/>
          <a:p>
            <a:pPr lvl="0"/>
            <a:r>
              <a:rPr lang="sk-SK" dirty="0" smtClean="0">
                <a:solidFill>
                  <a:schemeClr val="bg1"/>
                </a:solidFill>
              </a:rPr>
              <a:t>O najstaršej minulosti predkov Slovákov </a:t>
            </a:r>
            <a:r>
              <a:rPr lang="sk-SK" dirty="0" smtClean="0"/>
              <a:t>existuje len </a:t>
            </a:r>
            <a:r>
              <a:rPr lang="sk-SK" u="sng" dirty="0" smtClean="0">
                <a:solidFill>
                  <a:srgbClr val="FFC000"/>
                </a:solidFill>
              </a:rPr>
              <a:t>málo písomných záznamov </a:t>
            </a:r>
            <a:r>
              <a:rPr lang="sk-SK" dirty="0" smtClean="0"/>
              <a:t>=&gt; viac sa dozvedáme z </a:t>
            </a:r>
            <a:r>
              <a:rPr lang="sk-SK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archeologických vykopávok</a:t>
            </a:r>
            <a:r>
              <a:rPr lang="sk-SK" dirty="0" smtClean="0"/>
              <a:t>, kt. nám však nepovedia o udalostiach...</a:t>
            </a:r>
          </a:p>
          <a:p>
            <a:r>
              <a:rPr lang="sk-SK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Sloveni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sym typeface="Wingdings"/>
              </a:rPr>
              <a:t>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bg1"/>
                </a:solidFill>
              </a:rPr>
              <a:t>budovanie </a:t>
            </a:r>
            <a:r>
              <a:rPr lang="sk-SK" u="sng" dirty="0" smtClean="0">
                <a:solidFill>
                  <a:schemeClr val="bg1"/>
                </a:solidFill>
              </a:rPr>
              <a:t>hradísk </a:t>
            </a:r>
            <a:r>
              <a:rPr lang="sk-SK" dirty="0" smtClean="0">
                <a:sym typeface="Wingdings"/>
              </a:rPr>
              <a:t></a:t>
            </a:r>
            <a:r>
              <a:rPr lang="sk-SK" dirty="0" smtClean="0"/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Bojná, Pobedim, Vyšný Kubín, Spišské Tomášovce</a:t>
            </a:r>
            <a:r>
              <a:rPr lang="sk-SK" dirty="0" smtClean="0"/>
              <a:t>... </a:t>
            </a:r>
          </a:p>
          <a:p>
            <a:pPr lvl="0"/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najdôležitejšie hradisko </a:t>
            </a:r>
            <a:r>
              <a:rPr lang="sk-SK" dirty="0" smtClean="0"/>
              <a:t>= </a:t>
            </a:r>
            <a:r>
              <a:rPr lang="sk-SK" dirty="0" smtClean="0">
                <a:solidFill>
                  <a:srgbClr val="FF0000"/>
                </a:solidFill>
              </a:rPr>
              <a:t>sídlo kniežaťa </a:t>
            </a:r>
            <a:r>
              <a:rPr lang="sk-SK" dirty="0" smtClean="0"/>
              <a:t>v </a:t>
            </a:r>
            <a:r>
              <a:rPr lang="sk-SK" b="1" dirty="0" smtClean="0">
                <a:solidFill>
                  <a:srgbClr val="FFC000"/>
                </a:solidFill>
              </a:rPr>
              <a:t>Nitre </a:t>
            </a:r>
          </a:p>
          <a:p>
            <a:endParaRPr lang="sk-SK" dirty="0" smtClean="0"/>
          </a:p>
          <a:p>
            <a:pPr lvl="0"/>
            <a:endParaRPr lang="sk-SK" dirty="0" smtClean="0"/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071538" y="5857892"/>
            <a:ext cx="415209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Spomenieš si ešte, čo sú to hradiská</a:t>
            </a:r>
          </a:p>
          <a:p>
            <a:r>
              <a:rPr lang="sk-SK" dirty="0"/>
              <a:t>a</a:t>
            </a:r>
            <a:r>
              <a:rPr lang="sk-SK" dirty="0" smtClean="0"/>
              <a:t> na čo slúžili?</a:t>
            </a:r>
            <a:endParaRPr lang="sk-SK" dirty="0"/>
          </a:p>
        </p:txBody>
      </p:sp>
      <p:pic>
        <p:nvPicPr>
          <p:cNvPr id="5" name="Obrázok 4" descr="obazni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5016"/>
            <a:ext cx="547326" cy="878196"/>
          </a:xfrm>
          <a:prstGeom prst="rect">
            <a:avLst/>
          </a:prstGeom>
        </p:spPr>
      </p:pic>
      <p:pic>
        <p:nvPicPr>
          <p:cNvPr id="6" name="Obrázok 5" descr="boj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46" y="0"/>
            <a:ext cx="2834654" cy="1785926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286248" y="1428736"/>
            <a:ext cx="205376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Hradisko v Bojnej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Hradiská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071678"/>
            <a:ext cx="6400800" cy="3615267"/>
          </a:xfrm>
        </p:spPr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Sloveni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/>
              <a:t>– </a:t>
            </a:r>
            <a:r>
              <a:rPr lang="sk-SK" dirty="0" smtClean="0">
                <a:solidFill>
                  <a:schemeClr val="bg1"/>
                </a:solidFill>
              </a:rPr>
              <a:t>usádzal</a:t>
            </a:r>
            <a:r>
              <a:rPr lang="sk-SK" dirty="0" smtClean="0"/>
              <a:t>i sa na miernych </a:t>
            </a:r>
            <a:r>
              <a:rPr lang="sk-SK" dirty="0" smtClean="0">
                <a:solidFill>
                  <a:schemeClr val="bg1"/>
                </a:solidFill>
              </a:rPr>
              <a:t>vyvýšeninách pri riekach </a:t>
            </a:r>
            <a:r>
              <a:rPr lang="sk-SK" dirty="0" smtClean="0"/>
              <a:t>=&gt; </a:t>
            </a:r>
            <a:r>
              <a:rPr lang="sk-SK" dirty="0" smtClean="0">
                <a:solidFill>
                  <a:schemeClr val="bg1"/>
                </a:solidFill>
              </a:rPr>
              <a:t>úrodná pôda </a:t>
            </a:r>
          </a:p>
          <a:p>
            <a:r>
              <a:rPr lang="sk-SK" dirty="0" smtClean="0"/>
              <a:t>Najskôr vznikali 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prvé dediny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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neskôr </a:t>
            </a:r>
            <a:r>
              <a:rPr lang="sk-SK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hradiská</a:t>
            </a:r>
          </a:p>
          <a:p>
            <a:r>
              <a:rPr lang="sk-SK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Hradiská</a:t>
            </a:r>
            <a:r>
              <a:rPr lang="sk-SK" dirty="0" smtClean="0"/>
              <a:t> (pevnosť, kt. chránila pred vonkajším nepriateľom) = </a:t>
            </a:r>
            <a:r>
              <a:rPr lang="sk-SK" b="1" dirty="0" smtClean="0">
                <a:solidFill>
                  <a:srgbClr val="FFC000"/>
                </a:solidFill>
              </a:rPr>
              <a:t>opevnené </a:t>
            </a:r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priekopami </a:t>
            </a:r>
            <a:r>
              <a:rPr lang="sk-SK" b="1" dirty="0" smtClean="0">
                <a:solidFill>
                  <a:srgbClr val="FFC000"/>
                </a:solidFill>
              </a:rPr>
              <a:t>a valmi s drevenými palisádami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smtClean="0">
                <a:sym typeface="Wingdings"/>
              </a:rPr>
              <a:t></a:t>
            </a:r>
            <a:r>
              <a:rPr lang="sk-SK" dirty="0" smtClean="0"/>
              <a:t> vchádzalo sa do nich cez mohutné drevené brány chránené vežou...</a:t>
            </a:r>
          </a:p>
          <a:p>
            <a:endParaRPr lang="sk-SK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pobed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968240"/>
            <a:ext cx="3357554" cy="188976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714480" y="5934670"/>
            <a:ext cx="409278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veľmoži </a:t>
            </a:r>
            <a:r>
              <a:rPr lang="sk-SK" dirty="0"/>
              <a:t>s ozbrojenými družinami</a:t>
            </a:r>
            <a:r>
              <a:rPr lang="sk-SK" dirty="0" smtClean="0"/>
              <a:t>,</a:t>
            </a:r>
          </a:p>
          <a:p>
            <a:r>
              <a:rPr lang="sk-SK" dirty="0"/>
              <a:t>k</a:t>
            </a:r>
            <a:r>
              <a:rPr lang="sk-SK" dirty="0" smtClean="0"/>
              <a:t>t. </a:t>
            </a:r>
            <a:r>
              <a:rPr lang="sk-SK" dirty="0"/>
              <a:t>chránili hradisko aj obyvateľov</a:t>
            </a:r>
            <a:r>
              <a:rPr lang="sk-SK" dirty="0" smtClean="0"/>
              <a:t>...</a:t>
            </a:r>
          </a:p>
          <a:p>
            <a:r>
              <a:rPr lang="sk-SK" dirty="0" smtClean="0"/>
              <a:t> remeselníci </a:t>
            </a:r>
            <a:r>
              <a:rPr lang="sk-SK" dirty="0">
                <a:sym typeface="Wingdings"/>
              </a:rPr>
              <a:t></a:t>
            </a:r>
            <a:r>
              <a:rPr lang="sk-SK" dirty="0"/>
              <a:t> zbrane a nástroje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714480" y="5572140"/>
            <a:ext cx="2116285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Kto žil v hradisku?</a:t>
            </a:r>
            <a:endParaRPr lang="sk-SK" dirty="0"/>
          </a:p>
        </p:txBody>
      </p:sp>
      <p:pic>
        <p:nvPicPr>
          <p:cNvPr id="7" name="Obrázok 6" descr="hriv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450" y="0"/>
            <a:ext cx="2415550" cy="1667834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3857620" y="1357298"/>
            <a:ext cx="288572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Železné hrivny </a:t>
            </a:r>
            <a:r>
              <a:rPr lang="sk-SK" dirty="0" smtClean="0"/>
              <a:t>= platidlo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Nitrianske kniežatstvo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928802"/>
            <a:ext cx="6400800" cy="3615267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Prvým známym kniežaťom </a:t>
            </a:r>
            <a:r>
              <a:rPr lang="sk-SK" dirty="0" smtClean="0"/>
              <a:t>= </a:t>
            </a:r>
            <a:r>
              <a:rPr lang="sk-SK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Pribina</a:t>
            </a:r>
            <a:r>
              <a:rPr lang="sk-SK" dirty="0" smtClean="0"/>
              <a:t> (825 – 833)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Pribina bol vyznaním</a:t>
            </a:r>
            <a:r>
              <a:rPr lang="sk-SK" dirty="0" smtClean="0"/>
              <a:t> bol </a:t>
            </a:r>
            <a:r>
              <a:rPr lang="sk-SK" dirty="0" smtClean="0">
                <a:solidFill>
                  <a:schemeClr val="bg1"/>
                </a:solidFill>
              </a:rPr>
              <a:t>pohan,</a:t>
            </a:r>
            <a:r>
              <a:rPr lang="sk-SK" dirty="0" smtClean="0"/>
              <a:t> ale dal na svojom </a:t>
            </a:r>
            <a:r>
              <a:rPr lang="sk-SK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hradisku v Nitre postaviť v </a:t>
            </a:r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roku 828 </a:t>
            </a:r>
            <a:r>
              <a:rPr lang="sk-SK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prvý </a:t>
            </a:r>
            <a:r>
              <a:rPr lang="sk-SK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známy </a:t>
            </a:r>
            <a:r>
              <a:rPr lang="sk-SK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kresťanský kostol </a:t>
            </a:r>
            <a:r>
              <a:rPr lang="sk-SK" dirty="0" smtClean="0"/>
              <a:t>(vysvätil arcibiskup </a:t>
            </a:r>
            <a:r>
              <a:rPr lang="sk-SK" dirty="0" err="1" smtClean="0"/>
              <a:t>Adalrám</a:t>
            </a:r>
            <a:r>
              <a:rPr lang="sk-SK" dirty="0" smtClean="0"/>
              <a:t>)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prib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0"/>
            <a:ext cx="1643042" cy="1981200"/>
          </a:xfrm>
          <a:prstGeom prst="rect">
            <a:avLst/>
          </a:prstGeom>
        </p:spPr>
      </p:pic>
      <p:pic>
        <p:nvPicPr>
          <p:cNvPr id="5" name="Obrázok 4" descr="nit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314" y="4785352"/>
            <a:ext cx="2713686" cy="207264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857356" y="6211669"/>
            <a:ext cx="457689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Pribina bol posledným panovníkom</a:t>
            </a:r>
          </a:p>
          <a:p>
            <a:r>
              <a:rPr lang="sk-SK" dirty="0"/>
              <a:t>s</a:t>
            </a:r>
            <a:r>
              <a:rPr lang="sk-SK" dirty="0" smtClean="0"/>
              <a:t>amostatného </a:t>
            </a:r>
            <a:r>
              <a:rPr lang="sk-SK" b="1" dirty="0" smtClean="0"/>
              <a:t>Nitrianskeho kniežatstva 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1857356" y="5857892"/>
            <a:ext cx="254909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Nitrianske kniežatstvo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857356" y="5429264"/>
            <a:ext cx="118814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825 - 833</a:t>
            </a:r>
            <a:endParaRPr lang="sk-SK" b="1" dirty="0"/>
          </a:p>
        </p:txBody>
      </p:sp>
      <p:cxnSp>
        <p:nvCxnSpPr>
          <p:cNvPr id="10" name="Rovná spojovacia šípka 9"/>
          <p:cNvCxnSpPr/>
          <p:nvPr/>
        </p:nvCxnSpPr>
        <p:spPr>
          <a:xfrm flipV="1">
            <a:off x="4857752" y="857232"/>
            <a:ext cx="2500330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Moravské kniežatstvo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2143116"/>
            <a:ext cx="6400800" cy="3615267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Západným susedom </a:t>
            </a:r>
            <a:r>
              <a:rPr lang="sk-SK" dirty="0" smtClean="0"/>
              <a:t>Nitrianskeho kniežatstva bolo </a:t>
            </a:r>
            <a:r>
              <a:rPr lang="sk-SK" b="1" dirty="0" smtClean="0">
                <a:solidFill>
                  <a:srgbClr val="C00000"/>
                </a:solidFill>
              </a:rPr>
              <a:t>Moravské kniežatstvo </a:t>
            </a:r>
            <a:r>
              <a:rPr lang="sk-SK" dirty="0" smtClean="0"/>
              <a:t>so sídlom v </a:t>
            </a:r>
            <a:r>
              <a:rPr lang="sk-SK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Mikulčiciach</a:t>
            </a:r>
            <a:r>
              <a:rPr lang="sk-SK" dirty="0" smtClean="0"/>
              <a:t>. Vládol tam 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Mojmír I.</a:t>
            </a:r>
            <a:r>
              <a:rPr lang="sk-SK" dirty="0" smtClean="0"/>
              <a:t> ...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mojm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6" y="4519269"/>
            <a:ext cx="2047874" cy="233873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857356" y="6488668"/>
            <a:ext cx="527580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Prvý známy panovník Moravského kniežatstva</a:t>
            </a:r>
            <a:endParaRPr lang="sk-SK" dirty="0"/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4643438" y="3714752"/>
            <a:ext cx="2428892" cy="1714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098" name="Picture 2" descr="Moravské kniežatstvo – Wikipé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4714876" cy="25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Vznik veľkej </a:t>
            </a:r>
            <a:r>
              <a:rPr lang="sk-SK" dirty="0" err="1" smtClean="0"/>
              <a:t>moravy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2000240"/>
            <a:ext cx="6400800" cy="3615267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Okolo roku </a:t>
            </a:r>
            <a:r>
              <a:rPr lang="sk-SK" b="1" dirty="0" smtClean="0">
                <a:solidFill>
                  <a:srgbClr val="FF0000"/>
                </a:solidFill>
              </a:rPr>
              <a:t>833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moravské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knieža Mojmír I.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obsadil Nitrianske kniežatstvo </a:t>
            </a:r>
            <a:r>
              <a:rPr lang="sk-SK" dirty="0" smtClean="0"/>
              <a:t>a vyhnal Pribinu =&gt; 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spojením Moravského a </a:t>
            </a:r>
            <a:r>
              <a:rPr lang="sk-SK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Nitrianskeho kniežatstva</a:t>
            </a:r>
            <a:r>
              <a:rPr lang="sk-SK" dirty="0" smtClean="0"/>
              <a:t> vznikla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VEĽKÁ MORAVA </a:t>
            </a:r>
            <a:r>
              <a:rPr lang="sk-SK" dirty="0" smtClean="0"/>
              <a:t>(Veľkomoravská ríša). </a:t>
            </a:r>
          </a:p>
          <a:p>
            <a:endParaRPr lang="sk-SK" dirty="0"/>
          </a:p>
        </p:txBody>
      </p:sp>
      <p:pic>
        <p:nvPicPr>
          <p:cNvPr id="5" name="Obrázok 4" descr="mora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4071942"/>
            <a:ext cx="5286380" cy="2786056"/>
          </a:xfrm>
          <a:prstGeom prst="rect">
            <a:avLst/>
          </a:prstGeom>
        </p:spPr>
      </p:pic>
      <p:pic>
        <p:nvPicPr>
          <p:cNvPr id="6" name="Obrázok 5" descr="mo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560" y="0"/>
            <a:ext cx="2337440" cy="179832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214678" y="1428736"/>
            <a:ext cx="359906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Zakladateľ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Veľkomoravskej ríše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643570" y="3714752"/>
            <a:ext cx="15808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833- 906/907</a:t>
            </a:r>
            <a:endParaRPr lang="sk-SK" dirty="0"/>
          </a:p>
        </p:txBody>
      </p:sp>
      <p:cxnSp>
        <p:nvCxnSpPr>
          <p:cNvPr id="10" name="Rovná spojovacia šípka 9"/>
          <p:cNvCxnSpPr>
            <a:endCxn id="8" idx="1"/>
          </p:cNvCxnSpPr>
          <p:nvPr/>
        </p:nvCxnSpPr>
        <p:spPr>
          <a:xfrm>
            <a:off x="5072066" y="3857628"/>
            <a:ext cx="571504" cy="417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Veľká </a:t>
            </a:r>
            <a:r>
              <a:rPr lang="sk-SK" dirty="0" err="1" smtClean="0"/>
              <a:t>morava</a:t>
            </a:r>
            <a:r>
              <a:rPr lang="sk-SK" dirty="0" smtClean="0"/>
              <a:t> (833 – 906</a:t>
            </a:r>
            <a:r>
              <a:rPr lang="sk-SK" sz="3200" dirty="0" smtClean="0"/>
              <a:t>/907)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42910" y="1714488"/>
            <a:ext cx="6400800" cy="3615267"/>
          </a:xfrm>
        </p:spPr>
        <p:txBody>
          <a:bodyPr/>
          <a:lstStyle/>
          <a:p>
            <a:r>
              <a:rPr lang="sk-SK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Hlavné mesto Veľkej Moravy </a:t>
            </a:r>
            <a:r>
              <a:rPr lang="sk-SK" dirty="0" smtClean="0"/>
              <a:t>dodnes ostáva 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neznáme (asi to boli </a:t>
            </a:r>
            <a:r>
              <a:rPr lang="sk-SK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Mikulčice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sk-SK" dirty="0" smtClean="0"/>
              <a:t>...no </a:t>
            </a: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druhým najväčším centrom </a:t>
            </a:r>
            <a:r>
              <a:rPr lang="sk-SK" dirty="0" smtClean="0"/>
              <a:t>ostala 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Nitra</a:t>
            </a:r>
            <a:r>
              <a:rPr lang="sk-SK" dirty="0" smtClean="0"/>
              <a:t> </a:t>
            </a:r>
            <a:r>
              <a:rPr lang="sk-SK" dirty="0" smtClean="0">
                <a:sym typeface="Wingdings" pitchFamily="2" charset="2"/>
              </a:rPr>
              <a:t> sídlil tu budúci vládca Veľkej Moravy...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Panónske kniežatstvo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928802"/>
            <a:ext cx="6400800" cy="3615267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Pribina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ušiel a usadil sa na území </a:t>
            </a:r>
            <a:r>
              <a:rPr lang="sk-SK" dirty="0" smtClean="0">
                <a:solidFill>
                  <a:schemeClr val="bg1"/>
                </a:solidFill>
              </a:rPr>
              <a:t>Franskej ríše </a:t>
            </a:r>
            <a:r>
              <a:rPr lang="sk-SK" dirty="0" smtClean="0">
                <a:sym typeface="Wingdings"/>
              </a:rPr>
              <a:t>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vazal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bg1"/>
                </a:solidFill>
              </a:rPr>
              <a:t>Ľ. Nemca, </a:t>
            </a: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franského panovníka </a:t>
            </a:r>
            <a:r>
              <a:rPr lang="sk-SK" dirty="0" smtClean="0"/>
              <a:t>=&gt; založil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Panónske kniežatstvo </a:t>
            </a:r>
            <a:r>
              <a:rPr lang="sk-SK" dirty="0" smtClean="0"/>
              <a:t>zo sídlom v </a:t>
            </a:r>
            <a:r>
              <a:rPr lang="sk-SK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Blatnohrade</a:t>
            </a:r>
            <a:r>
              <a:rPr lang="sk-SK" dirty="0" smtClean="0"/>
              <a:t> /dnešný </a:t>
            </a:r>
            <a:r>
              <a:rPr lang="sk-SK" dirty="0" err="1" smtClean="0"/>
              <a:t>Balatón</a:t>
            </a:r>
            <a:r>
              <a:rPr lang="sk-SK" dirty="0" smtClean="0"/>
              <a:t>/</a:t>
            </a:r>
          </a:p>
          <a:p>
            <a:endParaRPr lang="sk-SK" dirty="0"/>
          </a:p>
        </p:txBody>
      </p:sp>
      <p:pic>
        <p:nvPicPr>
          <p:cNvPr id="4" name="Obrázok 3" descr="pribina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0"/>
            <a:ext cx="2214546" cy="2143116"/>
          </a:xfrm>
          <a:prstGeom prst="rect">
            <a:avLst/>
          </a:prstGeom>
        </p:spPr>
      </p:pic>
      <p:pic>
        <p:nvPicPr>
          <p:cNvPr id="5" name="Obrázok 4" descr="blatens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08" y="4807258"/>
            <a:ext cx="3686192" cy="2050742"/>
          </a:xfrm>
          <a:prstGeom prst="rect">
            <a:avLst/>
          </a:prstGeom>
        </p:spPr>
      </p:pic>
      <p:cxnSp>
        <p:nvCxnSpPr>
          <p:cNvPr id="7" name="Rovná spojovacia šípka 6"/>
          <p:cNvCxnSpPr>
            <a:endCxn id="5" idx="1"/>
          </p:cNvCxnSpPr>
          <p:nvPr/>
        </p:nvCxnSpPr>
        <p:spPr>
          <a:xfrm>
            <a:off x="3143240" y="3786190"/>
            <a:ext cx="2314568" cy="2046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5143504" y="0"/>
            <a:ext cx="173156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Knieža Pribina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928662" y="5786454"/>
            <a:ext cx="399340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Spomenieš si na čom bol založený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azalský vzťah</a:t>
            </a:r>
            <a:r>
              <a:rPr lang="sk-SK" dirty="0" smtClean="0"/>
              <a:t>?</a:t>
            </a:r>
            <a:endParaRPr lang="sk-SK" dirty="0"/>
          </a:p>
        </p:txBody>
      </p:sp>
      <p:pic>
        <p:nvPicPr>
          <p:cNvPr id="10" name="Obrázok 9" descr="obazni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5572140"/>
            <a:ext cx="547326" cy="878196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214282" y="4572008"/>
            <a:ext cx="292419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Synom Pribinu bol knieža</a:t>
            </a:r>
          </a:p>
          <a:p>
            <a:pPr algn="ctr"/>
            <a:r>
              <a:rPr lang="sk-SK" b="1" dirty="0" err="1" smtClean="0"/>
              <a:t>Koceľ</a:t>
            </a:r>
            <a:r>
              <a:rPr lang="sk-SK" b="1" dirty="0" smtClean="0"/>
              <a:t> </a:t>
            </a:r>
            <a:endParaRPr lang="sk-SK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6905887" y="2143116"/>
            <a:ext cx="223811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Zomrel v boji s</a:t>
            </a:r>
          </a:p>
          <a:p>
            <a:r>
              <a:rPr lang="sk-SK" dirty="0" smtClean="0"/>
              <a:t>Moravanmi cca v </a:t>
            </a:r>
          </a:p>
          <a:p>
            <a:r>
              <a:rPr lang="sk-SK" dirty="0" smtClean="0"/>
              <a:t>roku 861</a:t>
            </a:r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se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Oslobodené slovensko</Template>
  <TotalTime>194</TotalTime>
  <Words>278</Words>
  <Application>Microsoft Office PowerPoint</Application>
  <PresentationFormat>Prezentácia na obrazovke (4:3)</PresentationFormat>
  <Paragraphs>58</Paragraphs>
  <Slides>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Wingdings</vt:lpstr>
      <vt:lpstr>Wingdings 3</vt:lpstr>
      <vt:lpstr>Výsek</vt:lpstr>
      <vt:lpstr>Nitrianske kniežatstvo a vznik Veľkej Moravy </vt:lpstr>
      <vt:lpstr>Prvé kniežatstvá naddunajských slovanov</vt:lpstr>
      <vt:lpstr>Najstaršia minulosť</vt:lpstr>
      <vt:lpstr>Hradiská </vt:lpstr>
      <vt:lpstr>Nitrianske kniežatstvo</vt:lpstr>
      <vt:lpstr>Moravské kniežatstvo </vt:lpstr>
      <vt:lpstr>Vznik veľkej moravy</vt:lpstr>
      <vt:lpstr>Veľká morava (833 – 906/907)</vt:lpstr>
      <vt:lpstr>Panónske kniežatstvo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Nitrianske kniežatstvo a vznik Veľkej Moravy</dc:title>
  <dc:creator>Branislav Benčič</dc:creator>
  <cp:lastModifiedBy>MS Vinbarg</cp:lastModifiedBy>
  <cp:revision>36</cp:revision>
  <dcterms:created xsi:type="dcterms:W3CDTF">2019-09-23T16:48:15Z</dcterms:created>
  <dcterms:modified xsi:type="dcterms:W3CDTF">2021-09-15T19:20:08Z</dcterms:modified>
</cp:coreProperties>
</file>