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t="-23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14. 12. 2020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23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96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Ľudo </a:t>
            </a:r>
            <a:r>
              <a:rPr lang="sk-SK" sz="9600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Zúbek</a:t>
            </a:r>
            <a:endParaRPr lang="sk-SK" sz="9600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6237312"/>
            <a:ext cx="6172200" cy="620688"/>
          </a:xfrm>
        </p:spPr>
        <p:txBody>
          <a:bodyPr>
            <a:normAutofit/>
          </a:bodyPr>
          <a:lstStyle/>
          <a:p>
            <a:pPr algn="ctr"/>
            <a:endParaRPr lang="sk-SK" sz="3200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5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>
            <a:noAutofit/>
          </a:bodyPr>
          <a:lstStyle/>
          <a:p>
            <a:r>
              <a:rPr lang="sk-SK" sz="7200" b="1" cap="none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Ľudo </a:t>
            </a:r>
            <a:r>
              <a:rPr lang="sk-SK" sz="7200" b="1" cap="none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Zúbek</a:t>
            </a:r>
            <a:endParaRPr lang="sk-SK" sz="7200" b="1" cap="none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*1907 Malacky    †1969 Bratislava</a:t>
            </a:r>
          </a:p>
          <a:p>
            <a:r>
              <a:rPr lang="sk-SK" i="1" dirty="0" smtClean="0">
                <a:solidFill>
                  <a:schemeClr val="tx2"/>
                </a:solidFill>
              </a:rPr>
              <a:t>významný slovenský prozaik, publicista </a:t>
            </a:r>
            <a:br>
              <a:rPr lang="sk-SK" i="1" dirty="0" smtClean="0">
                <a:solidFill>
                  <a:schemeClr val="tx2"/>
                </a:solidFill>
              </a:rPr>
            </a:br>
            <a:r>
              <a:rPr lang="sk-SK" i="1" dirty="0" smtClean="0">
                <a:solidFill>
                  <a:schemeClr val="tx2"/>
                </a:solidFill>
              </a:rPr>
              <a:t>a prekladateľ</a:t>
            </a:r>
            <a:r>
              <a:rPr lang="sk-SK" dirty="0" smtClean="0"/>
              <a:t>, </a:t>
            </a:r>
          </a:p>
          <a:p>
            <a:r>
              <a:rPr lang="sk-SK" dirty="0" smtClean="0"/>
              <a:t>narodil sa v rodine murára a pochádzal </a:t>
            </a:r>
            <a:br>
              <a:rPr lang="sk-SK" dirty="0" smtClean="0"/>
            </a:br>
            <a:r>
              <a:rPr lang="sk-SK" dirty="0" smtClean="0"/>
              <a:t>z 9 detí, vzdelanie získal na </a:t>
            </a:r>
            <a:r>
              <a:rPr lang="sk-SK" dirty="0"/>
              <a:t>O</a:t>
            </a:r>
            <a:r>
              <a:rPr lang="sk-SK" dirty="0" smtClean="0"/>
              <a:t>bchodnej </a:t>
            </a:r>
            <a:br>
              <a:rPr lang="sk-SK" dirty="0" smtClean="0"/>
            </a:br>
            <a:r>
              <a:rPr lang="sk-SK" dirty="0" smtClean="0"/>
              <a:t>akadémií v Bratislave, </a:t>
            </a:r>
          </a:p>
          <a:p>
            <a:pPr algn="just"/>
            <a:r>
              <a:rPr lang="sk-SK" dirty="0" smtClean="0"/>
              <a:t>po ukončení pracoval ako úradník vo viacerých bankách </a:t>
            </a:r>
            <a:r>
              <a:rPr lang="sk-SK" sz="2000" i="1" dirty="0" smtClean="0"/>
              <a:t>(Bratislava, Malacky, Zohor, Hlohovec, Piešťany)</a:t>
            </a:r>
            <a:r>
              <a:rPr lang="sk-SK" dirty="0" smtClean="0"/>
              <a:t>, </a:t>
            </a:r>
          </a:p>
          <a:p>
            <a:pPr algn="just"/>
            <a:r>
              <a:rPr lang="sk-SK" dirty="0" smtClean="0"/>
              <a:t>potom pracoval v Slovenskom rozhlase a v roku 1947 sa stal riaditeľom nového vydavateľstva Tatran, </a:t>
            </a:r>
          </a:p>
          <a:p>
            <a:pPr algn="just"/>
            <a:r>
              <a:rPr lang="sk-SK" dirty="0" smtClean="0"/>
              <a:t>od roku 1957 sa aktívne venoval literárnej činnosti </a:t>
            </a:r>
            <a:br>
              <a:rPr lang="sk-SK" dirty="0" smtClean="0"/>
            </a:br>
            <a:r>
              <a:rPr lang="sk-SK" dirty="0" smtClean="0"/>
              <a:t>a v roku 1962 mu bol udelený titul </a:t>
            </a:r>
            <a:r>
              <a:rPr lang="sk-SK" b="1" i="1" dirty="0" smtClean="0">
                <a:solidFill>
                  <a:schemeClr val="tx2"/>
                </a:solidFill>
              </a:rPr>
              <a:t>zaslúžilý umelec</a:t>
            </a:r>
            <a:endParaRPr lang="sk-SK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Výsledek obrázku pro ľudo zúb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72317" cy="3215330"/>
          </a:xfrm>
          <a:prstGeom prst="roundRect">
            <a:avLst>
              <a:gd name="adj" fmla="val 222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4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9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>
            <a:noAutofit/>
          </a:bodyPr>
          <a:lstStyle/>
          <a:p>
            <a:r>
              <a:rPr lang="sk-SK" sz="7200" b="1" cap="none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</a:t>
            </a:r>
            <a:endParaRPr lang="sk-SK" sz="7200" b="1" cap="none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136904" cy="5400600"/>
          </a:xfrm>
        </p:spPr>
        <p:txBody>
          <a:bodyPr>
            <a:normAutofit/>
          </a:bodyPr>
          <a:lstStyle/>
          <a:p>
            <a:r>
              <a:rPr lang="sk-SK" dirty="0" smtClean="0"/>
              <a:t>tvorca slovenského historického biografického románu a mal zásluhu na rozvoji rozhlasovej hry pre deti a mládež, </a:t>
            </a:r>
          </a:p>
          <a:p>
            <a:r>
              <a:rPr lang="sk-SK" dirty="0"/>
              <a:t>tvorbu možno rozdeliť do </a:t>
            </a:r>
            <a:r>
              <a:rPr lang="sk-SK" dirty="0" smtClean="0"/>
              <a:t>viacerých </a:t>
            </a:r>
            <a:r>
              <a:rPr lang="sk-SK" dirty="0"/>
              <a:t>skupín:</a:t>
            </a:r>
          </a:p>
          <a:p>
            <a:pPr marL="728663" indent="-273050"/>
            <a:r>
              <a:rPr lang="sk-SK" b="1" i="1" dirty="0" smtClean="0">
                <a:solidFill>
                  <a:schemeClr val="tx2"/>
                </a:solidFill>
              </a:rPr>
              <a:t>tvorba pre dospelých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Kupecký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 </a:t>
            </a:r>
            <a:r>
              <a:rPr lang="sk-SK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Jesenius</a:t>
            </a:r>
            <a:endParaRPr lang="sk-SK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Skrytý prameň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Zlato a slovo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Farebný sen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Štvrtá stena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 zamknutej záhrady</a:t>
            </a:r>
          </a:p>
          <a:p>
            <a:pPr lvl="2"/>
            <a:endParaRPr lang="sk-SK" b="1" i="1" dirty="0" smtClean="0">
              <a:solidFill>
                <a:schemeClr val="tx2"/>
              </a:solidFill>
            </a:endParaRPr>
          </a:p>
          <a:p>
            <a:pPr lvl="2"/>
            <a:endParaRPr lang="sk-SK" b="1" i="1" dirty="0">
              <a:solidFill>
                <a:schemeClr val="tx2"/>
              </a:solidFill>
            </a:endParaRPr>
          </a:p>
        </p:txBody>
      </p:sp>
      <p:pic>
        <p:nvPicPr>
          <p:cNvPr id="4" name="Picture 2" descr="Výsledek obrázku pro ľudo zúbek ján kupeck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/>
        </p:blipFill>
        <p:spPr bwMode="auto">
          <a:xfrm>
            <a:off x="4369831" y="2924944"/>
            <a:ext cx="1152759" cy="173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ľudo zúbek doktor jese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00628"/>
            <a:ext cx="1181100" cy="1714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ľudo zúbek skrytý prameň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"/>
          <a:stretch/>
        </p:blipFill>
        <p:spPr bwMode="auto">
          <a:xfrm>
            <a:off x="5652750" y="4797152"/>
            <a:ext cx="1200889" cy="1751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ľudo zúbek zlato a slo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94" y="2924944"/>
            <a:ext cx="1205010" cy="1723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ľudo zúbek farebný s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47" y="3768137"/>
            <a:ext cx="1250577" cy="173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ľudo zúbek štvrtá ste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04" y="4797152"/>
            <a:ext cx="1200890" cy="1814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ľudo zúbek zo zamknutej záhrad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1218574" cy="1751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5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75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2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25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75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75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25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25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75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136904" cy="6552728"/>
          </a:xfrm>
        </p:spPr>
        <p:txBody>
          <a:bodyPr>
            <a:normAutofit/>
          </a:bodyPr>
          <a:lstStyle/>
          <a:p>
            <a:pPr marL="728663" indent="-273050"/>
            <a:r>
              <a:rPr lang="sk-SK" b="1" i="1" dirty="0" smtClean="0">
                <a:solidFill>
                  <a:schemeClr val="tx2"/>
                </a:solidFill>
              </a:rPr>
              <a:t>tvorba pre deti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službách Mateja </a:t>
            </a:r>
            <a:r>
              <a:rPr lang="sk-SK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Hrebendu</a:t>
            </a:r>
            <a:endParaRPr lang="sk-SK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Murársky chlieb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 Adely </a:t>
            </a:r>
            <a:r>
              <a:rPr lang="sk-SK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Ostrolúckej</a:t>
            </a:r>
            <a:endParaRPr lang="sk-SK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Rytieri bez meča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Ríša Svätoplukova</a:t>
            </a:r>
          </a:p>
          <a:p>
            <a:pPr marL="728663" indent="-273050"/>
            <a:r>
              <a:rPr lang="sk-SK" b="1" i="1" dirty="0" smtClean="0">
                <a:solidFill>
                  <a:schemeClr val="tx2"/>
                </a:solidFill>
              </a:rPr>
              <a:t>literatúra faktu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 Bratislava</a:t>
            </a:r>
          </a:p>
          <a:p>
            <a:pPr marL="1094423" lvl="1" indent="-273050"/>
            <a:r>
              <a:rPr lang="sk-SK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Gaudeamus</a:t>
            </a:r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igitur</a:t>
            </a:r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alebo Sladký </a:t>
            </a:r>
            <a:r>
              <a:rPr lang="sk-SK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</a:t>
            </a:r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študentský</a:t>
            </a:r>
          </a:p>
          <a:p>
            <a:pPr marL="728663" indent="-273050"/>
            <a:r>
              <a:rPr lang="sk-SK" b="1" i="1" dirty="0" smtClean="0">
                <a:solidFill>
                  <a:schemeClr val="tx2"/>
                </a:solidFill>
              </a:rPr>
              <a:t>rozhlasové hry pre dospelých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Katastrofa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Ľudovít Štúr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básnika</a:t>
            </a:r>
          </a:p>
          <a:p>
            <a:pPr marL="728663" indent="-273050"/>
            <a:r>
              <a:rPr lang="sk-SK" b="1" i="1" dirty="0" smtClean="0">
                <a:solidFill>
                  <a:schemeClr val="tx2"/>
                </a:solidFill>
              </a:rPr>
              <a:t>rozhlasové hry pre deti a mládež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Zánik ríše Aztékov</a:t>
            </a:r>
          </a:p>
          <a:p>
            <a:pPr marL="1094423" lvl="1" indent="-273050"/>
            <a:r>
              <a:rPr lang="sk-SK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Pochod do Mexika</a:t>
            </a:r>
          </a:p>
          <a:p>
            <a:pPr marL="1094423" lvl="1" indent="-273050"/>
            <a:endParaRPr lang="sk-SK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sk-SK" b="1" i="1" dirty="0" smtClean="0">
              <a:solidFill>
                <a:schemeClr val="tx2"/>
              </a:solidFill>
            </a:endParaRPr>
          </a:p>
          <a:p>
            <a:pPr lvl="2"/>
            <a:endParaRPr lang="sk-SK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ek obrázku pro ľudo zúbek v službách mateja hreben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24"/>
            <a:ext cx="1331418" cy="1912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Výsledek obrázku pro ľudo zúbek jar adely ostrolúcke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27072"/>
            <a:ext cx="1297727" cy="1929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Výsledek obrázku pro ľudo zúbek murársky chlie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9024"/>
          <a:stretch/>
        </p:blipFill>
        <p:spPr bwMode="auto">
          <a:xfrm>
            <a:off x="6300192" y="1484784"/>
            <a:ext cx="1250982" cy="1929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>
            <a:noAutofit/>
          </a:bodyPr>
          <a:lstStyle/>
          <a:p>
            <a:r>
              <a:rPr lang="sk-SK" sz="6600" b="1" cap="none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Adela </a:t>
            </a:r>
            <a:r>
              <a:rPr lang="sk-SK" sz="6600" b="1" cap="none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Ostrolúcka</a:t>
            </a:r>
            <a:endParaRPr lang="sk-SK" sz="6600" b="1" cap="none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*1824 Habsburská monarchia †1853 Viedeň</a:t>
            </a:r>
          </a:p>
          <a:p>
            <a:r>
              <a:rPr lang="sk-SK" i="1" dirty="0" smtClean="0">
                <a:solidFill>
                  <a:schemeClr val="tx2"/>
                </a:solidFill>
              </a:rPr>
              <a:t>vzdelaná a rozhľadená žena, vo väčšine</a:t>
            </a:r>
            <a:br>
              <a:rPr lang="sk-SK" i="1" dirty="0" smtClean="0">
                <a:solidFill>
                  <a:schemeClr val="tx2"/>
                </a:solidFill>
              </a:rPr>
            </a:br>
            <a:r>
              <a:rPr lang="sk-SK" i="1" dirty="0" smtClean="0">
                <a:solidFill>
                  <a:schemeClr val="tx2"/>
                </a:solidFill>
              </a:rPr>
              <a:t>súčasníkov evokovala ideál novej šľachty</a:t>
            </a:r>
            <a:r>
              <a:rPr lang="sk-SK" dirty="0" smtClean="0"/>
              <a:t>, </a:t>
            </a:r>
          </a:p>
          <a:p>
            <a:r>
              <a:rPr lang="sk-SK" dirty="0" smtClean="0"/>
              <a:t>narodila sa v rodine kráľovského sudcu, </a:t>
            </a:r>
          </a:p>
          <a:p>
            <a:r>
              <a:rPr lang="sk-SK" dirty="0"/>
              <a:t>rodovým sídlom </a:t>
            </a:r>
            <a:r>
              <a:rPr lang="sk-SK" dirty="0" err="1"/>
              <a:t>Ostrolúckych</a:t>
            </a:r>
            <a:r>
              <a:rPr lang="sk-SK" dirty="0"/>
              <a:t> bola už </a:t>
            </a:r>
            <a:br>
              <a:rPr lang="sk-SK" dirty="0"/>
            </a:br>
            <a:r>
              <a:rPr lang="sk-SK" dirty="0"/>
              <a:t>od roku 1286 Ostrá Lúka (pri Zvolene),</a:t>
            </a:r>
          </a:p>
          <a:p>
            <a:pPr algn="just"/>
            <a:r>
              <a:rPr lang="sk-SK" dirty="0"/>
              <a:t>jej </a:t>
            </a:r>
            <a:r>
              <a:rPr lang="sk-SK" dirty="0" smtClean="0"/>
              <a:t>vzdelanie bolo oproti vtedajšej šľachty nadštandardné, okrem nemčiny a maďarčiny </a:t>
            </a:r>
            <a:r>
              <a:rPr lang="sk-SK" dirty="0" err="1" smtClean="0"/>
              <a:t>ovlá-dala</a:t>
            </a:r>
            <a:r>
              <a:rPr lang="sk-SK" dirty="0" smtClean="0"/>
              <a:t> angličtinu, francúzštinu a učila sa po taliansky, </a:t>
            </a:r>
          </a:p>
          <a:p>
            <a:pPr algn="just"/>
            <a:r>
              <a:rPr lang="sk-SK" dirty="0" smtClean="0"/>
              <a:t>mala hudobné nadanie, podľa legendy jej Štúr vyznal lásku na plese v Grasalkovičovom paláci, vzťah však netrval dlho, lebo Adela vážne ochorela, </a:t>
            </a:r>
          </a:p>
          <a:p>
            <a:pPr algn="just"/>
            <a:r>
              <a:rPr lang="sk-SK" dirty="0" smtClean="0"/>
              <a:t>zomrela vo veku 28 rokov na týfus vo Viedni</a:t>
            </a:r>
          </a:p>
          <a:p>
            <a:endParaRPr lang="sk-SK" dirty="0"/>
          </a:p>
        </p:txBody>
      </p:sp>
      <p:pic>
        <p:nvPicPr>
          <p:cNvPr id="3074" name="Picture 2" descr="Výsledek obrázku pro adela ostroluc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6406" b="17686"/>
          <a:stretch/>
        </p:blipFill>
        <p:spPr bwMode="auto">
          <a:xfrm>
            <a:off x="6516216" y="1124744"/>
            <a:ext cx="1887795" cy="2566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sk-SK" sz="5400" b="1" cap="none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 Adely </a:t>
            </a:r>
            <a:r>
              <a:rPr lang="sk-SK" sz="5400" b="1" cap="none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Ostrolúckej</a:t>
            </a:r>
            <a:endParaRPr lang="sk-SK" sz="5400" b="1" cap="none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7992888" cy="540060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tx2"/>
                </a:solidFill>
              </a:rPr>
              <a:t>LITERÁRNY DRUH:</a:t>
            </a:r>
          </a:p>
          <a:p>
            <a:pPr marL="0" indent="0">
              <a:buNone/>
            </a:pPr>
            <a:r>
              <a:rPr lang="sk-SK" sz="2800" dirty="0" smtClean="0"/>
              <a:t>	</a:t>
            </a:r>
            <a:r>
              <a:rPr lang="sk-SK" sz="28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epika</a:t>
            </a:r>
          </a:p>
          <a:p>
            <a:pPr marL="0" indent="0">
              <a:buNone/>
            </a:pPr>
            <a:endParaRPr lang="sk-SK" sz="2800" dirty="0" smtClean="0"/>
          </a:p>
          <a:p>
            <a:r>
              <a:rPr lang="sk-SK" sz="2800" b="1" dirty="0" smtClean="0">
                <a:solidFill>
                  <a:schemeClr val="tx2"/>
                </a:solidFill>
              </a:rPr>
              <a:t>LITERÁRNA FORMA:</a:t>
            </a:r>
          </a:p>
          <a:p>
            <a:pPr marL="0" indent="0">
              <a:buNone/>
            </a:pPr>
            <a:r>
              <a:rPr lang="sk-SK" sz="2800" dirty="0" smtClean="0"/>
              <a:t>	</a:t>
            </a:r>
            <a:r>
              <a:rPr lang="sk-SK" sz="28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próza</a:t>
            </a:r>
          </a:p>
          <a:p>
            <a:endParaRPr lang="sk-SK" sz="2800" dirty="0" smtClean="0"/>
          </a:p>
          <a:p>
            <a:r>
              <a:rPr lang="sk-SK" sz="2800" b="1" dirty="0" smtClean="0">
                <a:solidFill>
                  <a:schemeClr val="tx2"/>
                </a:solidFill>
              </a:rPr>
              <a:t>LITERÁRNY ŽÁNER:</a:t>
            </a:r>
          </a:p>
          <a:p>
            <a:pPr marL="0" indent="0">
              <a:buNone/>
            </a:pPr>
            <a:r>
              <a:rPr lang="sk-SK" sz="28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28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biografický román</a:t>
            </a:r>
            <a:endParaRPr lang="sk-SK" sz="280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Výsledek obrázku pro old pen carto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717032"/>
            <a:ext cx="283845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sk-SK" sz="6000" b="1" cap="none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Pracujeme s textom</a:t>
            </a:r>
            <a:endParaRPr lang="sk-SK" sz="6000" b="1" cap="none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208912" cy="561662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sk-SK" dirty="0" smtClean="0"/>
              <a:t>Rozdeľte ukážku na dve </a:t>
            </a:r>
            <a:r>
              <a:rPr lang="sk-SK" dirty="0" smtClean="0"/>
              <a:t>časti: Z </a:t>
            </a:r>
            <a:r>
              <a:rPr lang="sk-SK" dirty="0" smtClean="0"/>
              <a:t>prvej časti zaznamenajte kľúčové slová a určte hlavné  a vedľajšie postavy. </a:t>
            </a:r>
            <a:endParaRPr lang="sk-SK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Aká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myšlienka prevláda v  druhej časti? Skúste ju dať do súvislosti so Štúrovým vzťahom k Adele na jednej strane a k národu, jazyku na strane druhej.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Vyhľadajte v literárnej ukážke tie miesta, ktoré vám najviac pomôžu pri charakteristike hlavnej postavy.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k-SK" dirty="0" smtClean="0">
                <a:solidFill>
                  <a:schemeClr val="accent3"/>
                </a:solidFill>
              </a:rPr>
              <a:t>Identifikujte rozprávača príbehu a povedzte, akú formu autor využil. </a:t>
            </a:r>
          </a:p>
        </p:txBody>
      </p:sp>
    </p:spTree>
    <p:extLst>
      <p:ext uri="{BB962C8B-B14F-4D97-AF65-F5344CB8AC3E}">
        <p14:creationId xmlns:p14="http://schemas.microsoft.com/office/powerpoint/2010/main" val="23724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387</Words>
  <Application>Microsoft Office PowerPoint</Application>
  <PresentationFormat>Prezentácia na obrazovke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Zdobené</vt:lpstr>
      <vt:lpstr>Ľudo Zúbek</vt:lpstr>
      <vt:lpstr>Ľudo Zúbek</vt:lpstr>
      <vt:lpstr>Tvorba</vt:lpstr>
      <vt:lpstr>Prezentácia programu PowerPoint</vt:lpstr>
      <vt:lpstr>Adela Ostrolúcka</vt:lpstr>
      <vt:lpstr>Jar Adely Ostrolúckej</vt:lpstr>
      <vt:lpstr>Pracujeme s textom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Ľudo Zúbek</dc:title>
  <dc:creator>User</dc:creator>
  <cp:lastModifiedBy>Ucitel</cp:lastModifiedBy>
  <cp:revision>11</cp:revision>
  <dcterms:created xsi:type="dcterms:W3CDTF">2016-10-29T09:34:42Z</dcterms:created>
  <dcterms:modified xsi:type="dcterms:W3CDTF">2020-12-14T18:22:11Z</dcterms:modified>
</cp:coreProperties>
</file>