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7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513159" y="4425244"/>
            <a:ext cx="6400801" cy="163124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85802" y="3843866"/>
            <a:ext cx="6228158" cy="58137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0" indent="457200">
              <a:buClrTx/>
              <a:buSzTx/>
              <a:buFontTx/>
              <a:buNone/>
              <a:defRPr sz="1600"/>
            </a:lvl2pPr>
            <a:lvl3pPr marL="0" indent="914400">
              <a:buClrTx/>
              <a:buSzTx/>
              <a:buFontTx/>
              <a:buNone/>
              <a:defRPr sz="1600"/>
            </a:lvl3pPr>
            <a:lvl4pPr marL="0" indent="1371600">
              <a:buClrTx/>
              <a:buSzTx/>
              <a:buFontTx/>
              <a:buNone/>
              <a:defRPr sz="1600"/>
            </a:lvl4pPr>
            <a:lvl5pPr marL="0" indent="1828800">
              <a:buClrTx/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58DA-B495-45B4-AA75-78DFCBCFA409}" type="datetimeFigureOut">
              <a:rPr lang="sk-SK" smtClean="0"/>
              <a:t>25. 10. 2020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F833C-0B53-4731-83E2-7F374FEA219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513159" y="685798"/>
            <a:ext cx="6000751" cy="29718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411479">
              <a:defRPr sz="1800" cap="none">
                <a:solidFill>
                  <a:srgbClr val="000000"/>
                </a:solidFill>
              </a:defRPr>
            </a:pPr>
            <a:r>
              <a:rPr sz="9270" cap="all">
                <a:solidFill>
                  <a:srgbClr val="FFFFFF"/>
                </a:solidFill>
              </a:rPr>
              <a:t>Biblia</a:t>
            </a:r>
            <a:br>
              <a:rPr sz="9270" cap="all">
                <a:solidFill>
                  <a:srgbClr val="FFFFFF"/>
                </a:solidFill>
              </a:rPr>
            </a:br>
            <a:r>
              <a:rPr sz="9270" cap="all">
                <a:solidFill>
                  <a:srgbClr val="FFFFFF"/>
                </a:solidFill>
              </a:rPr>
              <a:t>rozdelenie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2071670" y="1643050"/>
            <a:ext cx="4800601" cy="19473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spcBef>
                <a:spcPts val="1500"/>
              </a:spcBef>
              <a:defRPr sz="6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sk-SK" sz="6600" b="1" dirty="0" smtClean="0">
                <a:solidFill>
                  <a:srgbClr val="3E5E08"/>
                </a:solidFill>
              </a:rPr>
              <a:t>Rozdelenie Biblie</a:t>
            </a:r>
            <a:endParaRPr sz="6600" b="1">
              <a:solidFill>
                <a:srgbClr val="3E5E08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0"/>
            <a:ext cx="6000751" cy="1143000"/>
          </a:xfrm>
        </p:spPr>
        <p:txBody>
          <a:bodyPr/>
          <a:lstStyle/>
          <a:p>
            <a:r>
              <a:rPr lang="sk-SK" dirty="0" smtClean="0"/>
              <a:t>Kanonické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428728" y="1071546"/>
            <a:ext cx="6330554" cy="5391150"/>
          </a:xfrm>
        </p:spPr>
        <p:txBody>
          <a:bodyPr>
            <a:normAutofit fontScale="92500"/>
          </a:bodyPr>
          <a:lstStyle/>
          <a:p>
            <a:r>
              <a:rPr lang="sk-SK" sz="8000" dirty="0"/>
              <a:t>Obsahujú pravé Božie slovo –</a:t>
            </a:r>
          </a:p>
          <a:p>
            <a:r>
              <a:rPr lang="sk-SK" sz="8000" dirty="0"/>
              <a:t>sú kánonom – pravidlom viery.</a:t>
            </a:r>
          </a:p>
        </p:txBody>
      </p:sp>
    </p:spTree>
    <p:extLst>
      <p:ext uri="{BB962C8B-B14F-4D97-AF65-F5344CB8AC3E}">
        <p14:creationId xmlns:p14="http://schemas.microsoft.com/office/powerpoint/2010/main" xmlns="" val="2516565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000751" cy="1143000"/>
          </a:xfrm>
        </p:spPr>
        <p:txBody>
          <a:bodyPr/>
          <a:lstStyle/>
          <a:p>
            <a:r>
              <a:rPr lang="sk-SK" dirty="0" smtClean="0"/>
              <a:t>Apokryfické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71604" y="1466850"/>
            <a:ext cx="6330554" cy="5391150"/>
          </a:xfrm>
        </p:spPr>
        <p:txBody>
          <a:bodyPr>
            <a:normAutofit fontScale="92500"/>
          </a:bodyPr>
          <a:lstStyle/>
          <a:p>
            <a:r>
              <a:rPr lang="sk-SK" sz="8000" dirty="0" smtClean="0"/>
              <a:t>Neobsahujú </a:t>
            </a:r>
            <a:r>
              <a:rPr lang="sk-SK" sz="8000" dirty="0"/>
              <a:t>čisté Božie slovo</a:t>
            </a:r>
          </a:p>
          <a:p>
            <a:r>
              <a:rPr lang="sk-SK" sz="8000" dirty="0" smtClean="0"/>
              <a:t>A je </a:t>
            </a:r>
            <a:r>
              <a:rPr lang="sk-SK" sz="8000" dirty="0"/>
              <a:t>ich sedem.</a:t>
            </a:r>
          </a:p>
        </p:txBody>
      </p:sp>
    </p:spTree>
    <p:extLst>
      <p:ext uri="{BB962C8B-B14F-4D97-AF65-F5344CB8AC3E}">
        <p14:creationId xmlns:p14="http://schemas.microsoft.com/office/powerpoint/2010/main" xmlns="" val="579187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4" y="2143116"/>
            <a:ext cx="6400801" cy="2705099"/>
          </a:xfrm>
        </p:spPr>
        <p:txBody>
          <a:bodyPr>
            <a:normAutofit/>
          </a:bodyPr>
          <a:lstStyle/>
          <a:p>
            <a:r>
              <a:rPr lang="sk-SK" sz="4400" dirty="0" smtClean="0"/>
              <a:t>Historické knihy</a:t>
            </a:r>
            <a:br>
              <a:rPr lang="sk-SK" sz="4400" dirty="0" smtClean="0"/>
            </a:br>
            <a:r>
              <a:rPr lang="sk-SK" sz="4400" dirty="0" smtClean="0"/>
              <a:t>vyučujúce knihy</a:t>
            </a:r>
            <a:br>
              <a:rPr lang="sk-SK" sz="4400" dirty="0" smtClean="0"/>
            </a:br>
            <a:r>
              <a:rPr lang="sk-SK" sz="4400" dirty="0" smtClean="0"/>
              <a:t>prorocké knihy</a:t>
            </a:r>
            <a:endParaRPr lang="sk-SK" sz="4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00100" y="1071546"/>
            <a:ext cx="6228158" cy="581378"/>
          </a:xfrm>
        </p:spPr>
        <p:txBody>
          <a:bodyPr>
            <a:normAutofit fontScale="47500" lnSpcReduction="20000"/>
          </a:bodyPr>
          <a:lstStyle/>
          <a:p>
            <a:r>
              <a:rPr lang="sk-SK" sz="7200" dirty="0" smtClean="0"/>
              <a:t>Rozdelenie Biblie podľa obsahu: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xmlns="" val="80564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4290"/>
            <a:ext cx="4550019" cy="6229350"/>
          </a:xfrm>
        </p:spPr>
        <p:txBody>
          <a:bodyPr>
            <a:normAutofit/>
          </a:bodyPr>
          <a:lstStyle/>
          <a:p>
            <a:r>
              <a:rPr lang="sk-SK" dirty="0"/>
              <a:t>Jednotlivé knihy sa </a:t>
            </a:r>
            <a:r>
              <a:rPr lang="sk-SK" dirty="0" smtClean="0"/>
              <a:t>delia </a:t>
            </a:r>
            <a:r>
              <a:rPr lang="pl-PL" dirty="0" smtClean="0"/>
              <a:t>na </a:t>
            </a:r>
            <a:r>
              <a:rPr lang="pl-PL" dirty="0"/>
              <a:t>kapitoly a kapitoly na verše</a:t>
            </a:r>
            <a:r>
              <a:rPr lang="pl-PL" dirty="0" smtClean="0"/>
              <a:t>. </a:t>
            </a:r>
            <a:br>
              <a:rPr lang="pl-PL" dirty="0" smtClean="0"/>
            </a:br>
            <a:r>
              <a:rPr lang="sk-SK" dirty="0" smtClean="0"/>
              <a:t>Každá </a:t>
            </a:r>
            <a:r>
              <a:rPr lang="sk-SK" dirty="0"/>
              <a:t>kapitola a verš</a:t>
            </a:r>
            <a:br>
              <a:rPr lang="sk-SK" dirty="0"/>
            </a:br>
            <a:r>
              <a:rPr lang="sk-SK" dirty="0"/>
              <a:t>majú svoje číslo.</a:t>
            </a:r>
          </a:p>
        </p:txBody>
      </p:sp>
      <p:pic>
        <p:nvPicPr>
          <p:cNvPr id="8194" name="Picture 2" descr="http://www.casd.sk/wp-content/uploads/2012/06/Biblia_Ilustr_S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00" t="4948" r="5697" b="9896"/>
          <a:stretch/>
        </p:blipFill>
        <p:spPr bwMode="auto">
          <a:xfrm>
            <a:off x="4429124" y="214290"/>
            <a:ext cx="6086476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9729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nterpolonika.com/wp-content/uploads/2014/07/Christ-Media-Misja-Wiosna-2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75"/>
          <a:stretch/>
        </p:blipFill>
        <p:spPr bwMode="auto">
          <a:xfrm>
            <a:off x="-206869" y="-400050"/>
            <a:ext cx="9350869" cy="75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2821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Biblia má 66 kníh 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642910" y="1285860"/>
            <a:ext cx="5757891" cy="3643338"/>
          </a:xfrm>
          <a:prstGeom prst="rect">
            <a:avLst/>
          </a:prstGeom>
        </p:spPr>
        <p:txBody>
          <a:bodyPr lIns="38100" tIns="38100" rIns="38100" bIns="38100">
            <a:normAutofit lnSpcReduction="10000"/>
          </a:bodyPr>
          <a:lstStyle>
            <a:lvl1pPr>
              <a:defRPr sz="4900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900" smtClean="0">
                <a:solidFill>
                  <a:srgbClr val="3E5E08"/>
                </a:solidFill>
              </a:rPr>
              <a:t>B</a:t>
            </a:r>
            <a:r>
              <a:rPr lang="sk-SK" sz="4900" dirty="0" err="1" smtClean="0">
                <a:solidFill>
                  <a:srgbClr val="3E5E08"/>
                </a:solidFill>
              </a:rPr>
              <a:t>iblia</a:t>
            </a:r>
            <a:r>
              <a:rPr lang="sk-SK" sz="4900" dirty="0" smtClean="0">
                <a:solidFill>
                  <a:srgbClr val="3E5E08"/>
                </a:solidFill>
              </a:rPr>
              <a:t> b</a:t>
            </a:r>
            <a:r>
              <a:rPr sz="4900" smtClean="0">
                <a:solidFill>
                  <a:srgbClr val="3E5E08"/>
                </a:solidFill>
              </a:rPr>
              <a:t>ola </a:t>
            </a:r>
            <a:r>
              <a:rPr sz="4900">
                <a:solidFill>
                  <a:srgbClr val="3E5E08"/>
                </a:solidFill>
              </a:rPr>
              <a:t>písaná vyše 2000 </a:t>
            </a:r>
            <a:r>
              <a:rPr sz="4900" smtClean="0">
                <a:solidFill>
                  <a:srgbClr val="3E5E08"/>
                </a:solidFill>
              </a:rPr>
              <a:t>rokov</a:t>
            </a:r>
            <a:r>
              <a:rPr lang="sk-SK" sz="4900" dirty="0" smtClean="0">
                <a:solidFill>
                  <a:srgbClr val="3E5E08"/>
                </a:solidFill>
              </a:rPr>
              <a:t>. Písali ju ľudia, ktorých inšpiroval sám Pán Boh.</a:t>
            </a:r>
            <a:endParaRPr sz="4900">
              <a:solidFill>
                <a:srgbClr val="3E5E08"/>
              </a:solidFill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4294967295"/>
          </p:nvPr>
        </p:nvSpPr>
        <p:spPr>
          <a:xfrm>
            <a:off x="7772400" y="5661660"/>
            <a:ext cx="856685" cy="586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200">
                <a:solidFill>
                  <a:srgbClr val="2A3F0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</a:t>
            </a:fld>
            <a:endParaRPr sz="3200">
              <a:solidFill>
                <a:srgbClr val="2A3F05"/>
              </a:solidFill>
            </a:endParaRPr>
          </a:p>
        </p:txBody>
      </p:sp>
      <p:pic>
        <p:nvPicPr>
          <p:cNvPr id="1026" name="Picture 2" descr="http://bacakilat.com/wp-content/uploads/2014/07/book-stack-204x30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1"/>
          <a:stretch/>
        </p:blipFill>
        <p:spPr bwMode="auto">
          <a:xfrm>
            <a:off x="6007820" y="0"/>
            <a:ext cx="3070542" cy="65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513159" y="5346700"/>
            <a:ext cx="6400801" cy="7097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sk-SK" sz="4000" cap="all" dirty="0" smtClean="0">
                <a:solidFill>
                  <a:srgbClr val="FFFFFF"/>
                </a:solidFill>
              </a:rPr>
              <a:t>Knižne</a:t>
            </a:r>
            <a:r>
              <a:rPr sz="4000" cap="all" dirty="0" smtClean="0">
                <a:solidFill>
                  <a:srgbClr val="FFFFFF"/>
                </a:solidFill>
              </a:rPr>
              <a:t> </a:t>
            </a:r>
            <a:r>
              <a:rPr lang="sk-SK" sz="4000" cap="all" dirty="0" smtClean="0">
                <a:solidFill>
                  <a:srgbClr val="FFFFFF"/>
                </a:solidFill>
              </a:rPr>
              <a:t>zvitky </a:t>
            </a:r>
            <a:r>
              <a:rPr sz="4000" cap="all" dirty="0" smtClean="0">
                <a:solidFill>
                  <a:srgbClr val="FFFFFF"/>
                </a:solidFill>
              </a:rPr>
              <a:t>Papyrus</a:t>
            </a:r>
            <a:endParaRPr sz="4000" cap="all" dirty="0">
              <a:solidFill>
                <a:srgbClr val="FFFFFF"/>
              </a:solidFill>
            </a:endParaRPr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6124575" y="317500"/>
            <a:ext cx="2952750" cy="5473700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Papyrus</a:t>
            </a:r>
            <a:r>
              <a:rPr lang="sk-SK" sz="4000" dirty="0" smtClean="0"/>
              <a:t> -</a:t>
            </a:r>
          </a:p>
          <a:p>
            <a:r>
              <a:rPr lang="sk-SK" sz="4000" dirty="0" smtClean="0"/>
              <a:t>sa </a:t>
            </a:r>
            <a:r>
              <a:rPr lang="sk-SK" sz="4000" dirty="0"/>
              <a:t>získaval </a:t>
            </a:r>
            <a:r>
              <a:rPr lang="sk-SK" sz="4000" dirty="0" smtClean="0"/>
              <a:t>z rastliny</a:t>
            </a:r>
            <a:r>
              <a:rPr lang="sk-SK" sz="4000" dirty="0"/>
              <a:t>, ktorá </a:t>
            </a:r>
            <a:r>
              <a:rPr lang="sk-SK" sz="4000" dirty="0" smtClean="0"/>
              <a:t>sa pestovala na močaristých </a:t>
            </a:r>
            <a:r>
              <a:rPr lang="sk-SK" sz="4000" dirty="0"/>
              <a:t>brehoch</a:t>
            </a:r>
          </a:p>
          <a:p>
            <a:r>
              <a:rPr lang="sk-SK" sz="4000" dirty="0"/>
              <a:t>Nílu.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200">
                <a:solidFill>
                  <a:srgbClr val="2A3F0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3200">
              <a:solidFill>
                <a:srgbClr val="2A3F05"/>
              </a:solidFill>
            </a:endParaRPr>
          </a:p>
        </p:txBody>
      </p:sp>
      <p:pic>
        <p:nvPicPr>
          <p:cNvPr id="2052" name="Picture 4" descr="https://upload.wikimedia.org/wikipedia/commons/b/b4/P._Oxy._XXII_233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3CF"/>
              </a:clrFrom>
              <a:clrTo>
                <a:srgbClr val="F9F3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14282" y="1214422"/>
            <a:ext cx="5835651" cy="511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285720" y="28572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Príbehy boli zapisované na: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649703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513159" y="4470400"/>
            <a:ext cx="6400801" cy="15860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sk-SK" sz="4400" dirty="0">
                <a:solidFill>
                  <a:schemeClr val="bg1"/>
                </a:solidFill>
              </a:rPr>
              <a:t>Knižne zvitky </a:t>
            </a:r>
            <a:r>
              <a:rPr lang="sk-SK" sz="4400" dirty="0" smtClean="0">
                <a:solidFill>
                  <a:schemeClr val="bg1"/>
                </a:solidFill>
              </a:rPr>
              <a:t/>
            </a:r>
            <a:br>
              <a:rPr lang="sk-SK" sz="4400" dirty="0" smtClean="0">
                <a:solidFill>
                  <a:schemeClr val="bg1"/>
                </a:solidFill>
              </a:rPr>
            </a:br>
            <a:r>
              <a:rPr lang="sk-SK" sz="4400" dirty="0" smtClean="0">
                <a:solidFill>
                  <a:schemeClr val="bg1"/>
                </a:solidFill>
              </a:rPr>
              <a:t>Pergamen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200">
                <a:solidFill>
                  <a:srgbClr val="2A3F05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3200">
              <a:solidFill>
                <a:srgbClr val="2A3F05"/>
              </a:solidFill>
            </a:endParaRPr>
          </a:p>
        </p:txBody>
      </p:sp>
      <p:pic>
        <p:nvPicPr>
          <p:cNvPr id="3074" name="Picture 2" descr="http://www2.huc.edu/gerecht/images/torahscro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14290"/>
            <a:ext cx="5924551" cy="68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textu 7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2952750" cy="3952241"/>
          </a:xfrm>
        </p:spPr>
        <p:txBody>
          <a:bodyPr>
            <a:normAutofit lnSpcReduction="10000"/>
          </a:bodyPr>
          <a:lstStyle/>
          <a:p>
            <a:r>
              <a:rPr lang="sk-SK" sz="4000" b="1" dirty="0" smtClean="0"/>
              <a:t>Pergamen </a:t>
            </a:r>
            <a:r>
              <a:rPr lang="sk-SK" sz="4000" dirty="0" smtClean="0"/>
              <a:t>- </a:t>
            </a:r>
          </a:p>
          <a:p>
            <a:r>
              <a:rPr lang="sk-SK" sz="4000" dirty="0" smtClean="0"/>
              <a:t>je </a:t>
            </a:r>
            <a:r>
              <a:rPr lang="sk-SK" sz="4000" dirty="0"/>
              <a:t>jemne vypracovaná koža,</a:t>
            </a:r>
          </a:p>
          <a:p>
            <a:r>
              <a:rPr lang="sk-SK" sz="4000" dirty="0" smtClean="0"/>
              <a:t>na ktorú </a:t>
            </a:r>
            <a:r>
              <a:rPr lang="sk-SK" sz="4000" dirty="0"/>
              <a:t>bolo možné </a:t>
            </a:r>
            <a:r>
              <a:rPr lang="sk-SK" sz="4000" dirty="0" smtClean="0"/>
              <a:t>písať</a:t>
            </a:r>
            <a:endParaRPr lang="sk-SK" sz="4000" dirty="0"/>
          </a:p>
        </p:txBody>
      </p:sp>
      <p:sp>
        <p:nvSpPr>
          <p:cNvPr id="6" name="Obdĺžnik 5"/>
          <p:cNvSpPr/>
          <p:nvPr/>
        </p:nvSpPr>
        <p:spPr>
          <a:xfrm>
            <a:off x="0" y="500042"/>
            <a:ext cx="4713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smtClean="0"/>
              <a:t>Príbehy boli zapisované na</a:t>
            </a:r>
            <a:r>
              <a:rPr lang="sk-SK" dirty="0" smtClean="0"/>
              <a:t>: </a:t>
            </a:r>
            <a:endParaRPr lang="sk-S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4" y="1857364"/>
            <a:ext cx="6400801" cy="1631245"/>
          </a:xfrm>
        </p:spPr>
        <p:txBody>
          <a:bodyPr/>
          <a:lstStyle/>
          <a:p>
            <a:r>
              <a:rPr lang="sk-SK" dirty="0" smtClean="0"/>
              <a:t>Stará zmluva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Nová </a:t>
            </a:r>
            <a:r>
              <a:rPr lang="sk-SK" dirty="0" smtClean="0"/>
              <a:t>zmluva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00166" y="785794"/>
            <a:ext cx="6228158" cy="581378"/>
          </a:xfrm>
        </p:spPr>
        <p:txBody>
          <a:bodyPr>
            <a:normAutofit fontScale="40000" lnSpcReduction="20000"/>
          </a:bodyPr>
          <a:lstStyle/>
          <a:p>
            <a:r>
              <a:rPr lang="sk-SK" sz="7200" dirty="0" smtClean="0"/>
              <a:t>Rozdelenie Biblie podľa doby vzniku: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xmlns="" val="261120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6856809" y="-19050"/>
            <a:ext cx="2287192" cy="5943600"/>
          </a:xfrm>
        </p:spPr>
        <p:txBody>
          <a:bodyPr/>
          <a:lstStyle/>
          <a:p>
            <a:r>
              <a:rPr lang="sk-SK" dirty="0" smtClean="0"/>
              <a:t>Stará zmluva má 39 kníh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jazyk - hebrejčina</a:t>
            </a:r>
            <a:endParaRPr lang="sk-SK" dirty="0"/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53" y="457201"/>
            <a:ext cx="6419893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786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7230679" y="285728"/>
            <a:ext cx="1913321" cy="5710256"/>
          </a:xfrm>
        </p:spPr>
        <p:txBody>
          <a:bodyPr>
            <a:normAutofit/>
          </a:bodyPr>
          <a:lstStyle/>
          <a:p>
            <a:r>
              <a:rPr lang="sk-SK" dirty="0" smtClean="0"/>
              <a:t>Nová zmluva má 27 kníh                  </a:t>
            </a:r>
            <a:r>
              <a:rPr lang="sk-SK" dirty="0" smtClean="0"/>
              <a:t>jazyk - Gréčtina</a:t>
            </a:r>
            <a:endParaRPr lang="sk-SK" dirty="0"/>
          </a:p>
        </p:txBody>
      </p:sp>
      <p:pic>
        <p:nvPicPr>
          <p:cNvPr id="5122" name="Picture 2" descr="http://www.idrp.ru/buy/content/products/5736/img/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01" t="4538" r="20599" b="45042"/>
          <a:stretch/>
        </p:blipFill>
        <p:spPr bwMode="auto">
          <a:xfrm>
            <a:off x="-214346" y="857232"/>
            <a:ext cx="7686676" cy="52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777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4786322"/>
            <a:ext cx="6400801" cy="1631245"/>
          </a:xfrm>
        </p:spPr>
        <p:txBody>
          <a:bodyPr/>
          <a:lstStyle/>
          <a:p>
            <a:r>
              <a:rPr lang="sk-SK" dirty="0" smtClean="0"/>
              <a:t>Nová zmluva bola napísaná po narodení Pána Ježiša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13157" y="603016"/>
            <a:ext cx="3001568" cy="3780837"/>
          </a:xfrm>
        </p:spPr>
        <p:txBody>
          <a:bodyPr>
            <a:normAutofit lnSpcReduction="10000"/>
          </a:bodyPr>
          <a:lstStyle/>
          <a:p>
            <a:r>
              <a:rPr lang="sk-SK" sz="4400" dirty="0" smtClean="0"/>
              <a:t>Stará zmluva bola napísaná pred narodením Pána Ježiša</a:t>
            </a:r>
            <a:endParaRPr lang="sk-SK" sz="4400" dirty="0"/>
          </a:p>
        </p:txBody>
      </p:sp>
      <p:pic>
        <p:nvPicPr>
          <p:cNvPr id="6146" name="Picture 2" descr="http://www.minv.sk/swift_data/source/mvsr/galerie_ds_katol/im_rozne/vianoce_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680" y="0"/>
            <a:ext cx="5783320" cy="47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5640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1500174"/>
            <a:ext cx="6400801" cy="2705099"/>
          </a:xfrm>
        </p:spPr>
        <p:txBody>
          <a:bodyPr>
            <a:normAutofit/>
          </a:bodyPr>
          <a:lstStyle/>
          <a:p>
            <a:r>
              <a:rPr lang="sk-SK" sz="4400" dirty="0" smtClean="0"/>
              <a:t>Kanonické</a:t>
            </a:r>
            <a:br>
              <a:rPr lang="sk-SK" sz="4400" dirty="0" smtClean="0"/>
            </a:br>
            <a:r>
              <a:rPr lang="sk-SK" sz="4400" dirty="0" smtClean="0"/>
              <a:t>Apokryfické</a:t>
            </a:r>
            <a:endParaRPr lang="sk-SK" sz="44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428728" y="857232"/>
            <a:ext cx="6228158" cy="581378"/>
          </a:xfrm>
        </p:spPr>
        <p:txBody>
          <a:bodyPr>
            <a:normAutofit fontScale="47500" lnSpcReduction="20000"/>
          </a:bodyPr>
          <a:lstStyle/>
          <a:p>
            <a:r>
              <a:rPr lang="sk-SK" sz="7200" dirty="0" smtClean="0"/>
              <a:t>Rozdelenie Biblie podľa pôvodu: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xmlns="" val="2102262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154</Words>
  <Application>Microsoft Office PowerPoint</Application>
  <PresentationFormat>Prezentácia na obrazovke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Biblia rozdelenie</vt:lpstr>
      <vt:lpstr>Biblia má 66 kníh </vt:lpstr>
      <vt:lpstr>Knižne zvitky Papyrus</vt:lpstr>
      <vt:lpstr>Knižne zvitky  Pergamen</vt:lpstr>
      <vt:lpstr>Stará zmluva Nová zmluva</vt:lpstr>
      <vt:lpstr>Stará zmluva má 39 kníh  jazyk - hebrejčina</vt:lpstr>
      <vt:lpstr>Nová zmluva má 27 kníh                  jazyk - Gréčtina</vt:lpstr>
      <vt:lpstr>Nová zmluva bola napísaná po narodení Pána Ježiša</vt:lpstr>
      <vt:lpstr>Kanonické Apokryfické</vt:lpstr>
      <vt:lpstr>Kanonické</vt:lpstr>
      <vt:lpstr>Apokryfické</vt:lpstr>
      <vt:lpstr>Historické knihy vyučujúce knihy prorocké knihy</vt:lpstr>
      <vt:lpstr>Jednotlivé knihy sa delia na kapitoly a kapitoly na verše.  Každá kapitola a verš majú svoje číslo.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Biblia rozdelenie</dc:title>
  <dc:creator>Používateľ systému Windows</dc:creator>
  <cp:lastModifiedBy>Používateľ systému Windows</cp:lastModifiedBy>
  <cp:revision>1</cp:revision>
  <dcterms:created xsi:type="dcterms:W3CDTF">2020-10-25T16:45:09Z</dcterms:created>
  <dcterms:modified xsi:type="dcterms:W3CDTF">2020-10-25T16:54:01Z</dcterms:modified>
</cp:coreProperties>
</file>