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9" r:id="rId2"/>
    <p:sldId id="280" r:id="rId3"/>
    <p:sldId id="281" r:id="rId4"/>
    <p:sldId id="282" r:id="rId5"/>
    <p:sldId id="284" r:id="rId6"/>
    <p:sldId id="283" r:id="rId7"/>
    <p:sldId id="285" r:id="rId8"/>
    <p:sldId id="286" r:id="rId9"/>
    <p:sldId id="287" r:id="rId10"/>
    <p:sldId id="288" r:id="rId11"/>
    <p:sldId id="289" r:id="rId12"/>
    <p:sldId id="290" r:id="rId13"/>
    <p:sldId id="291" r:id="rId14"/>
  </p:sldIdLst>
  <p:sldSz cx="6858000" cy="9144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25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sk-SK"/>
              <a:t>Upravte štýly predlohy textu</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k-SK"/>
              <a:t>Kliknutím upravte štýl predlohy podnadpisov</a:t>
            </a:r>
            <a:endParaRPr lang="en-US" dirty="0"/>
          </a:p>
        </p:txBody>
      </p:sp>
      <p:sp>
        <p:nvSpPr>
          <p:cNvPr id="4" name="Date Placeholder 3"/>
          <p:cNvSpPr>
            <a:spLocks noGrp="1"/>
          </p:cNvSpPr>
          <p:nvPr>
            <p:ph type="dt" sz="half" idx="10"/>
          </p:nvPr>
        </p:nvSpPr>
        <p:spPr/>
        <p:txBody>
          <a:bodyPr/>
          <a:lstStyle/>
          <a:p>
            <a:fld id="{B736AF7E-3844-496C-B7F8-091E7D6B8C24}" type="datetimeFigureOut">
              <a:rPr lang="sk-SK" smtClean="0"/>
              <a:t>21. 6. 2022</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ABB9C4E-3E12-4277-94E8-13CDEB40F744}" type="slidenum">
              <a:rPr lang="sk-SK" smtClean="0"/>
              <a:t>‹#›</a:t>
            </a:fld>
            <a:endParaRPr lang="sk-SK" dirty="0"/>
          </a:p>
        </p:txBody>
      </p:sp>
    </p:spTree>
    <p:extLst>
      <p:ext uri="{BB962C8B-B14F-4D97-AF65-F5344CB8AC3E}">
        <p14:creationId xmlns:p14="http://schemas.microsoft.com/office/powerpoint/2010/main" val="2689943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Vertical Text Placeholder 2"/>
          <p:cNvSpPr>
            <a:spLocks noGrp="1"/>
          </p:cNvSpPr>
          <p:nvPr>
            <p:ph type="body" orient="vert" idx="1"/>
          </p:nvPr>
        </p:nvSpPr>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B736AF7E-3844-496C-B7F8-091E7D6B8C24}" type="datetimeFigureOut">
              <a:rPr lang="sk-SK" smtClean="0"/>
              <a:t>21. 6. 2022</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ABB9C4E-3E12-4277-94E8-13CDEB40F744}" type="slidenum">
              <a:rPr lang="sk-SK" smtClean="0"/>
              <a:t>‹#›</a:t>
            </a:fld>
            <a:endParaRPr lang="sk-SK" dirty="0"/>
          </a:p>
        </p:txBody>
      </p:sp>
    </p:spTree>
    <p:extLst>
      <p:ext uri="{BB962C8B-B14F-4D97-AF65-F5344CB8AC3E}">
        <p14:creationId xmlns:p14="http://schemas.microsoft.com/office/powerpoint/2010/main" val="2942311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sk-SK"/>
              <a:t>Upravte štýly predlohy textu</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B736AF7E-3844-496C-B7F8-091E7D6B8C24}" type="datetimeFigureOut">
              <a:rPr lang="sk-SK" smtClean="0"/>
              <a:t>21. 6. 2022</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ABB9C4E-3E12-4277-94E8-13CDEB40F744}" type="slidenum">
              <a:rPr lang="sk-SK" smtClean="0"/>
              <a:t>‹#›</a:t>
            </a:fld>
            <a:endParaRPr lang="sk-SK" dirty="0"/>
          </a:p>
        </p:txBody>
      </p:sp>
    </p:spTree>
    <p:extLst>
      <p:ext uri="{BB962C8B-B14F-4D97-AF65-F5344CB8AC3E}">
        <p14:creationId xmlns:p14="http://schemas.microsoft.com/office/powerpoint/2010/main" val="1965430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Content Placeholder 2"/>
          <p:cNvSpPr>
            <a:spLocks noGrp="1"/>
          </p:cNvSpPr>
          <p:nvPr>
            <p:ph idx="1"/>
          </p:nvPr>
        </p:nvSpPr>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B736AF7E-3844-496C-B7F8-091E7D6B8C24}" type="datetimeFigureOut">
              <a:rPr lang="sk-SK" smtClean="0"/>
              <a:t>21. 6. 2022</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ABB9C4E-3E12-4277-94E8-13CDEB40F744}" type="slidenum">
              <a:rPr lang="sk-SK" smtClean="0"/>
              <a:t>‹#›</a:t>
            </a:fld>
            <a:endParaRPr lang="sk-SK" dirty="0"/>
          </a:p>
        </p:txBody>
      </p:sp>
    </p:spTree>
    <p:extLst>
      <p:ext uri="{BB962C8B-B14F-4D97-AF65-F5344CB8AC3E}">
        <p14:creationId xmlns:p14="http://schemas.microsoft.com/office/powerpoint/2010/main" val="3846304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sk-SK"/>
              <a:t>Upravte štýly predlohy textu</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B736AF7E-3844-496C-B7F8-091E7D6B8C24}" type="datetimeFigureOut">
              <a:rPr lang="sk-SK" smtClean="0"/>
              <a:t>21. 6. 2022</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ABB9C4E-3E12-4277-94E8-13CDEB40F744}" type="slidenum">
              <a:rPr lang="sk-SK" smtClean="0"/>
              <a:t>‹#›</a:t>
            </a:fld>
            <a:endParaRPr lang="sk-SK" dirty="0"/>
          </a:p>
        </p:txBody>
      </p:sp>
    </p:spTree>
    <p:extLst>
      <p:ext uri="{BB962C8B-B14F-4D97-AF65-F5344CB8AC3E}">
        <p14:creationId xmlns:p14="http://schemas.microsoft.com/office/powerpoint/2010/main" val="2845192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B736AF7E-3844-496C-B7F8-091E7D6B8C24}" type="datetimeFigureOut">
              <a:rPr lang="sk-SK" smtClean="0"/>
              <a:t>21. 6. 2022</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ABB9C4E-3E12-4277-94E8-13CDEB40F744}" type="slidenum">
              <a:rPr lang="sk-SK" smtClean="0"/>
              <a:t>‹#›</a:t>
            </a:fld>
            <a:endParaRPr lang="sk-SK" dirty="0"/>
          </a:p>
        </p:txBody>
      </p:sp>
    </p:spTree>
    <p:extLst>
      <p:ext uri="{BB962C8B-B14F-4D97-AF65-F5344CB8AC3E}">
        <p14:creationId xmlns:p14="http://schemas.microsoft.com/office/powerpoint/2010/main" val="3953671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sk-SK"/>
              <a:t>Upravte štýly predlohy textu</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k-SK"/>
              <a:t>Upraviť štýly predlohy textu</a:t>
            </a:r>
          </a:p>
        </p:txBody>
      </p:sp>
      <p:sp>
        <p:nvSpPr>
          <p:cNvPr id="4" name="Content Placeholder 3"/>
          <p:cNvSpPr>
            <a:spLocks noGrp="1"/>
          </p:cNvSpPr>
          <p:nvPr>
            <p:ph sz="half" idx="2"/>
          </p:nvPr>
        </p:nvSpPr>
        <p:spPr>
          <a:xfrm>
            <a:off x="472381" y="3340100"/>
            <a:ext cx="2901255" cy="4912784"/>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k-SK"/>
              <a:t>Upraviť štýly predlohy textu</a:t>
            </a:r>
          </a:p>
        </p:txBody>
      </p:sp>
      <p:sp>
        <p:nvSpPr>
          <p:cNvPr id="6" name="Content Placeholder 5"/>
          <p:cNvSpPr>
            <a:spLocks noGrp="1"/>
          </p:cNvSpPr>
          <p:nvPr>
            <p:ph sz="quarter" idx="4"/>
          </p:nvPr>
        </p:nvSpPr>
        <p:spPr>
          <a:xfrm>
            <a:off x="3471863" y="3340100"/>
            <a:ext cx="2915543" cy="4912784"/>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B736AF7E-3844-496C-B7F8-091E7D6B8C24}" type="datetimeFigureOut">
              <a:rPr lang="sk-SK" smtClean="0"/>
              <a:t>21. 6. 2022</a:t>
            </a:fld>
            <a:endParaRPr lang="sk-SK" dirty="0"/>
          </a:p>
        </p:txBody>
      </p:sp>
      <p:sp>
        <p:nvSpPr>
          <p:cNvPr id="8" name="Footer Placeholder 7"/>
          <p:cNvSpPr>
            <a:spLocks noGrp="1"/>
          </p:cNvSpPr>
          <p:nvPr>
            <p:ph type="ftr" sz="quarter" idx="11"/>
          </p:nvPr>
        </p:nvSpPr>
        <p:spPr/>
        <p:txBody>
          <a:bodyPr/>
          <a:lstStyle/>
          <a:p>
            <a:endParaRPr lang="sk-SK" dirty="0"/>
          </a:p>
        </p:txBody>
      </p:sp>
      <p:sp>
        <p:nvSpPr>
          <p:cNvPr id="9" name="Slide Number Placeholder 8"/>
          <p:cNvSpPr>
            <a:spLocks noGrp="1"/>
          </p:cNvSpPr>
          <p:nvPr>
            <p:ph type="sldNum" sz="quarter" idx="12"/>
          </p:nvPr>
        </p:nvSpPr>
        <p:spPr/>
        <p:txBody>
          <a:bodyPr/>
          <a:lstStyle/>
          <a:p>
            <a:fld id="{AABB9C4E-3E12-4277-94E8-13CDEB40F744}" type="slidenum">
              <a:rPr lang="sk-SK" smtClean="0"/>
              <a:t>‹#›</a:t>
            </a:fld>
            <a:endParaRPr lang="sk-SK" dirty="0"/>
          </a:p>
        </p:txBody>
      </p:sp>
    </p:spTree>
    <p:extLst>
      <p:ext uri="{BB962C8B-B14F-4D97-AF65-F5344CB8AC3E}">
        <p14:creationId xmlns:p14="http://schemas.microsoft.com/office/powerpoint/2010/main" val="3941615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Date Placeholder 2"/>
          <p:cNvSpPr>
            <a:spLocks noGrp="1"/>
          </p:cNvSpPr>
          <p:nvPr>
            <p:ph type="dt" sz="half" idx="10"/>
          </p:nvPr>
        </p:nvSpPr>
        <p:spPr/>
        <p:txBody>
          <a:bodyPr/>
          <a:lstStyle/>
          <a:p>
            <a:fld id="{B736AF7E-3844-496C-B7F8-091E7D6B8C24}" type="datetimeFigureOut">
              <a:rPr lang="sk-SK" smtClean="0"/>
              <a:t>21. 6. 2022</a:t>
            </a:fld>
            <a:endParaRPr lang="sk-SK" dirty="0"/>
          </a:p>
        </p:txBody>
      </p:sp>
      <p:sp>
        <p:nvSpPr>
          <p:cNvPr id="4" name="Footer Placeholder 3"/>
          <p:cNvSpPr>
            <a:spLocks noGrp="1"/>
          </p:cNvSpPr>
          <p:nvPr>
            <p:ph type="ftr" sz="quarter" idx="11"/>
          </p:nvPr>
        </p:nvSpPr>
        <p:spPr/>
        <p:txBody>
          <a:bodyPr/>
          <a:lstStyle/>
          <a:p>
            <a:endParaRPr lang="sk-SK" dirty="0"/>
          </a:p>
        </p:txBody>
      </p:sp>
      <p:sp>
        <p:nvSpPr>
          <p:cNvPr id="5" name="Slide Number Placeholder 4"/>
          <p:cNvSpPr>
            <a:spLocks noGrp="1"/>
          </p:cNvSpPr>
          <p:nvPr>
            <p:ph type="sldNum" sz="quarter" idx="12"/>
          </p:nvPr>
        </p:nvSpPr>
        <p:spPr/>
        <p:txBody>
          <a:bodyPr/>
          <a:lstStyle/>
          <a:p>
            <a:fld id="{AABB9C4E-3E12-4277-94E8-13CDEB40F744}" type="slidenum">
              <a:rPr lang="sk-SK" smtClean="0"/>
              <a:t>‹#›</a:t>
            </a:fld>
            <a:endParaRPr lang="sk-SK" dirty="0"/>
          </a:p>
        </p:txBody>
      </p:sp>
    </p:spTree>
    <p:extLst>
      <p:ext uri="{BB962C8B-B14F-4D97-AF65-F5344CB8AC3E}">
        <p14:creationId xmlns:p14="http://schemas.microsoft.com/office/powerpoint/2010/main" val="3962224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36AF7E-3844-496C-B7F8-091E7D6B8C24}" type="datetimeFigureOut">
              <a:rPr lang="sk-SK" smtClean="0"/>
              <a:t>21. 6. 2022</a:t>
            </a:fld>
            <a:endParaRPr lang="sk-SK" dirty="0"/>
          </a:p>
        </p:txBody>
      </p:sp>
      <p:sp>
        <p:nvSpPr>
          <p:cNvPr id="3" name="Footer Placeholder 2"/>
          <p:cNvSpPr>
            <a:spLocks noGrp="1"/>
          </p:cNvSpPr>
          <p:nvPr>
            <p:ph type="ftr" sz="quarter" idx="11"/>
          </p:nvPr>
        </p:nvSpPr>
        <p:spPr/>
        <p:txBody>
          <a:bodyPr/>
          <a:lstStyle/>
          <a:p>
            <a:endParaRPr lang="sk-SK" dirty="0"/>
          </a:p>
        </p:txBody>
      </p:sp>
      <p:sp>
        <p:nvSpPr>
          <p:cNvPr id="4" name="Slide Number Placeholder 3"/>
          <p:cNvSpPr>
            <a:spLocks noGrp="1"/>
          </p:cNvSpPr>
          <p:nvPr>
            <p:ph type="sldNum" sz="quarter" idx="12"/>
          </p:nvPr>
        </p:nvSpPr>
        <p:spPr/>
        <p:txBody>
          <a:bodyPr/>
          <a:lstStyle/>
          <a:p>
            <a:fld id="{AABB9C4E-3E12-4277-94E8-13CDEB40F744}" type="slidenum">
              <a:rPr lang="sk-SK" smtClean="0"/>
              <a:t>‹#›</a:t>
            </a:fld>
            <a:endParaRPr lang="sk-SK" dirty="0"/>
          </a:p>
        </p:txBody>
      </p:sp>
    </p:spTree>
    <p:extLst>
      <p:ext uri="{BB962C8B-B14F-4D97-AF65-F5344CB8AC3E}">
        <p14:creationId xmlns:p14="http://schemas.microsoft.com/office/powerpoint/2010/main" val="2757463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sk-SK"/>
              <a:t>Upravte štýly predlohy textu</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k-SK"/>
              <a:t>Upraviť štýly predlohy textu</a:t>
            </a:r>
          </a:p>
        </p:txBody>
      </p:sp>
      <p:sp>
        <p:nvSpPr>
          <p:cNvPr id="5" name="Date Placeholder 4"/>
          <p:cNvSpPr>
            <a:spLocks noGrp="1"/>
          </p:cNvSpPr>
          <p:nvPr>
            <p:ph type="dt" sz="half" idx="10"/>
          </p:nvPr>
        </p:nvSpPr>
        <p:spPr/>
        <p:txBody>
          <a:bodyPr/>
          <a:lstStyle/>
          <a:p>
            <a:fld id="{B736AF7E-3844-496C-B7F8-091E7D6B8C24}" type="datetimeFigureOut">
              <a:rPr lang="sk-SK" smtClean="0"/>
              <a:t>21. 6. 2022</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ABB9C4E-3E12-4277-94E8-13CDEB40F744}" type="slidenum">
              <a:rPr lang="sk-SK" smtClean="0"/>
              <a:t>‹#›</a:t>
            </a:fld>
            <a:endParaRPr lang="sk-SK" dirty="0"/>
          </a:p>
        </p:txBody>
      </p:sp>
    </p:spTree>
    <p:extLst>
      <p:ext uri="{BB962C8B-B14F-4D97-AF65-F5344CB8AC3E}">
        <p14:creationId xmlns:p14="http://schemas.microsoft.com/office/powerpoint/2010/main" val="1349817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sk-SK"/>
              <a:t>Upravte štýly predlohy textu</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k-SK" dirty="0"/>
              <a:t>Ak chcete pridať obrázok, kliknite na ikonu</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k-SK"/>
              <a:t>Upraviť štýly predlohy textu</a:t>
            </a:r>
          </a:p>
        </p:txBody>
      </p:sp>
      <p:sp>
        <p:nvSpPr>
          <p:cNvPr id="5" name="Date Placeholder 4"/>
          <p:cNvSpPr>
            <a:spLocks noGrp="1"/>
          </p:cNvSpPr>
          <p:nvPr>
            <p:ph type="dt" sz="half" idx="10"/>
          </p:nvPr>
        </p:nvSpPr>
        <p:spPr/>
        <p:txBody>
          <a:bodyPr/>
          <a:lstStyle/>
          <a:p>
            <a:fld id="{B736AF7E-3844-496C-B7F8-091E7D6B8C24}" type="datetimeFigureOut">
              <a:rPr lang="sk-SK" smtClean="0"/>
              <a:t>21. 6. 2022</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ABB9C4E-3E12-4277-94E8-13CDEB40F744}" type="slidenum">
              <a:rPr lang="sk-SK" smtClean="0"/>
              <a:t>‹#›</a:t>
            </a:fld>
            <a:endParaRPr lang="sk-SK" dirty="0"/>
          </a:p>
        </p:txBody>
      </p:sp>
    </p:spTree>
    <p:extLst>
      <p:ext uri="{BB962C8B-B14F-4D97-AF65-F5344CB8AC3E}">
        <p14:creationId xmlns:p14="http://schemas.microsoft.com/office/powerpoint/2010/main" val="3356934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sk-SK"/>
              <a:t>Upravte štýly predlohy textu</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B736AF7E-3844-496C-B7F8-091E7D6B8C24}" type="datetimeFigureOut">
              <a:rPr lang="sk-SK" smtClean="0"/>
              <a:t>21. 6. 2022</a:t>
            </a:fld>
            <a:endParaRPr lang="sk-SK"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k-SK"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AABB9C4E-3E12-4277-94E8-13CDEB40F744}" type="slidenum">
              <a:rPr lang="sk-SK" smtClean="0"/>
              <a:t>‹#›</a:t>
            </a:fld>
            <a:endParaRPr lang="sk-SK" dirty="0"/>
          </a:p>
        </p:txBody>
      </p:sp>
    </p:spTree>
    <p:extLst>
      <p:ext uri="{BB962C8B-B14F-4D97-AF65-F5344CB8AC3E}">
        <p14:creationId xmlns:p14="http://schemas.microsoft.com/office/powerpoint/2010/main" val="15810258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http://3.bp.blogspot.com/-DkszIirZ0zo/U048FFsZ4nI/AAAAAAAAAA8/jXGUoNseX-8/s1600/classmates_01-gif.png" TargetMode="External"/><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5965"/>
            <a:ext cx="6736467" cy="1021726"/>
          </a:xfrm>
          <a:prstGeom prst="rect">
            <a:avLst/>
          </a:prstGeom>
        </p:spPr>
      </p:pic>
      <p:sp>
        <p:nvSpPr>
          <p:cNvPr id="11" name="Obdĺžnik 10"/>
          <p:cNvSpPr/>
          <p:nvPr/>
        </p:nvSpPr>
        <p:spPr>
          <a:xfrm>
            <a:off x="459550" y="1127691"/>
            <a:ext cx="5817363" cy="923330"/>
          </a:xfrm>
          <a:prstGeom prst="rect">
            <a:avLst/>
          </a:prstGeom>
          <a:noFill/>
        </p:spPr>
        <p:txBody>
          <a:bodyPr wrap="none" lIns="91440" tIns="45720" rIns="91440" bIns="45720">
            <a:spAutoFit/>
          </a:bodyPr>
          <a:lstStyle/>
          <a:p>
            <a:pPr algn="ctr"/>
            <a:r>
              <a:rPr lang="sk-SK" sz="5400" dirty="0">
                <a:ln w="0">
                  <a:solidFill>
                    <a:srgbClr val="FF0000"/>
                  </a:solidFill>
                </a:ln>
                <a:effectLst>
                  <a:glow rad="228600">
                    <a:schemeClr val="accent3">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Štefánikov Belianko</a:t>
            </a:r>
          </a:p>
        </p:txBody>
      </p:sp>
      <p:sp>
        <p:nvSpPr>
          <p:cNvPr id="12" name="BlokTextu 11"/>
          <p:cNvSpPr txBox="1"/>
          <p:nvPr/>
        </p:nvSpPr>
        <p:spPr>
          <a:xfrm>
            <a:off x="266215" y="2614027"/>
            <a:ext cx="6204031" cy="5324535"/>
          </a:xfrm>
          <a:prstGeom prst="rect">
            <a:avLst/>
          </a:prstGeom>
          <a:noFill/>
        </p:spPr>
        <p:txBody>
          <a:bodyPr wrap="square" rtlCol="0">
            <a:spAutoFit/>
          </a:bodyPr>
          <a:lstStyle/>
          <a:p>
            <a:r>
              <a:rPr lang="sk-SK" sz="2000" b="1" dirty="0">
                <a:latin typeface="Times New Roman" panose="02020603050405020304" pitchFamily="18" charset="0"/>
                <a:cs typeface="Times New Roman" panose="02020603050405020304" pitchFamily="18" charset="0"/>
              </a:rPr>
              <a:t>Milí čitatelia ! </a:t>
            </a:r>
            <a:endParaRPr lang="sk-SK" sz="2000" dirty="0">
              <a:latin typeface="Times New Roman" panose="02020603050405020304" pitchFamily="18" charset="0"/>
              <a:cs typeface="Times New Roman" panose="02020603050405020304" pitchFamily="18" charset="0"/>
            </a:endParaRPr>
          </a:p>
          <a:p>
            <a:pPr algn="just"/>
            <a:r>
              <a:rPr lang="sk-SK" sz="2000" dirty="0">
                <a:latin typeface="Times New Roman" panose="02020603050405020304" pitchFamily="18" charset="0"/>
                <a:cs typeface="Times New Roman" panose="02020603050405020304" pitchFamily="18" charset="0"/>
              </a:rPr>
              <a:t>Školský rok sa už chýli ku koncu a my, „redaktori“ školského časopisu, vám prinášame ďalšie zaujímavosti z nášho školského prostredia. Počas posledných mesiacov sa toho na pôde našej školy veľa udialo. Pripomenuli sme si Deň rodiny, oslávili sme Deň detí, Deň najlepšieho priateľa, Deň otcov,  ale zamýšľali sme sa aj nad rôznymi aktuálnymi problémami.  Naši žiaci ešte zabojovali v posledných vedomostných súťažiach o diplomy. Svoje vedomosti prezentovali na okresnom kole dejepisnej olympiády, biologickej olympiády a recitačnej súťaži v prednese poézie a prózy v nemeckom jazyku. Prajeme vám príjemné čítanie, pekné prázdniny a deviatakom, ktorých čaká nová etapa života, prajeme veľa šťastia pri nástupe na strednú školu. Dovidenia v novom školskom roku.    </a:t>
            </a:r>
          </a:p>
          <a:p>
            <a:r>
              <a:rPr lang="sk-SK" sz="2000" b="1" dirty="0">
                <a:latin typeface="Times New Roman" panose="02020603050405020304" pitchFamily="18" charset="0"/>
                <a:cs typeface="Times New Roman" panose="02020603050405020304" pitchFamily="18" charset="0"/>
              </a:rPr>
              <a:t>M &amp; M</a:t>
            </a:r>
            <a:endParaRPr lang="sk-SK" sz="2000" dirty="0">
              <a:latin typeface="Times New Roman" panose="02020603050405020304" pitchFamily="18" charset="0"/>
              <a:cs typeface="Times New Roman" panose="02020603050405020304" pitchFamily="18" charset="0"/>
            </a:endParaRPr>
          </a:p>
        </p:txBody>
      </p:sp>
      <p:sp>
        <p:nvSpPr>
          <p:cNvPr id="2" name="BlokTextu 1"/>
          <p:cNvSpPr txBox="1"/>
          <p:nvPr/>
        </p:nvSpPr>
        <p:spPr>
          <a:xfrm>
            <a:off x="277792" y="1967696"/>
            <a:ext cx="5683170" cy="646331"/>
          </a:xfrm>
          <a:prstGeom prst="rect">
            <a:avLst/>
          </a:prstGeom>
          <a:noFill/>
        </p:spPr>
        <p:txBody>
          <a:bodyPr wrap="square" rtlCol="0">
            <a:spAutoFit/>
          </a:bodyPr>
          <a:lstStyle/>
          <a:p>
            <a:r>
              <a:rPr lang="sk-SK" dirty="0">
                <a:latin typeface="Times New Roman" panose="02020603050405020304" pitchFamily="18" charset="0"/>
                <a:cs typeface="Times New Roman" panose="02020603050405020304" pitchFamily="18" charset="0"/>
              </a:rPr>
              <a:t>Ročník II.</a:t>
            </a:r>
          </a:p>
          <a:p>
            <a:r>
              <a:rPr lang="sk-SK" dirty="0">
                <a:latin typeface="Times New Roman" panose="02020603050405020304" pitchFamily="18" charset="0"/>
                <a:cs typeface="Times New Roman" panose="02020603050405020304" pitchFamily="18" charset="0"/>
              </a:rPr>
              <a:t>Číslo: </a:t>
            </a:r>
            <a:r>
              <a:rPr lang="sk-SK" dirty="0" smtClean="0">
                <a:latin typeface="Times New Roman" panose="02020603050405020304" pitchFamily="18" charset="0"/>
                <a:cs typeface="Times New Roman" panose="02020603050405020304" pitchFamily="18" charset="0"/>
              </a:rPr>
              <a:t>4.</a:t>
            </a:r>
            <a:endParaRPr lang="sk-SK"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9115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lokTextu 11"/>
          <p:cNvSpPr txBox="1"/>
          <p:nvPr/>
        </p:nvSpPr>
        <p:spPr>
          <a:xfrm>
            <a:off x="266215" y="2614027"/>
            <a:ext cx="6204031" cy="707886"/>
          </a:xfrm>
          <a:prstGeom prst="rect">
            <a:avLst/>
          </a:prstGeom>
          <a:noFill/>
        </p:spPr>
        <p:txBody>
          <a:bodyPr wrap="square" rtlCol="0">
            <a:spAutoFit/>
          </a:bodyPr>
          <a:lstStyle/>
          <a:p>
            <a:pPr algn="just"/>
            <a:r>
              <a:rPr lang="sk-SK" sz="2000" b="1" i="1" dirty="0">
                <a:latin typeface="Times New Roman" panose="02020603050405020304" pitchFamily="18" charset="0"/>
                <a:cs typeface="Times New Roman" panose="02020603050405020304" pitchFamily="18" charset="0"/>
              </a:rPr>
              <a:t>.</a:t>
            </a:r>
            <a:endParaRPr lang="sk-SK" sz="2000" dirty="0">
              <a:latin typeface="Times New Roman" panose="02020603050405020304" pitchFamily="18" charset="0"/>
              <a:cs typeface="Times New Roman" panose="02020603050405020304" pitchFamily="18" charset="0"/>
            </a:endParaRPr>
          </a:p>
          <a:p>
            <a:pPr algn="just"/>
            <a:r>
              <a:rPr lang="sk-SK" sz="2000" dirty="0">
                <a:latin typeface="Times New Roman" panose="02020603050405020304" pitchFamily="18" charset="0"/>
                <a:cs typeface="Times New Roman" panose="02020603050405020304" pitchFamily="18" charset="0"/>
              </a:rPr>
              <a:t> </a:t>
            </a:r>
          </a:p>
        </p:txBody>
      </p:sp>
      <p:sp>
        <p:nvSpPr>
          <p:cNvPr id="2" name="BlokTextu 1"/>
          <p:cNvSpPr txBox="1"/>
          <p:nvPr/>
        </p:nvSpPr>
        <p:spPr>
          <a:xfrm>
            <a:off x="266215" y="191729"/>
            <a:ext cx="6311566" cy="1077218"/>
          </a:xfrm>
          <a:prstGeom prst="rect">
            <a:avLst/>
          </a:prstGeom>
          <a:noFill/>
        </p:spPr>
        <p:txBody>
          <a:bodyPr wrap="square" rtlCol="0">
            <a:spAutoFit/>
          </a:bodyPr>
          <a:lstStyle/>
          <a:p>
            <a:pPr algn="ctr"/>
            <a:r>
              <a:rPr lang="sk-SK" sz="3200" b="1" dirty="0">
                <a:latin typeface="Times New Roman" panose="02020603050405020304" pitchFamily="18" charset="0"/>
                <a:cs typeface="Times New Roman" panose="02020603050405020304" pitchFamily="18" charset="0"/>
              </a:rPr>
              <a:t>Očami deviataka</a:t>
            </a:r>
          </a:p>
          <a:p>
            <a:pPr algn="ctr"/>
            <a:endParaRPr lang="sk-SK" sz="3200" b="1" dirty="0">
              <a:latin typeface="Times New Roman" panose="02020603050405020304" pitchFamily="18" charset="0"/>
              <a:cs typeface="Times New Roman" panose="02020603050405020304" pitchFamily="18" charset="0"/>
            </a:endParaRPr>
          </a:p>
        </p:txBody>
      </p:sp>
      <p:sp>
        <p:nvSpPr>
          <p:cNvPr id="3" name="BlokTextu 2"/>
          <p:cNvSpPr txBox="1"/>
          <p:nvPr/>
        </p:nvSpPr>
        <p:spPr>
          <a:xfrm>
            <a:off x="147484" y="796413"/>
            <a:ext cx="6430297" cy="8402300"/>
          </a:xfrm>
          <a:prstGeom prst="rect">
            <a:avLst/>
          </a:prstGeom>
          <a:noFill/>
        </p:spPr>
        <p:txBody>
          <a:bodyPr wrap="square" rtlCol="0">
            <a:spAutoFit/>
          </a:bodyPr>
          <a:lstStyle/>
          <a:p>
            <a:pPr algn="just"/>
            <a:r>
              <a:rPr lang="sk-SK" sz="2000" dirty="0" smtClean="0">
                <a:latin typeface="Times New Roman" panose="02020603050405020304" pitchFamily="18" charset="0"/>
                <a:cs typeface="Times New Roman" panose="02020603050405020304" pitchFamily="18" charset="0"/>
              </a:rPr>
              <a:t>	Už </a:t>
            </a:r>
            <a:r>
              <a:rPr lang="sk-SK" sz="2000" dirty="0">
                <a:latin typeface="Times New Roman" panose="02020603050405020304" pitchFamily="18" charset="0"/>
                <a:cs typeface="Times New Roman" panose="02020603050405020304" pitchFamily="18" charset="0"/>
              </a:rPr>
              <a:t>je to tu. Vítal nás 9. ročník s roztvorenou náručou. Rok plný prekvapení, zmien a rozhodnutí. Rozhodnutí medzi mnohými cestami. Pocity, ktoré sme podstúpili, v tomto období boli veľmi ťažké, donútili nás plakať, hnevať sa a samozrejme smiať sa. </a:t>
            </a:r>
          </a:p>
          <a:p>
            <a:pPr algn="just"/>
            <a:r>
              <a:rPr lang="sk-SK" sz="2000" dirty="0">
                <a:latin typeface="Times New Roman" panose="02020603050405020304" pitchFamily="18" charset="0"/>
                <a:cs typeface="Times New Roman" panose="02020603050405020304" pitchFamily="18" charset="0"/>
              </a:rPr>
              <a:t>	Prvý polrok bol náramne ťažký. Snažili sme sa dosiahnuť čo najlepšie známky. Úprimne sa to väčšine z nás podarilo. Napriek tomu, že  nám počas školského roka ochorela p. učiteľka fyziky a chémie, sme sa zo všetkých síl snažila my ako aj naši nový učitelia popasovať sa s učivom. Boli sme, dúfam úspešní. Ani v tomto školskom roku nás neobišla online výučba, aj keď trvala iba jeden týždeň pred Vianocami. Návrat do školských lavíc bol ťažký a deprimujúci. Bolo však obdobie pred polročným hodnotením, a tak nás naši flexibilní a pracovití učitelia veľmi rýchlo vrátili do sveta školy. Po pár týždňoch sme dostali polročné vysvedčenia. Mnohí z nás mali radosť, ale aj slzy.  Po polročnom hodnotení nás čakali už iba dve skúšky ohňom Monitor 9 a prijímacie skúšky na strednú školu. Pred samotným monitorom viacerí dúfali, že bude monitor zrušený ako minulý rok, ale veru šťastie tentokrát pri nás nestálo. Ono to šťastie je vážne zvláštne, niekto v neho verí a nedarí sa mu a niekto neverí a pošťastí sa mu. Polemizovať o význame monitoru radšej nebudem, aj keď hovoria, že má overiť naše znalosti, nemyslím, že to tak naozaj je. Trebárs ste jednotkár a napíšete monitor na 80% a taký štvorkár, ktorý vie dobre tipovať napíše rovnako. </a:t>
            </a:r>
            <a:endParaRPr lang="sk-SK"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3828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lokTextu 11"/>
          <p:cNvSpPr txBox="1"/>
          <p:nvPr/>
        </p:nvSpPr>
        <p:spPr>
          <a:xfrm>
            <a:off x="266215" y="2614027"/>
            <a:ext cx="6204031" cy="707886"/>
          </a:xfrm>
          <a:prstGeom prst="rect">
            <a:avLst/>
          </a:prstGeom>
          <a:noFill/>
        </p:spPr>
        <p:txBody>
          <a:bodyPr wrap="square" rtlCol="0">
            <a:spAutoFit/>
          </a:bodyPr>
          <a:lstStyle/>
          <a:p>
            <a:pPr algn="just"/>
            <a:r>
              <a:rPr lang="sk-SK" sz="2000" b="1" i="1" dirty="0">
                <a:latin typeface="Times New Roman" panose="02020603050405020304" pitchFamily="18" charset="0"/>
                <a:cs typeface="Times New Roman" panose="02020603050405020304" pitchFamily="18" charset="0"/>
              </a:rPr>
              <a:t>.</a:t>
            </a:r>
            <a:endParaRPr lang="sk-SK" sz="2000" dirty="0">
              <a:latin typeface="Times New Roman" panose="02020603050405020304" pitchFamily="18" charset="0"/>
              <a:cs typeface="Times New Roman" panose="02020603050405020304" pitchFamily="18" charset="0"/>
            </a:endParaRPr>
          </a:p>
          <a:p>
            <a:pPr algn="just"/>
            <a:r>
              <a:rPr lang="sk-SK" sz="2000" dirty="0">
                <a:latin typeface="Times New Roman" panose="02020603050405020304" pitchFamily="18" charset="0"/>
                <a:cs typeface="Times New Roman" panose="02020603050405020304" pitchFamily="18" charset="0"/>
              </a:rPr>
              <a:t> </a:t>
            </a:r>
          </a:p>
        </p:txBody>
      </p:sp>
      <p:sp>
        <p:nvSpPr>
          <p:cNvPr id="2" name="BlokTextu 1"/>
          <p:cNvSpPr txBox="1"/>
          <p:nvPr/>
        </p:nvSpPr>
        <p:spPr>
          <a:xfrm>
            <a:off x="266215" y="176981"/>
            <a:ext cx="6341062" cy="9633406"/>
          </a:xfrm>
          <a:prstGeom prst="rect">
            <a:avLst/>
          </a:prstGeom>
          <a:noFill/>
        </p:spPr>
        <p:txBody>
          <a:bodyPr wrap="square" rtlCol="0">
            <a:spAutoFit/>
          </a:bodyPr>
          <a:lstStyle/>
          <a:p>
            <a:pPr algn="just"/>
            <a:r>
              <a:rPr lang="sk-SK" sz="2000" dirty="0" smtClean="0">
                <a:latin typeface="Times New Roman" panose="02020603050405020304" pitchFamily="18" charset="0"/>
                <a:cs typeface="Times New Roman" panose="02020603050405020304" pitchFamily="18" charset="0"/>
              </a:rPr>
              <a:t>	Spočiatku </a:t>
            </a:r>
            <a:r>
              <a:rPr lang="sk-SK" sz="2000" dirty="0">
                <a:latin typeface="Times New Roman" panose="02020603050405020304" pitchFamily="18" charset="0"/>
                <a:cs typeface="Times New Roman" panose="02020603050405020304" pitchFamily="18" charset="0"/>
              </a:rPr>
              <a:t>nás to hnevalo, ale </a:t>
            </a:r>
            <a:r>
              <a:rPr lang="sk-SK" sz="2000" dirty="0" err="1">
                <a:latin typeface="Times New Roman" panose="02020603050405020304" pitchFamily="18" charset="0"/>
                <a:cs typeface="Times New Roman" panose="02020603050405020304" pitchFamily="18" charset="0"/>
              </a:rPr>
              <a:t>predýchali</a:t>
            </a:r>
            <a:r>
              <a:rPr lang="sk-SK" sz="2000" dirty="0">
                <a:latin typeface="Times New Roman" panose="02020603050405020304" pitchFamily="18" charset="0"/>
                <a:cs typeface="Times New Roman" panose="02020603050405020304" pitchFamily="18" charset="0"/>
              </a:rPr>
              <a:t> sme to. Po monitore sme si polovične vydýchli. Jeden kamienok, čo nás ťažil odpadol, ale druhý väčší a zodpovednejší nám stále ležal na srdci a v mysli. Áno, myslíte správne, boli to prijímacie skúšky na stredné školy. Vďaka p. učiteľke </a:t>
            </a:r>
            <a:r>
              <a:rPr lang="sk-SK" sz="2000" dirty="0" err="1">
                <a:latin typeface="Times New Roman" panose="02020603050405020304" pitchFamily="18" charset="0"/>
                <a:cs typeface="Times New Roman" panose="02020603050405020304" pitchFamily="18" charset="0"/>
              </a:rPr>
              <a:t>Brinckovej</a:t>
            </a:r>
            <a:r>
              <a:rPr lang="sk-SK" sz="2000" dirty="0">
                <a:latin typeface="Times New Roman" panose="02020603050405020304" pitchFamily="18" charset="0"/>
                <a:cs typeface="Times New Roman" panose="02020603050405020304" pitchFamily="18" charset="0"/>
              </a:rPr>
              <a:t> sme si zvolili dobrú cestu pre svoju budúcnosť.  Keď som sa ako deviatačka zaujímala, kam chcú ísť na školu moji spolužiaci – rovesníci, často som sa stretla s odpoveďou neviem. Ach, keby taká škola existovala, tak by mala určite veľa žiakov. </a:t>
            </a:r>
          </a:p>
          <a:p>
            <a:pPr algn="just"/>
            <a:r>
              <a:rPr lang="sk-SK" sz="2000" dirty="0" smtClean="0">
                <a:latin typeface="Times New Roman" panose="02020603050405020304" pitchFamily="18" charset="0"/>
                <a:cs typeface="Times New Roman" panose="02020603050405020304" pitchFamily="18" charset="0"/>
              </a:rPr>
              <a:t>	Prijímacie </a:t>
            </a:r>
            <a:r>
              <a:rPr lang="sk-SK" sz="2000" dirty="0">
                <a:latin typeface="Times New Roman" panose="02020603050405020304" pitchFamily="18" charset="0"/>
                <a:cs typeface="Times New Roman" panose="02020603050405020304" pitchFamily="18" charset="0"/>
              </a:rPr>
              <a:t>skúšky sa konali prvé dva májové týždne.  </a:t>
            </a:r>
            <a:r>
              <a:rPr lang="sk-SK" sz="2000" dirty="0" err="1">
                <a:latin typeface="Times New Roman" panose="02020603050405020304" pitchFamily="18" charset="0"/>
                <a:cs typeface="Times New Roman" panose="02020603050405020304" pitchFamily="18" charset="0"/>
              </a:rPr>
              <a:t>Chválabohu</a:t>
            </a:r>
            <a:r>
              <a:rPr lang="sk-SK" sz="2000" dirty="0">
                <a:latin typeface="Times New Roman" panose="02020603050405020304" pitchFamily="18" charset="0"/>
                <a:cs typeface="Times New Roman" panose="02020603050405020304" pitchFamily="18" charset="0"/>
              </a:rPr>
              <a:t> zvládli sme ich aj vďaka príprave učiteľov, ale aj svojou snahou ukázať, čo v nás je. S môjho pohľadu sa síce niektorí dostali do škôl neférovým spôsobom, ale získali vstupenku a je na nich ako ju využijú. Máme koniec roka, učitelia nás opäť mordujú, ale musí to byť, pretože lístkom k nástupu do vlaku budúcnosti je úspešné ukončenie deviateho ročníka. Tí z nás, ktorí pochopili, že prijatie na strednú školu neznamená koniec školského roka, dýchame v pokoji, no tí, ktorých sa školský rok „skončil“ po prijímacích pohovoroch musia teraz bojovať o záchranu. Jeden múdry človek raz povedal: </a:t>
            </a:r>
            <a:r>
              <a:rPr lang="sk-SK" sz="2000" i="1" dirty="0">
                <a:latin typeface="Times New Roman" panose="02020603050405020304" pitchFamily="18" charset="0"/>
                <a:cs typeface="Times New Roman" panose="02020603050405020304" pitchFamily="18" charset="0"/>
              </a:rPr>
              <a:t>„ Keď hodíte uterák do ringu, je na vás či ho zodvihnete a budete bojovať alebo sa vzdáte.“ </a:t>
            </a:r>
            <a:endParaRPr lang="sk-SK" sz="2000" dirty="0">
              <a:latin typeface="Times New Roman" panose="02020603050405020304" pitchFamily="18" charset="0"/>
              <a:cs typeface="Times New Roman" panose="02020603050405020304" pitchFamily="18" charset="0"/>
            </a:endParaRPr>
          </a:p>
          <a:p>
            <a:pPr algn="just"/>
            <a:r>
              <a:rPr lang="sk-SK" sz="2000" dirty="0" smtClean="0">
                <a:latin typeface="Times New Roman" panose="02020603050405020304" pitchFamily="18" charset="0"/>
                <a:cs typeface="Times New Roman" panose="02020603050405020304" pitchFamily="18" charset="0"/>
              </a:rPr>
              <a:t>	Na </a:t>
            </a:r>
            <a:r>
              <a:rPr lang="sk-SK" sz="2000" dirty="0">
                <a:latin typeface="Times New Roman" panose="02020603050405020304" pitchFamily="18" charset="0"/>
                <a:cs typeface="Times New Roman" panose="02020603050405020304" pitchFamily="18" charset="0"/>
              </a:rPr>
              <a:t>záver prajem všetkým žiakom úspešné ukončenie školského roka, krásne prázdniny a deviatakom, aby do nového školského roka vykročili tou správnou nohou. Držte sa </a:t>
            </a:r>
            <a:r>
              <a:rPr lang="sk-SK" sz="20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sk-SK" sz="2000" dirty="0">
              <a:latin typeface="Times New Roman" panose="02020603050405020304" pitchFamily="18" charset="0"/>
              <a:cs typeface="Times New Roman" panose="02020603050405020304" pitchFamily="18" charset="0"/>
            </a:endParaRPr>
          </a:p>
          <a:p>
            <a:pPr algn="just"/>
            <a:r>
              <a:rPr lang="sk-SK" sz="2000" b="1" dirty="0">
                <a:latin typeface="Times New Roman" panose="02020603050405020304" pitchFamily="18" charset="0"/>
                <a:cs typeface="Times New Roman" panose="02020603050405020304" pitchFamily="18" charset="0"/>
              </a:rPr>
              <a:t>Sandra Červená, 9.A</a:t>
            </a:r>
            <a:endParaRPr lang="sk-SK" sz="2000" dirty="0">
              <a:latin typeface="Times New Roman" panose="02020603050405020304" pitchFamily="18" charset="0"/>
              <a:cs typeface="Times New Roman" panose="02020603050405020304" pitchFamily="18" charset="0"/>
            </a:endParaRPr>
          </a:p>
          <a:p>
            <a:pPr algn="just"/>
            <a:endParaRPr lang="sk-SK"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9590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lokTextu 11"/>
          <p:cNvSpPr txBox="1"/>
          <p:nvPr/>
        </p:nvSpPr>
        <p:spPr>
          <a:xfrm>
            <a:off x="266215" y="2614027"/>
            <a:ext cx="6204031" cy="707886"/>
          </a:xfrm>
          <a:prstGeom prst="rect">
            <a:avLst/>
          </a:prstGeom>
          <a:noFill/>
        </p:spPr>
        <p:txBody>
          <a:bodyPr wrap="square" rtlCol="0">
            <a:spAutoFit/>
          </a:bodyPr>
          <a:lstStyle/>
          <a:p>
            <a:pPr algn="just"/>
            <a:r>
              <a:rPr lang="sk-SK" sz="2000" b="1" i="1" dirty="0">
                <a:latin typeface="Times New Roman" panose="02020603050405020304" pitchFamily="18" charset="0"/>
                <a:cs typeface="Times New Roman" panose="02020603050405020304" pitchFamily="18" charset="0"/>
              </a:rPr>
              <a:t>.</a:t>
            </a:r>
            <a:endParaRPr lang="sk-SK" sz="2000" dirty="0">
              <a:latin typeface="Times New Roman" panose="02020603050405020304" pitchFamily="18" charset="0"/>
              <a:cs typeface="Times New Roman" panose="02020603050405020304" pitchFamily="18" charset="0"/>
            </a:endParaRPr>
          </a:p>
          <a:p>
            <a:pPr algn="just"/>
            <a:r>
              <a:rPr lang="sk-SK" sz="2000" dirty="0">
                <a:latin typeface="Times New Roman" panose="02020603050405020304" pitchFamily="18" charset="0"/>
                <a:cs typeface="Times New Roman" panose="02020603050405020304" pitchFamily="18" charset="0"/>
              </a:rPr>
              <a:t> </a:t>
            </a:r>
          </a:p>
        </p:txBody>
      </p:sp>
      <p:sp>
        <p:nvSpPr>
          <p:cNvPr id="2" name="BlokTextu 1"/>
          <p:cNvSpPr txBox="1"/>
          <p:nvPr/>
        </p:nvSpPr>
        <p:spPr>
          <a:xfrm>
            <a:off x="266215" y="235974"/>
            <a:ext cx="6341062" cy="8710077"/>
          </a:xfrm>
          <a:prstGeom prst="rect">
            <a:avLst/>
          </a:prstGeom>
          <a:noFill/>
        </p:spPr>
        <p:txBody>
          <a:bodyPr wrap="square" rtlCol="0">
            <a:spAutoFit/>
          </a:bodyPr>
          <a:lstStyle/>
          <a:p>
            <a:pPr algn="ctr"/>
            <a:r>
              <a:rPr lang="sk-SK" sz="2000" b="1" dirty="0">
                <a:latin typeface="Times New Roman" panose="02020603050405020304" pitchFamily="18" charset="0"/>
                <a:cs typeface="Times New Roman" panose="02020603050405020304" pitchFamily="18" charset="0"/>
              </a:rPr>
              <a:t>MIKULÁŠ  KASARDA</a:t>
            </a:r>
          </a:p>
          <a:p>
            <a:pPr algn="ctr"/>
            <a:r>
              <a:rPr lang="sk-SK" sz="2000" b="1" dirty="0">
                <a:latin typeface="Times New Roman" panose="02020603050405020304" pitchFamily="18" charset="0"/>
                <a:cs typeface="Times New Roman" panose="02020603050405020304" pitchFamily="18" charset="0"/>
              </a:rPr>
              <a:t>A PRIŠIEL TAKÝ DEŇ</a:t>
            </a:r>
          </a:p>
          <a:p>
            <a:pPr algn="ctr"/>
            <a:r>
              <a:rPr lang="sk-SK" sz="2000" dirty="0">
                <a:latin typeface="Times New Roman" panose="02020603050405020304" pitchFamily="18" charset="0"/>
                <a:cs typeface="Times New Roman" panose="02020603050405020304" pitchFamily="18" charset="0"/>
              </a:rPr>
              <a:t> </a:t>
            </a:r>
          </a:p>
          <a:p>
            <a:pPr algn="ctr"/>
            <a:r>
              <a:rPr lang="sk-SK" sz="2000" dirty="0">
                <a:latin typeface="Times New Roman" panose="02020603050405020304" pitchFamily="18" charset="0"/>
                <a:cs typeface="Times New Roman" panose="02020603050405020304" pitchFamily="18" charset="0"/>
              </a:rPr>
              <a:t>A prišiel taký deň, keď by som iba šiel,</a:t>
            </a:r>
          </a:p>
          <a:p>
            <a:pPr algn="ctr"/>
            <a:r>
              <a:rPr lang="sk-SK" sz="2000" dirty="0">
                <a:latin typeface="Times New Roman" panose="02020603050405020304" pitchFamily="18" charset="0"/>
                <a:cs typeface="Times New Roman" panose="02020603050405020304" pitchFamily="18" charset="0"/>
              </a:rPr>
              <a:t>utekal, uháňal i letel. Nevieš, za čím?</a:t>
            </a:r>
          </a:p>
          <a:p>
            <a:pPr algn="ctr"/>
            <a:r>
              <a:rPr lang="sk-SK" sz="2000" dirty="0">
                <a:latin typeface="Times New Roman" panose="02020603050405020304" pitchFamily="18" charset="0"/>
                <a:cs typeface="Times New Roman" panose="02020603050405020304" pitchFamily="18" charset="0"/>
              </a:rPr>
              <a:t>Nie, neviem určite si definovať cieľ,</a:t>
            </a:r>
          </a:p>
          <a:p>
            <a:pPr algn="ctr"/>
            <a:r>
              <a:rPr lang="sk-SK" sz="2000" dirty="0">
                <a:latin typeface="Times New Roman" panose="02020603050405020304" pitchFamily="18" charset="0"/>
                <a:cs typeface="Times New Roman" panose="02020603050405020304" pitchFamily="18" charset="0"/>
              </a:rPr>
              <a:t>len bežať sa mi chce. I bosý po bodľačí.</a:t>
            </a:r>
          </a:p>
          <a:p>
            <a:pPr algn="ctr"/>
            <a:r>
              <a:rPr lang="sk-SK" sz="2000" dirty="0">
                <a:latin typeface="Times New Roman" panose="02020603050405020304" pitchFamily="18" charset="0"/>
                <a:cs typeface="Times New Roman" panose="02020603050405020304" pitchFamily="18" charset="0"/>
              </a:rPr>
              <a:t> </a:t>
            </a:r>
          </a:p>
          <a:p>
            <a:pPr algn="ctr"/>
            <a:r>
              <a:rPr lang="sk-SK" sz="2000" dirty="0">
                <a:latin typeface="Times New Roman" panose="02020603050405020304" pitchFamily="18" charset="0"/>
                <a:cs typeface="Times New Roman" panose="02020603050405020304" pitchFamily="18" charset="0"/>
              </a:rPr>
              <a:t>A prišiel taký deň. Ešte ti detstvo zvoní,</a:t>
            </a:r>
          </a:p>
          <a:p>
            <a:pPr algn="ctr"/>
            <a:r>
              <a:rPr lang="sk-SK" sz="2000" dirty="0">
                <a:latin typeface="Times New Roman" panose="02020603050405020304" pitchFamily="18" charset="0"/>
                <a:cs typeface="Times New Roman" panose="02020603050405020304" pitchFamily="18" charset="0"/>
              </a:rPr>
              <a:t>ale už dohára tulácky plamienok</a:t>
            </a:r>
          </a:p>
          <a:p>
            <a:pPr algn="ctr"/>
            <a:r>
              <a:rPr lang="sk-SK" sz="2000" dirty="0">
                <a:latin typeface="Times New Roman" panose="02020603050405020304" pitchFamily="18" charset="0"/>
                <a:cs typeface="Times New Roman" panose="02020603050405020304" pitchFamily="18" charset="0"/>
              </a:rPr>
              <a:t>a ty dnes vstupuješ do dobrodružnej zóny,</a:t>
            </a:r>
          </a:p>
          <a:p>
            <a:pPr algn="ctr"/>
            <a:r>
              <a:rPr lang="sk-SK" sz="2000" dirty="0">
                <a:latin typeface="Times New Roman" panose="02020603050405020304" pitchFamily="18" charset="0"/>
                <a:cs typeface="Times New Roman" panose="02020603050405020304" pitchFamily="18" charset="0"/>
              </a:rPr>
              <a:t>kde sám si zodpovieš za každučký svoj krok,</a:t>
            </a:r>
          </a:p>
          <a:p>
            <a:pPr algn="ctr"/>
            <a:r>
              <a:rPr lang="sk-SK" sz="2000" dirty="0">
                <a:latin typeface="Times New Roman" panose="02020603050405020304" pitchFamily="18" charset="0"/>
                <a:cs typeface="Times New Roman" panose="02020603050405020304" pitchFamily="18" charset="0"/>
              </a:rPr>
              <a:t> </a:t>
            </a:r>
          </a:p>
          <a:p>
            <a:pPr algn="ctr"/>
            <a:r>
              <a:rPr lang="sk-SK" sz="2000" dirty="0">
                <a:latin typeface="Times New Roman" panose="02020603050405020304" pitchFamily="18" charset="0"/>
                <a:cs typeface="Times New Roman" panose="02020603050405020304" pitchFamily="18" charset="0"/>
              </a:rPr>
              <a:t>kde hniezdo ochrániš pred zločineckou rukou,</a:t>
            </a:r>
          </a:p>
          <a:p>
            <a:pPr algn="ctr"/>
            <a:r>
              <a:rPr lang="sk-SK" sz="2000" dirty="0">
                <a:latin typeface="Times New Roman" panose="02020603050405020304" pitchFamily="18" charset="0"/>
                <a:cs typeface="Times New Roman" panose="02020603050405020304" pitchFamily="18" charset="0"/>
              </a:rPr>
              <a:t>kde nie na vrývanie sa belie telo briez,</a:t>
            </a:r>
          </a:p>
          <a:p>
            <a:pPr algn="ctr"/>
            <a:r>
              <a:rPr lang="sk-SK" sz="2000" dirty="0">
                <a:latin typeface="Times New Roman" panose="02020603050405020304" pitchFamily="18" charset="0"/>
                <a:cs typeface="Times New Roman" panose="02020603050405020304" pitchFamily="18" charset="0"/>
              </a:rPr>
              <a:t>kde broky nerania bociany nad chalupou,</a:t>
            </a:r>
          </a:p>
          <a:p>
            <a:pPr algn="ctr"/>
            <a:r>
              <a:rPr lang="sk-SK" sz="2000" dirty="0">
                <a:latin typeface="Times New Roman" panose="02020603050405020304" pitchFamily="18" charset="0"/>
                <a:cs typeface="Times New Roman" panose="02020603050405020304" pitchFamily="18" charset="0"/>
              </a:rPr>
              <a:t>kde čistý zamáva ti na rozlúčku les.</a:t>
            </a:r>
          </a:p>
          <a:p>
            <a:pPr algn="ctr"/>
            <a:r>
              <a:rPr lang="sk-SK" sz="2000" dirty="0">
                <a:latin typeface="Times New Roman" panose="02020603050405020304" pitchFamily="18" charset="0"/>
                <a:cs typeface="Times New Roman" panose="02020603050405020304" pitchFamily="18" charset="0"/>
              </a:rPr>
              <a:t> </a:t>
            </a:r>
          </a:p>
          <a:p>
            <a:pPr algn="ctr"/>
            <a:r>
              <a:rPr lang="sk-SK" sz="2000" dirty="0">
                <a:latin typeface="Times New Roman" panose="02020603050405020304" pitchFamily="18" charset="0"/>
                <a:cs typeface="Times New Roman" panose="02020603050405020304" pitchFamily="18" charset="0"/>
              </a:rPr>
              <a:t>Slovo, čo vypoviem, vie potešiť i raniť,</a:t>
            </a:r>
          </a:p>
          <a:p>
            <a:pPr algn="ctr"/>
            <a:r>
              <a:rPr lang="sk-SK" sz="2000" dirty="0">
                <a:latin typeface="Times New Roman" panose="02020603050405020304" pitchFamily="18" charset="0"/>
                <a:cs typeface="Times New Roman" panose="02020603050405020304" pitchFamily="18" charset="0"/>
              </a:rPr>
              <a:t>i teplom nasýtiť i do živého ťať,</a:t>
            </a:r>
          </a:p>
          <a:p>
            <a:pPr algn="ctr"/>
            <a:r>
              <a:rPr lang="sk-SK" sz="2000" dirty="0">
                <a:latin typeface="Times New Roman" panose="02020603050405020304" pitchFamily="18" charset="0"/>
                <a:cs typeface="Times New Roman" panose="02020603050405020304" pitchFamily="18" charset="0"/>
              </a:rPr>
              <a:t>nádejou zružovieť jak zore na svitaní,</a:t>
            </a:r>
          </a:p>
          <a:p>
            <a:pPr algn="ctr"/>
            <a:r>
              <a:rPr lang="sk-SK" sz="2000" dirty="0">
                <a:latin typeface="Times New Roman" panose="02020603050405020304" pitchFamily="18" charset="0"/>
                <a:cs typeface="Times New Roman" panose="02020603050405020304" pitchFamily="18" charset="0"/>
              </a:rPr>
              <a:t>i mútnym krútňavám sa vzoprieť ako hať.</a:t>
            </a:r>
          </a:p>
          <a:p>
            <a:pPr algn="ctr"/>
            <a:r>
              <a:rPr lang="sk-SK" sz="2000" dirty="0">
                <a:latin typeface="Times New Roman" panose="02020603050405020304" pitchFamily="18" charset="0"/>
                <a:cs typeface="Times New Roman" panose="02020603050405020304" pitchFamily="18" charset="0"/>
              </a:rPr>
              <a:t> </a:t>
            </a:r>
          </a:p>
          <a:p>
            <a:pPr algn="ctr"/>
            <a:r>
              <a:rPr lang="sk-SK" sz="2000" dirty="0">
                <a:latin typeface="Times New Roman" panose="02020603050405020304" pitchFamily="18" charset="0"/>
                <a:cs typeface="Times New Roman" panose="02020603050405020304" pitchFamily="18" charset="0"/>
              </a:rPr>
              <a:t>Chránim ten pramienok, ktorý sa volá vďaka,</a:t>
            </a:r>
          </a:p>
          <a:p>
            <a:pPr algn="ctr"/>
            <a:r>
              <a:rPr lang="sk-SK" sz="2000" dirty="0">
                <a:latin typeface="Times New Roman" panose="02020603050405020304" pitchFamily="18" charset="0"/>
                <a:cs typeface="Times New Roman" panose="02020603050405020304" pitchFamily="18" charset="0"/>
              </a:rPr>
              <a:t>nech z  neho vyteká len očistený  prúd,</a:t>
            </a:r>
          </a:p>
          <a:p>
            <a:pPr algn="ctr"/>
            <a:r>
              <a:rPr lang="sk-SK" sz="2000" dirty="0">
                <a:latin typeface="Times New Roman" panose="02020603050405020304" pitchFamily="18" charset="0"/>
                <a:cs typeface="Times New Roman" panose="02020603050405020304" pitchFamily="18" charset="0"/>
              </a:rPr>
              <a:t>veď  ktosi  tichučko na moje dlane čaká</a:t>
            </a:r>
          </a:p>
          <a:p>
            <a:pPr algn="ctr"/>
            <a:r>
              <a:rPr lang="sk-SK" sz="2000" dirty="0">
                <a:latin typeface="Times New Roman" panose="02020603050405020304" pitchFamily="18" charset="0"/>
                <a:cs typeface="Times New Roman" panose="02020603050405020304" pitchFamily="18" charset="0"/>
              </a:rPr>
              <a:t>a  nesmiem zatrpknúť. Ani zabudnúť.</a:t>
            </a:r>
          </a:p>
          <a:p>
            <a:pPr algn="ctr"/>
            <a:endParaRPr lang="sk-SK"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5121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Olinkos\Desktop\fe2fffbd26a53bd80199a232307e4ad4.jpg"/>
          <p:cNvPicPr/>
          <p:nvPr/>
        </p:nvPicPr>
        <p:blipFill>
          <a:blip r:embed="rId2"/>
          <a:srcRect/>
          <a:stretch>
            <a:fillRect/>
          </a:stretch>
        </p:blipFill>
        <p:spPr bwMode="auto">
          <a:xfrm>
            <a:off x="548640" y="2446337"/>
            <a:ext cx="5760720" cy="4251325"/>
          </a:xfrm>
          <a:prstGeom prst="rect">
            <a:avLst/>
          </a:prstGeom>
          <a:ln w="228600" cap="sq" cmpd="thickThin">
            <a:solidFill>
              <a:srgbClr val="0070C0"/>
            </a:solidFill>
            <a:prstDash val="solid"/>
            <a:miter lim="800000"/>
          </a:ln>
          <a:effectLst>
            <a:innerShdw blurRad="76200">
              <a:srgbClr val="000000"/>
            </a:innerShdw>
          </a:effectLst>
        </p:spPr>
      </p:pic>
      <p:sp>
        <p:nvSpPr>
          <p:cNvPr id="5" name="Rectangle 2"/>
          <p:cNvSpPr/>
          <p:nvPr/>
        </p:nvSpPr>
        <p:spPr>
          <a:xfrm>
            <a:off x="285218" y="4253250"/>
            <a:ext cx="5786120" cy="902970"/>
          </a:xfrm>
          <a:prstGeom prst="rect">
            <a:avLst/>
          </a:prstGeom>
          <a:noFill/>
        </p:spPr>
        <p:txBody>
          <a:bodyPr wrap="square" lIns="91440" tIns="45720" rIns="91440" bIns="45720">
            <a:spAutoFit/>
          </a:bodyPr>
          <a:lstStyle/>
          <a:p>
            <a:pPr algn="ctr">
              <a:spcAft>
                <a:spcPts val="0"/>
              </a:spcAft>
            </a:pPr>
            <a:r>
              <a:rPr lang="sk-SK" sz="5400" b="1" kern="1200">
                <a:solidFill>
                  <a:srgbClr val="00B0F0"/>
                </a:solidFill>
                <a:effectLst>
                  <a:outerShdw blurRad="25527" dist="22987" dir="7020000" algn="tl">
                    <a:srgbClr val="000000">
                      <a:alpha val="50000"/>
                    </a:srgbClr>
                  </a:outerShdw>
                </a:effectLst>
                <a:latin typeface="Monotype Corsiva" panose="03010101010201010101" pitchFamily="66" charset="0"/>
                <a:ea typeface="Times New Roman" panose="02020603050405020304" pitchFamily="18" charset="0"/>
                <a:cs typeface="Times New Roman" panose="02020603050405020304" pitchFamily="18" charset="0"/>
              </a:rPr>
              <a:t>     HURÁ, prázdniny!</a:t>
            </a:r>
            <a:endParaRPr lang="sk-SK" sz="1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287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lokTextu 11"/>
          <p:cNvSpPr txBox="1"/>
          <p:nvPr/>
        </p:nvSpPr>
        <p:spPr>
          <a:xfrm>
            <a:off x="266215" y="2614027"/>
            <a:ext cx="6204031" cy="707886"/>
          </a:xfrm>
          <a:prstGeom prst="rect">
            <a:avLst/>
          </a:prstGeom>
          <a:noFill/>
        </p:spPr>
        <p:txBody>
          <a:bodyPr wrap="square" rtlCol="0">
            <a:spAutoFit/>
          </a:bodyPr>
          <a:lstStyle/>
          <a:p>
            <a:pPr algn="just"/>
            <a:r>
              <a:rPr lang="sk-SK" sz="2000" b="1" i="1" dirty="0">
                <a:latin typeface="Times New Roman" panose="02020603050405020304" pitchFamily="18" charset="0"/>
                <a:cs typeface="Times New Roman" panose="02020603050405020304" pitchFamily="18" charset="0"/>
              </a:rPr>
              <a:t>.</a:t>
            </a:r>
            <a:endParaRPr lang="sk-SK" sz="2000" dirty="0">
              <a:latin typeface="Times New Roman" panose="02020603050405020304" pitchFamily="18" charset="0"/>
              <a:cs typeface="Times New Roman" panose="02020603050405020304" pitchFamily="18" charset="0"/>
            </a:endParaRPr>
          </a:p>
          <a:p>
            <a:pPr algn="just"/>
            <a:r>
              <a:rPr lang="sk-SK" sz="2000" dirty="0">
                <a:latin typeface="Times New Roman" panose="02020603050405020304" pitchFamily="18" charset="0"/>
                <a:cs typeface="Times New Roman" panose="02020603050405020304" pitchFamily="18" charset="0"/>
              </a:rPr>
              <a:t> </a:t>
            </a:r>
          </a:p>
        </p:txBody>
      </p:sp>
      <p:pic>
        <p:nvPicPr>
          <p:cNvPr id="2" name="Obrázok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1"/>
            <a:ext cx="6883385" cy="9144001"/>
          </a:xfrm>
          <a:prstGeom prst="rect">
            <a:avLst/>
          </a:prstGeom>
        </p:spPr>
      </p:pic>
      <p:sp>
        <p:nvSpPr>
          <p:cNvPr id="4" name="BlokTextu 3"/>
          <p:cNvSpPr txBox="1"/>
          <p:nvPr/>
        </p:nvSpPr>
        <p:spPr>
          <a:xfrm>
            <a:off x="266215" y="235974"/>
            <a:ext cx="6311566" cy="1569660"/>
          </a:xfrm>
          <a:prstGeom prst="rect">
            <a:avLst/>
          </a:prstGeom>
          <a:noFill/>
        </p:spPr>
        <p:txBody>
          <a:bodyPr wrap="square" rtlCol="0">
            <a:spAutoFit/>
          </a:bodyPr>
          <a:lstStyle/>
          <a:p>
            <a:pPr algn="ctr"/>
            <a:r>
              <a:rPr lang="sk-SK" sz="3200" b="1" i="1" dirty="0">
                <a:latin typeface="Times New Roman" panose="02020603050405020304" pitchFamily="18" charset="0"/>
                <a:cs typeface="Times New Roman" panose="02020603050405020304" pitchFamily="18" charset="0"/>
              </a:rPr>
              <a:t>Vzdelávame sa aj mimo školských lavíc</a:t>
            </a:r>
            <a:endParaRPr lang="sk-SK" sz="3200" dirty="0">
              <a:latin typeface="Times New Roman" panose="02020603050405020304" pitchFamily="18" charset="0"/>
              <a:cs typeface="Times New Roman" panose="02020603050405020304" pitchFamily="18" charset="0"/>
            </a:endParaRPr>
          </a:p>
          <a:p>
            <a:pPr algn="ctr"/>
            <a:endParaRPr lang="sk-SK" sz="3200" dirty="0">
              <a:latin typeface="Times New Roman" panose="02020603050405020304" pitchFamily="18" charset="0"/>
              <a:cs typeface="Times New Roman" panose="02020603050405020304" pitchFamily="18" charset="0"/>
            </a:endParaRPr>
          </a:p>
        </p:txBody>
      </p:sp>
      <p:sp>
        <p:nvSpPr>
          <p:cNvPr id="7" name="BlokTextu 6"/>
          <p:cNvSpPr txBox="1"/>
          <p:nvPr/>
        </p:nvSpPr>
        <p:spPr>
          <a:xfrm>
            <a:off x="442452" y="1356852"/>
            <a:ext cx="6027794" cy="4401205"/>
          </a:xfrm>
          <a:prstGeom prst="rect">
            <a:avLst/>
          </a:prstGeom>
          <a:noFill/>
        </p:spPr>
        <p:txBody>
          <a:bodyPr wrap="square" rtlCol="0">
            <a:spAutoFit/>
          </a:bodyPr>
          <a:lstStyle/>
          <a:p>
            <a:pPr algn="just"/>
            <a:r>
              <a:rPr lang="sk-SK" sz="2000" b="1" dirty="0">
                <a:latin typeface="Times New Roman" panose="02020603050405020304" pitchFamily="18" charset="0"/>
                <a:cs typeface="Times New Roman" panose="02020603050405020304" pitchFamily="18" charset="0"/>
              </a:rPr>
              <a:t>Holokaust – múzeum </a:t>
            </a:r>
            <a:r>
              <a:rPr lang="sk-SK" sz="2000" b="1" dirty="0" smtClean="0">
                <a:latin typeface="Times New Roman" panose="02020603050405020304" pitchFamily="18" charset="0"/>
                <a:cs typeface="Times New Roman" panose="02020603050405020304" pitchFamily="18" charset="0"/>
              </a:rPr>
              <a:t>Sereď</a:t>
            </a:r>
          </a:p>
          <a:p>
            <a:pPr algn="just"/>
            <a:endParaRPr lang="sk-SK" sz="2000" dirty="0">
              <a:latin typeface="Times New Roman" panose="02020603050405020304" pitchFamily="18" charset="0"/>
              <a:cs typeface="Times New Roman" panose="02020603050405020304" pitchFamily="18" charset="0"/>
            </a:endParaRPr>
          </a:p>
          <a:p>
            <a:pPr algn="just"/>
            <a:r>
              <a:rPr lang="sk-SK" sz="2000" dirty="0">
                <a:latin typeface="Times New Roman" panose="02020603050405020304" pitchFamily="18" charset="0"/>
                <a:cs typeface="Times New Roman" panose="02020603050405020304" pitchFamily="18" charset="0"/>
              </a:rPr>
              <a:t>	</a:t>
            </a:r>
            <a:r>
              <a:rPr lang="sk-SK" sz="2000" dirty="0" smtClean="0">
                <a:latin typeface="Times New Roman" panose="02020603050405020304" pitchFamily="18" charset="0"/>
                <a:cs typeface="Times New Roman" panose="02020603050405020304" pitchFamily="18" charset="0"/>
              </a:rPr>
              <a:t>Žiaci </a:t>
            </a:r>
            <a:r>
              <a:rPr lang="sk-SK" sz="2000" dirty="0">
                <a:latin typeface="Times New Roman" panose="02020603050405020304" pitchFamily="18" charset="0"/>
                <a:cs typeface="Times New Roman" panose="02020603050405020304" pitchFamily="18" charset="0"/>
              </a:rPr>
              <a:t>deviateho ročníka sa zúčastnili prednášok </a:t>
            </a:r>
            <a:r>
              <a:rPr lang="sk-SK" sz="2000" b="1" i="1" dirty="0">
                <a:latin typeface="Times New Roman" panose="02020603050405020304" pitchFamily="18" charset="0"/>
                <a:cs typeface="Times New Roman" panose="02020603050405020304" pitchFamily="18" charset="0"/>
              </a:rPr>
              <a:t>Deti a holokaust a Úteky z táborov smrti</a:t>
            </a:r>
            <a:r>
              <a:rPr lang="sk-SK" sz="2000" dirty="0">
                <a:latin typeface="Times New Roman" panose="02020603050405020304" pitchFamily="18" charset="0"/>
                <a:cs typeface="Times New Roman" panose="02020603050405020304" pitchFamily="18" charset="0"/>
              </a:rPr>
              <a:t>, ktoré im </a:t>
            </a:r>
            <a:r>
              <a:rPr lang="sk-SK" sz="2000" dirty="0" err="1">
                <a:latin typeface="Times New Roman" panose="02020603050405020304" pitchFamily="18" charset="0"/>
                <a:cs typeface="Times New Roman" panose="02020603050405020304" pitchFamily="18" charset="0"/>
              </a:rPr>
              <a:t>odprezentoval</a:t>
            </a:r>
            <a:r>
              <a:rPr lang="sk-SK" sz="2000" dirty="0">
                <a:latin typeface="Times New Roman" panose="02020603050405020304" pitchFamily="18" charset="0"/>
                <a:cs typeface="Times New Roman" panose="02020603050405020304" pitchFamily="18" charset="0"/>
              </a:rPr>
              <a:t> lektor z múzea v Seredi. Žiakov veľmi citlivým spôsobom oboznámil s hrôzami, ktoré prežívali deti v koncentračných táboroch, pričom sa prostredníctvom videa žiakom prihovorili aj preživší z koncentračných táborov smrti. V rámci prednášky o útekoch z tábora smrti si žiaci pozreli aj krátky dokument o úteku </a:t>
            </a:r>
            <a:r>
              <a:rPr lang="sk-SK" sz="2000" dirty="0" err="1">
                <a:latin typeface="Times New Roman" panose="02020603050405020304" pitchFamily="18" charset="0"/>
                <a:cs typeface="Times New Roman" panose="02020603050405020304" pitchFamily="18" charset="0"/>
              </a:rPr>
              <a:t>Wetzlera</a:t>
            </a:r>
            <a:r>
              <a:rPr lang="sk-SK" sz="2000" dirty="0">
                <a:latin typeface="Times New Roman" panose="02020603050405020304" pitchFamily="18" charset="0"/>
                <a:cs typeface="Times New Roman" panose="02020603050405020304" pitchFamily="18" charset="0"/>
              </a:rPr>
              <a:t> a Vrbu z koncentračného tábora Osvienčim. </a:t>
            </a:r>
            <a:endParaRPr lang="sk-SK" sz="2000" dirty="0" smtClean="0">
              <a:latin typeface="Times New Roman" panose="02020603050405020304" pitchFamily="18" charset="0"/>
              <a:cs typeface="Times New Roman" panose="02020603050405020304" pitchFamily="18" charset="0"/>
            </a:endParaRPr>
          </a:p>
          <a:p>
            <a:pPr algn="just"/>
            <a:endParaRPr lang="sk-SK" sz="2000" dirty="0">
              <a:latin typeface="Times New Roman" panose="02020603050405020304" pitchFamily="18" charset="0"/>
              <a:cs typeface="Times New Roman" panose="02020603050405020304" pitchFamily="18" charset="0"/>
            </a:endParaRPr>
          </a:p>
          <a:p>
            <a:pPr algn="just"/>
            <a:endParaRPr lang="sk-SK" sz="2000" dirty="0">
              <a:latin typeface="Times New Roman" panose="02020603050405020304" pitchFamily="18" charset="0"/>
              <a:cs typeface="Times New Roman" panose="02020603050405020304" pitchFamily="18" charset="0"/>
            </a:endParaRPr>
          </a:p>
        </p:txBody>
      </p:sp>
      <p:pic>
        <p:nvPicPr>
          <p:cNvPr id="13" name="Obrázok 12"/>
          <p:cNvPicPr/>
          <p:nvPr/>
        </p:nvPicPr>
        <p:blipFill rotWithShape="1">
          <a:blip r:embed="rId3">
            <a:extLst>
              <a:ext uri="{28A0092B-C50C-407E-A947-70E740481C1C}">
                <a14:useLocalDpi xmlns:a14="http://schemas.microsoft.com/office/drawing/2010/main" val="0"/>
              </a:ext>
            </a:extLst>
          </a:blip>
          <a:srcRect l="23975" t="9410" r="24934" b="20604"/>
          <a:stretch/>
        </p:blipFill>
        <p:spPr bwMode="auto">
          <a:xfrm>
            <a:off x="513124" y="5184077"/>
            <a:ext cx="5957122" cy="36207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45426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lokTextu 11"/>
          <p:cNvSpPr txBox="1"/>
          <p:nvPr/>
        </p:nvSpPr>
        <p:spPr>
          <a:xfrm>
            <a:off x="266215" y="2614027"/>
            <a:ext cx="6204031" cy="707886"/>
          </a:xfrm>
          <a:prstGeom prst="rect">
            <a:avLst/>
          </a:prstGeom>
          <a:noFill/>
        </p:spPr>
        <p:txBody>
          <a:bodyPr wrap="square" rtlCol="0">
            <a:spAutoFit/>
          </a:bodyPr>
          <a:lstStyle/>
          <a:p>
            <a:pPr algn="just"/>
            <a:r>
              <a:rPr lang="sk-SK" sz="2000" b="1" i="1" dirty="0">
                <a:latin typeface="Times New Roman" panose="02020603050405020304" pitchFamily="18" charset="0"/>
                <a:cs typeface="Times New Roman" panose="02020603050405020304" pitchFamily="18" charset="0"/>
              </a:rPr>
              <a:t>.</a:t>
            </a:r>
            <a:endParaRPr lang="sk-SK" sz="2000" dirty="0">
              <a:latin typeface="Times New Roman" panose="02020603050405020304" pitchFamily="18" charset="0"/>
              <a:cs typeface="Times New Roman" panose="02020603050405020304" pitchFamily="18" charset="0"/>
            </a:endParaRPr>
          </a:p>
          <a:p>
            <a:pPr algn="just"/>
            <a:r>
              <a:rPr lang="sk-SK" sz="2000" dirty="0">
                <a:latin typeface="Times New Roman" panose="02020603050405020304" pitchFamily="18" charset="0"/>
                <a:cs typeface="Times New Roman" panose="02020603050405020304" pitchFamily="18" charset="0"/>
              </a:rPr>
              <a:t> </a:t>
            </a:r>
          </a:p>
        </p:txBody>
      </p:sp>
      <p:pic>
        <p:nvPicPr>
          <p:cNvPr id="2" name="Obrázok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1"/>
            <a:ext cx="6891449" cy="9144001"/>
          </a:xfrm>
          <a:prstGeom prst="rect">
            <a:avLst/>
          </a:prstGeom>
        </p:spPr>
      </p:pic>
      <p:sp>
        <p:nvSpPr>
          <p:cNvPr id="3" name="BlokTextu 2"/>
          <p:cNvSpPr txBox="1"/>
          <p:nvPr/>
        </p:nvSpPr>
        <p:spPr>
          <a:xfrm>
            <a:off x="266215" y="250723"/>
            <a:ext cx="6204031" cy="1508105"/>
          </a:xfrm>
          <a:prstGeom prst="rect">
            <a:avLst/>
          </a:prstGeom>
          <a:noFill/>
        </p:spPr>
        <p:txBody>
          <a:bodyPr wrap="square" rtlCol="0">
            <a:spAutoFit/>
          </a:bodyPr>
          <a:lstStyle/>
          <a:p>
            <a:pPr algn="ctr"/>
            <a:r>
              <a:rPr lang="sk-SK" sz="3200" b="1" dirty="0">
                <a:latin typeface="Times New Roman" panose="02020603050405020304" pitchFamily="18" charset="0"/>
                <a:cs typeface="Times New Roman" panose="02020603050405020304" pitchFamily="18" charset="0"/>
              </a:rPr>
              <a:t>Exkurzia do </a:t>
            </a:r>
            <a:r>
              <a:rPr lang="sk-SK" sz="3200" b="1" dirty="0" err="1">
                <a:latin typeface="Times New Roman" panose="02020603050405020304" pitchFamily="18" charset="0"/>
                <a:cs typeface="Times New Roman" panose="02020603050405020304" pitchFamily="18" charset="0"/>
              </a:rPr>
              <a:t>Steelparku</a:t>
            </a:r>
            <a:r>
              <a:rPr lang="sk-SK" sz="3200" b="1" dirty="0">
                <a:latin typeface="Times New Roman" panose="02020603050405020304" pitchFamily="18" charset="0"/>
                <a:cs typeface="Times New Roman" panose="02020603050405020304" pitchFamily="18" charset="0"/>
              </a:rPr>
              <a:t> vedy a poznania v Košiciach</a:t>
            </a:r>
            <a:endParaRPr lang="sk-SK" sz="3200" dirty="0">
              <a:latin typeface="Times New Roman" panose="02020603050405020304" pitchFamily="18" charset="0"/>
              <a:cs typeface="Times New Roman" panose="02020603050405020304" pitchFamily="18" charset="0"/>
            </a:endParaRPr>
          </a:p>
          <a:p>
            <a:endParaRPr lang="sk-SK" sz="2800" dirty="0">
              <a:latin typeface="Times New Roman" panose="02020603050405020304" pitchFamily="18" charset="0"/>
              <a:cs typeface="Times New Roman" panose="02020603050405020304" pitchFamily="18" charset="0"/>
            </a:endParaRPr>
          </a:p>
        </p:txBody>
      </p:sp>
      <p:sp>
        <p:nvSpPr>
          <p:cNvPr id="4" name="BlokTextu 3"/>
          <p:cNvSpPr txBox="1"/>
          <p:nvPr/>
        </p:nvSpPr>
        <p:spPr>
          <a:xfrm>
            <a:off x="427703" y="1758828"/>
            <a:ext cx="6042543" cy="3170099"/>
          </a:xfrm>
          <a:prstGeom prst="rect">
            <a:avLst/>
          </a:prstGeom>
          <a:noFill/>
        </p:spPr>
        <p:txBody>
          <a:bodyPr wrap="square" rtlCol="0">
            <a:spAutoFit/>
          </a:bodyPr>
          <a:lstStyle/>
          <a:p>
            <a:pPr algn="just"/>
            <a:r>
              <a:rPr lang="sk-SK" sz="2000" dirty="0" smtClean="0">
                <a:latin typeface="Times New Roman" panose="02020603050405020304" pitchFamily="18" charset="0"/>
                <a:cs typeface="Times New Roman" panose="02020603050405020304" pitchFamily="18" charset="0"/>
              </a:rPr>
              <a:t>	Dňa </a:t>
            </a:r>
            <a:r>
              <a:rPr lang="sk-SK" sz="2000" dirty="0">
                <a:latin typeface="Times New Roman" panose="02020603050405020304" pitchFamily="18" charset="0"/>
                <a:cs typeface="Times New Roman" panose="02020603050405020304" pitchFamily="18" charset="0"/>
              </a:rPr>
              <a:t>6. júna žiaci 7.A a 8.A triedy navštívili vedecko-technické centrum, v ktorom sa učenie spája so zábavou. Na každom poschodí </a:t>
            </a:r>
            <a:r>
              <a:rPr lang="sk-SK" sz="2000" dirty="0" err="1">
                <a:latin typeface="Times New Roman" panose="02020603050405020304" pitchFamily="18" charset="0"/>
                <a:cs typeface="Times New Roman" panose="02020603050405020304" pitchFamily="18" charset="0"/>
              </a:rPr>
              <a:t>Steelparku</a:t>
            </a:r>
            <a:r>
              <a:rPr lang="sk-SK" sz="2000" dirty="0">
                <a:latin typeface="Times New Roman" panose="02020603050405020304" pitchFamily="18" charset="0"/>
                <a:cs typeface="Times New Roman" panose="02020603050405020304" pitchFamily="18" charset="0"/>
              </a:rPr>
              <a:t> si prezreli zaujímavé expozície. Interaktívna výstava žiakom ponúkla aktívne hranie s vyše 50 exponátmi z oblasti optiky, geológie, fyziky, chémie, strojárstva a ďalších. Overili si možnosti magnetickej sily, dozvedeli sa, z čoho je vyrobená oceľ, vyskúšali si lezenie po magnetickej plošine, riešili hlavolamy.</a:t>
            </a:r>
          </a:p>
          <a:p>
            <a:pPr algn="just"/>
            <a:r>
              <a:rPr lang="sk-SK" sz="2000" dirty="0" smtClean="0">
                <a:latin typeface="Times New Roman" panose="02020603050405020304" pitchFamily="18" charset="0"/>
                <a:cs typeface="Times New Roman" panose="02020603050405020304" pitchFamily="18" charset="0"/>
              </a:rPr>
              <a:t>	</a:t>
            </a:r>
            <a:endParaRPr lang="sk-SK" sz="2000" dirty="0">
              <a:latin typeface="Times New Roman" panose="02020603050405020304" pitchFamily="18" charset="0"/>
              <a:cs typeface="Times New Roman" panose="02020603050405020304" pitchFamily="18" charset="0"/>
            </a:endParaRPr>
          </a:p>
        </p:txBody>
      </p:sp>
      <p:pic>
        <p:nvPicPr>
          <p:cNvPr id="7" name="Obrázok 6"/>
          <p:cNvPicPr/>
          <p:nvPr/>
        </p:nvPicPr>
        <p:blipFill rotWithShape="1">
          <a:blip r:embed="rId3">
            <a:extLst>
              <a:ext uri="{28A0092B-C50C-407E-A947-70E740481C1C}">
                <a14:useLocalDpi xmlns:a14="http://schemas.microsoft.com/office/drawing/2010/main" val="0"/>
              </a:ext>
            </a:extLst>
          </a:blip>
          <a:srcRect l="35053" t="9703" r="35516" b="20899"/>
          <a:stretch/>
        </p:blipFill>
        <p:spPr bwMode="auto">
          <a:xfrm>
            <a:off x="3583857" y="4483510"/>
            <a:ext cx="2886389" cy="4350926"/>
          </a:xfrm>
          <a:prstGeom prst="rect">
            <a:avLst/>
          </a:prstGeom>
          <a:ln>
            <a:noFill/>
          </a:ln>
          <a:extLst>
            <a:ext uri="{53640926-AAD7-44D8-BBD7-CCE9431645EC}">
              <a14:shadowObscured xmlns:a14="http://schemas.microsoft.com/office/drawing/2010/main"/>
            </a:ext>
          </a:extLst>
        </p:spPr>
      </p:pic>
      <p:sp>
        <p:nvSpPr>
          <p:cNvPr id="5" name="BlokTextu 4"/>
          <p:cNvSpPr txBox="1"/>
          <p:nvPr/>
        </p:nvSpPr>
        <p:spPr>
          <a:xfrm>
            <a:off x="427703" y="4527191"/>
            <a:ext cx="3156154" cy="4708981"/>
          </a:xfrm>
          <a:prstGeom prst="rect">
            <a:avLst/>
          </a:prstGeom>
          <a:noFill/>
        </p:spPr>
        <p:txBody>
          <a:bodyPr wrap="square" rtlCol="0">
            <a:spAutoFit/>
          </a:bodyPr>
          <a:lstStyle/>
          <a:p>
            <a:pPr algn="just"/>
            <a:r>
              <a:rPr lang="sk-SK" sz="2000" dirty="0">
                <a:latin typeface="Times New Roman" panose="02020603050405020304" pitchFamily="18" charset="0"/>
                <a:cs typeface="Times New Roman" panose="02020603050405020304" pitchFamily="18" charset="0"/>
              </a:rPr>
              <a:t>Z ponuky výukových laboratórnych programov sme si vybrali Tajomstvo vody, aktivitu zameranú na ekológiu. Riešili sme úlohy týkajúce sa kolobehu vody v prírode, recyklácie, šetrenia a čistenia vody v prírode ale aj v domácnosti.</a:t>
            </a:r>
          </a:p>
          <a:p>
            <a:pPr algn="just"/>
            <a:r>
              <a:rPr lang="sk-SK" sz="2000" dirty="0">
                <a:latin typeface="Times New Roman" panose="02020603050405020304" pitchFamily="18" charset="0"/>
                <a:cs typeface="Times New Roman" panose="02020603050405020304" pitchFamily="18" charset="0"/>
              </a:rPr>
              <a:t>	Žiaci tak získali jedinečnú možnosť overiť si množstvo poznatkov z fyziky, chémie aj biológie.</a:t>
            </a:r>
          </a:p>
          <a:p>
            <a:endParaRPr lang="sk-SK" sz="2000" dirty="0"/>
          </a:p>
        </p:txBody>
      </p:sp>
    </p:spTree>
    <p:extLst>
      <p:ext uri="{BB962C8B-B14F-4D97-AF65-F5344CB8AC3E}">
        <p14:creationId xmlns:p14="http://schemas.microsoft.com/office/powerpoint/2010/main" val="1381626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lokTextu 11"/>
          <p:cNvSpPr txBox="1"/>
          <p:nvPr/>
        </p:nvSpPr>
        <p:spPr>
          <a:xfrm>
            <a:off x="266215" y="2614027"/>
            <a:ext cx="6204031" cy="707886"/>
          </a:xfrm>
          <a:prstGeom prst="rect">
            <a:avLst/>
          </a:prstGeom>
          <a:noFill/>
        </p:spPr>
        <p:txBody>
          <a:bodyPr wrap="square" rtlCol="0">
            <a:spAutoFit/>
          </a:bodyPr>
          <a:lstStyle/>
          <a:p>
            <a:pPr algn="just"/>
            <a:r>
              <a:rPr lang="sk-SK" sz="2000" b="1" i="1" dirty="0">
                <a:latin typeface="Times New Roman" panose="02020603050405020304" pitchFamily="18" charset="0"/>
                <a:cs typeface="Times New Roman" panose="02020603050405020304" pitchFamily="18" charset="0"/>
              </a:rPr>
              <a:t>.</a:t>
            </a:r>
            <a:endParaRPr lang="sk-SK" sz="2000" dirty="0">
              <a:latin typeface="Times New Roman" panose="02020603050405020304" pitchFamily="18" charset="0"/>
              <a:cs typeface="Times New Roman" panose="02020603050405020304" pitchFamily="18" charset="0"/>
            </a:endParaRPr>
          </a:p>
          <a:p>
            <a:pPr algn="just"/>
            <a:r>
              <a:rPr lang="sk-SK" sz="2000" dirty="0">
                <a:latin typeface="Times New Roman" panose="02020603050405020304" pitchFamily="18" charset="0"/>
                <a:cs typeface="Times New Roman" panose="02020603050405020304" pitchFamily="18" charset="0"/>
              </a:rPr>
              <a:t> </a:t>
            </a:r>
          </a:p>
        </p:txBody>
      </p:sp>
      <p:pic>
        <p:nvPicPr>
          <p:cNvPr id="2" name="Obrázok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BlokTextu 2"/>
          <p:cNvSpPr txBox="1"/>
          <p:nvPr/>
        </p:nvSpPr>
        <p:spPr>
          <a:xfrm>
            <a:off x="266215" y="191729"/>
            <a:ext cx="6204031" cy="584775"/>
          </a:xfrm>
          <a:prstGeom prst="rect">
            <a:avLst/>
          </a:prstGeom>
          <a:noFill/>
        </p:spPr>
        <p:txBody>
          <a:bodyPr wrap="square" rtlCol="0">
            <a:spAutoFit/>
          </a:bodyPr>
          <a:lstStyle/>
          <a:p>
            <a:pPr algn="ctr"/>
            <a:r>
              <a:rPr lang="sk-SK" sz="3200" b="1" dirty="0">
                <a:latin typeface="Times New Roman" panose="02020603050405020304" pitchFamily="18" charset="0"/>
                <a:cs typeface="Times New Roman" panose="02020603050405020304" pitchFamily="18" charset="0"/>
              </a:rPr>
              <a:t>Naše vedomostné úspechy</a:t>
            </a:r>
            <a:endParaRPr lang="sk-SK" sz="3200" dirty="0">
              <a:latin typeface="Times New Roman" panose="02020603050405020304" pitchFamily="18" charset="0"/>
              <a:cs typeface="Times New Roman" panose="02020603050405020304" pitchFamily="18" charset="0"/>
            </a:endParaRPr>
          </a:p>
        </p:txBody>
      </p:sp>
      <p:sp>
        <p:nvSpPr>
          <p:cNvPr id="4" name="BlokTextu 3"/>
          <p:cNvSpPr txBox="1"/>
          <p:nvPr/>
        </p:nvSpPr>
        <p:spPr>
          <a:xfrm>
            <a:off x="266215" y="914400"/>
            <a:ext cx="6204031" cy="8094524"/>
          </a:xfrm>
          <a:prstGeom prst="rect">
            <a:avLst/>
          </a:prstGeom>
          <a:noFill/>
        </p:spPr>
        <p:txBody>
          <a:bodyPr wrap="square" rtlCol="0">
            <a:spAutoFit/>
          </a:bodyPr>
          <a:lstStyle/>
          <a:p>
            <a:pPr algn="just"/>
            <a:r>
              <a:rPr lang="sk-SK" sz="2000" b="1" i="1" dirty="0">
                <a:latin typeface="Times New Roman" panose="02020603050405020304" pitchFamily="18" charset="0"/>
                <a:cs typeface="Times New Roman" panose="02020603050405020304" pitchFamily="18" charset="0"/>
              </a:rPr>
              <a:t>Biologická olympiáda </a:t>
            </a:r>
            <a:endParaRPr lang="sk-SK" sz="2000" dirty="0">
              <a:latin typeface="Times New Roman" panose="02020603050405020304" pitchFamily="18" charset="0"/>
              <a:cs typeface="Times New Roman" panose="02020603050405020304" pitchFamily="18" charset="0"/>
            </a:endParaRPr>
          </a:p>
          <a:p>
            <a:pPr algn="just"/>
            <a:r>
              <a:rPr lang="sk-SK" sz="2000" dirty="0" smtClean="0">
                <a:latin typeface="Times New Roman" panose="02020603050405020304" pitchFamily="18" charset="0"/>
                <a:cs typeface="Times New Roman" panose="02020603050405020304" pitchFamily="18" charset="0"/>
              </a:rPr>
              <a:t>	Biologická </a:t>
            </a:r>
            <a:r>
              <a:rPr lang="sk-SK" sz="2000" dirty="0">
                <a:latin typeface="Times New Roman" panose="02020603050405020304" pitchFamily="18" charset="0"/>
                <a:cs typeface="Times New Roman" panose="02020603050405020304" pitchFamily="18" charset="0"/>
              </a:rPr>
              <a:t>olympiáda je jedným z výchovnovzdelávacích prostriedkov na prehlbovanie a rozširovanie vedomostí a zručností žiakov z biológie. Cieľom je viesť žiakov k samostatnej tvorivej činnosti v biológii, k spájaniu vedomostí z rôznych oblastí biológie, prípadne iných prírodných vied, rozvíjať kreatívne myslenie a schopnosť logicky interpretovať získané výsledky a robiť primerané závery. Viesť žiakov k uvedomelému a zodpovednému vzťahu k životnému prostrediu, k ochrane prírody a človeka. Všetky súťažné  kategórie majú teoretickú aj praktickú časť.</a:t>
            </a:r>
          </a:p>
          <a:p>
            <a:pPr algn="just"/>
            <a:r>
              <a:rPr lang="sk-SK" sz="2000" dirty="0" smtClean="0">
                <a:latin typeface="Times New Roman" panose="02020603050405020304" pitchFamily="18" charset="0"/>
                <a:cs typeface="Times New Roman" panose="02020603050405020304" pitchFamily="18" charset="0"/>
              </a:rPr>
              <a:t>	Naši </a:t>
            </a:r>
            <a:r>
              <a:rPr lang="sk-SK" sz="2000" dirty="0">
                <a:latin typeface="Times New Roman" panose="02020603050405020304" pitchFamily="18" charset="0"/>
                <a:cs typeface="Times New Roman" panose="02020603050405020304" pitchFamily="18" charset="0"/>
              </a:rPr>
              <a:t>žiaci sa aj tento rok zúčastnili tejto súťaže v zastúpení </a:t>
            </a:r>
            <a:r>
              <a:rPr lang="sk-SK" sz="2000" dirty="0" smtClean="0">
                <a:latin typeface="Times New Roman" panose="02020603050405020304" pitchFamily="18" charset="0"/>
                <a:cs typeface="Times New Roman" panose="02020603050405020304" pitchFamily="18" charset="0"/>
              </a:rPr>
              <a:t>žiakov 7</a:t>
            </a:r>
            <a:r>
              <a:rPr lang="sk-SK" sz="2000" dirty="0">
                <a:latin typeface="Times New Roman" panose="02020603050405020304" pitchFamily="18" charset="0"/>
                <a:cs typeface="Times New Roman" panose="02020603050405020304" pitchFamily="18" charset="0"/>
              </a:rPr>
              <a:t>. ročníka </a:t>
            </a:r>
            <a:r>
              <a:rPr lang="sk-SK" sz="2000" b="1" dirty="0" smtClean="0">
                <a:latin typeface="Times New Roman" panose="02020603050405020304" pitchFamily="18" charset="0"/>
                <a:cs typeface="Times New Roman" panose="02020603050405020304" pitchFamily="18" charset="0"/>
              </a:rPr>
              <a:t>Viktórii</a:t>
            </a:r>
            <a:r>
              <a:rPr lang="sk-SK" sz="2000" b="1" dirty="0">
                <a:latin typeface="Times New Roman" panose="02020603050405020304" pitchFamily="18" charset="0"/>
                <a:cs typeface="Times New Roman" panose="02020603050405020304" pitchFamily="18" charset="0"/>
              </a:rPr>
              <a:t> Gregorovej a Zorana </a:t>
            </a:r>
            <a:r>
              <a:rPr lang="sk-SK" sz="2000" b="1" dirty="0" err="1">
                <a:latin typeface="Times New Roman" panose="02020603050405020304" pitchFamily="18" charset="0"/>
                <a:cs typeface="Times New Roman" panose="02020603050405020304" pitchFamily="18" charset="0"/>
              </a:rPr>
              <a:t>Grivalského</a:t>
            </a:r>
            <a:r>
              <a:rPr lang="sk-SK" sz="2000" dirty="0">
                <a:latin typeface="Times New Roman" panose="02020603050405020304" pitchFamily="18" charset="0"/>
                <a:cs typeface="Times New Roman" panose="02020603050405020304" pitchFamily="18" charset="0"/>
              </a:rPr>
              <a:t>, ktorí sa stali úspešnými riešiteľmi okresného kola  v kategórií  E - botanika. Žiačky 7.B boli úspešné riešiteľky v kategórií E – zoológia. Do krajského kola postúpili Viktória Gregorová a Zoran </a:t>
            </a:r>
            <a:r>
              <a:rPr lang="sk-SK" sz="2000" dirty="0" err="1">
                <a:latin typeface="Times New Roman" panose="02020603050405020304" pitchFamily="18" charset="0"/>
                <a:cs typeface="Times New Roman" panose="02020603050405020304" pitchFamily="18" charset="0"/>
              </a:rPr>
              <a:t>Grivalský</a:t>
            </a:r>
            <a:r>
              <a:rPr lang="sk-SK" sz="2000" dirty="0">
                <a:latin typeface="Times New Roman" panose="02020603050405020304" pitchFamily="18" charset="0"/>
                <a:cs typeface="Times New Roman" panose="02020603050405020304" pitchFamily="18" charset="0"/>
              </a:rPr>
              <a:t>, ktorí sa stali úspešnými riešiteľmi krajského kola. Aj naše žiačky 5. ročníka  </a:t>
            </a:r>
            <a:r>
              <a:rPr lang="sk-SK" sz="2000" b="1" dirty="0">
                <a:latin typeface="Times New Roman" panose="02020603050405020304" pitchFamily="18" charset="0"/>
                <a:cs typeface="Times New Roman" panose="02020603050405020304" pitchFamily="18" charset="0"/>
              </a:rPr>
              <a:t>Ela </a:t>
            </a:r>
            <a:r>
              <a:rPr lang="sk-SK" sz="2000" b="1" dirty="0" err="1">
                <a:latin typeface="Times New Roman" panose="02020603050405020304" pitchFamily="18" charset="0"/>
                <a:cs typeface="Times New Roman" panose="02020603050405020304" pitchFamily="18" charset="0"/>
              </a:rPr>
              <a:t>Klimeková</a:t>
            </a:r>
            <a:r>
              <a:rPr lang="sk-SK" sz="2000" b="1" dirty="0">
                <a:latin typeface="Times New Roman" panose="02020603050405020304" pitchFamily="18" charset="0"/>
                <a:cs typeface="Times New Roman" panose="02020603050405020304" pitchFamily="18" charset="0"/>
              </a:rPr>
              <a:t>, Ema </a:t>
            </a:r>
            <a:r>
              <a:rPr lang="sk-SK" sz="2000" b="1" dirty="0" err="1">
                <a:latin typeface="Times New Roman" panose="02020603050405020304" pitchFamily="18" charset="0"/>
                <a:cs typeface="Times New Roman" panose="02020603050405020304" pitchFamily="18" charset="0"/>
              </a:rPr>
              <a:t>Kantorová</a:t>
            </a:r>
            <a:r>
              <a:rPr lang="sk-SK" sz="2000" b="1" dirty="0">
                <a:latin typeface="Times New Roman" panose="02020603050405020304" pitchFamily="18" charset="0"/>
                <a:cs typeface="Times New Roman" panose="02020603050405020304" pitchFamily="18" charset="0"/>
              </a:rPr>
              <a:t>, Tamarka </a:t>
            </a:r>
            <a:r>
              <a:rPr lang="sk-SK" sz="2000" b="1" dirty="0" err="1">
                <a:latin typeface="Times New Roman" panose="02020603050405020304" pitchFamily="18" charset="0"/>
                <a:cs typeface="Times New Roman" panose="02020603050405020304" pitchFamily="18" charset="0"/>
              </a:rPr>
              <a:t>Fudalyová</a:t>
            </a:r>
            <a:r>
              <a:rPr lang="sk-SK" sz="2000" b="1" dirty="0">
                <a:latin typeface="Times New Roman" panose="02020603050405020304" pitchFamily="18" charset="0"/>
                <a:cs typeface="Times New Roman" panose="02020603050405020304" pitchFamily="18" charset="0"/>
              </a:rPr>
              <a:t>, </a:t>
            </a:r>
            <a:r>
              <a:rPr lang="sk-SK" sz="2000" b="1" dirty="0" err="1">
                <a:latin typeface="Times New Roman" panose="02020603050405020304" pitchFamily="18" charset="0"/>
                <a:cs typeface="Times New Roman" panose="02020603050405020304" pitchFamily="18" charset="0"/>
              </a:rPr>
              <a:t>Lianka</a:t>
            </a:r>
            <a:r>
              <a:rPr lang="sk-SK" sz="2000" b="1" dirty="0">
                <a:latin typeface="Times New Roman" panose="02020603050405020304" pitchFamily="18" charset="0"/>
                <a:cs typeface="Times New Roman" panose="02020603050405020304" pitchFamily="18" charset="0"/>
              </a:rPr>
              <a:t> </a:t>
            </a:r>
            <a:r>
              <a:rPr lang="sk-SK" sz="2000" b="1" dirty="0" err="1">
                <a:latin typeface="Times New Roman" panose="02020603050405020304" pitchFamily="18" charset="0"/>
                <a:cs typeface="Times New Roman" panose="02020603050405020304" pitchFamily="18" charset="0"/>
              </a:rPr>
              <a:t>Cehuľová</a:t>
            </a:r>
            <a:r>
              <a:rPr lang="sk-SK" sz="2000" b="1" dirty="0">
                <a:latin typeface="Times New Roman" panose="02020603050405020304" pitchFamily="18" charset="0"/>
                <a:cs typeface="Times New Roman" panose="02020603050405020304" pitchFamily="18" charset="0"/>
              </a:rPr>
              <a:t> a Sofia </a:t>
            </a:r>
            <a:r>
              <a:rPr lang="sk-SK" sz="2000" b="1" dirty="0" err="1">
                <a:latin typeface="Times New Roman" panose="02020603050405020304" pitchFamily="18" charset="0"/>
                <a:cs typeface="Times New Roman" panose="02020603050405020304" pitchFamily="18" charset="0"/>
              </a:rPr>
              <a:t>Chovaňáková</a:t>
            </a:r>
            <a:r>
              <a:rPr lang="sk-SK" sz="2000" dirty="0">
                <a:latin typeface="Times New Roman" panose="02020603050405020304" pitchFamily="18" charset="0"/>
                <a:cs typeface="Times New Roman" panose="02020603050405020304" pitchFamily="18" charset="0"/>
              </a:rPr>
              <a:t> si na okresnom kole biologickej olympiády v súťaží družstiev vybojovali 1. miesto.  Ďakujeme za vzornú reprezentáciu. </a:t>
            </a:r>
          </a:p>
          <a:p>
            <a:pPr algn="just"/>
            <a:endParaRPr lang="sk-SK"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1276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lokTextu 11"/>
          <p:cNvSpPr txBox="1"/>
          <p:nvPr/>
        </p:nvSpPr>
        <p:spPr>
          <a:xfrm>
            <a:off x="266215" y="2614027"/>
            <a:ext cx="6204031" cy="707886"/>
          </a:xfrm>
          <a:prstGeom prst="rect">
            <a:avLst/>
          </a:prstGeom>
          <a:noFill/>
        </p:spPr>
        <p:txBody>
          <a:bodyPr wrap="square" rtlCol="0">
            <a:spAutoFit/>
          </a:bodyPr>
          <a:lstStyle/>
          <a:p>
            <a:pPr algn="just"/>
            <a:r>
              <a:rPr lang="sk-SK" sz="2000" b="1" i="1" dirty="0">
                <a:latin typeface="Times New Roman" panose="02020603050405020304" pitchFamily="18" charset="0"/>
                <a:cs typeface="Times New Roman" panose="02020603050405020304" pitchFamily="18" charset="0"/>
              </a:rPr>
              <a:t>.</a:t>
            </a:r>
            <a:endParaRPr lang="sk-SK" sz="2000" dirty="0">
              <a:latin typeface="Times New Roman" panose="02020603050405020304" pitchFamily="18" charset="0"/>
              <a:cs typeface="Times New Roman" panose="02020603050405020304" pitchFamily="18" charset="0"/>
            </a:endParaRPr>
          </a:p>
          <a:p>
            <a:pPr algn="just"/>
            <a:r>
              <a:rPr lang="sk-SK" sz="2000" dirty="0">
                <a:latin typeface="Times New Roman" panose="02020603050405020304" pitchFamily="18" charset="0"/>
                <a:cs typeface="Times New Roman" panose="02020603050405020304" pitchFamily="18" charset="0"/>
              </a:rPr>
              <a:t> </a:t>
            </a:r>
          </a:p>
        </p:txBody>
      </p:sp>
      <p:pic>
        <p:nvPicPr>
          <p:cNvPr id="2" name="Obrázok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BlokTextu 2"/>
          <p:cNvSpPr txBox="1"/>
          <p:nvPr/>
        </p:nvSpPr>
        <p:spPr>
          <a:xfrm>
            <a:off x="266215" y="250723"/>
            <a:ext cx="6204031" cy="4708981"/>
          </a:xfrm>
          <a:prstGeom prst="rect">
            <a:avLst/>
          </a:prstGeom>
          <a:noFill/>
        </p:spPr>
        <p:txBody>
          <a:bodyPr wrap="square" rtlCol="0">
            <a:spAutoFit/>
          </a:bodyPr>
          <a:lstStyle/>
          <a:p>
            <a:r>
              <a:rPr lang="sk-SK" sz="2000" b="1" i="1" dirty="0">
                <a:latin typeface="Times New Roman" panose="02020603050405020304" pitchFamily="18" charset="0"/>
                <a:cs typeface="Times New Roman" panose="02020603050405020304" pitchFamily="18" charset="0"/>
              </a:rPr>
              <a:t>Prednes poézie a prózy v nemeckom jazyku</a:t>
            </a:r>
            <a:endParaRPr lang="sk-SK" sz="2000" dirty="0">
              <a:latin typeface="Times New Roman" panose="02020603050405020304" pitchFamily="18" charset="0"/>
              <a:cs typeface="Times New Roman" panose="02020603050405020304" pitchFamily="18" charset="0"/>
            </a:endParaRPr>
          </a:p>
          <a:p>
            <a:r>
              <a:rPr lang="sk-SK" sz="2000" b="1" i="1" dirty="0">
                <a:latin typeface="Times New Roman" panose="02020603050405020304" pitchFamily="18" charset="0"/>
                <a:cs typeface="Times New Roman" panose="02020603050405020304" pitchFamily="18" charset="0"/>
              </a:rPr>
              <a:t> </a:t>
            </a:r>
            <a:endParaRPr lang="sk-SK" sz="2000" dirty="0">
              <a:latin typeface="Times New Roman" panose="02020603050405020304" pitchFamily="18" charset="0"/>
              <a:cs typeface="Times New Roman" panose="02020603050405020304" pitchFamily="18" charset="0"/>
            </a:endParaRPr>
          </a:p>
          <a:p>
            <a:r>
              <a:rPr lang="sk-SK" sz="2000" dirty="0">
                <a:latin typeface="Times New Roman" panose="02020603050405020304" pitchFamily="18" charset="0"/>
                <a:cs typeface="Times New Roman" panose="02020603050405020304" pitchFamily="18" charset="0"/>
              </a:rPr>
              <a:t>Karpatskonemecký spolok na Slovensku každoročne usporadúva súťaž v umeleckom prednese poézie a prózy v nemeckom jazyku s cieľom viesť žiakov k hlbšiemu spoznávaniu literatúry v nemeckom jazyku a prostredníctvom umeleckého prednesu tak sprostredkovať literárne hodnoty nemeckej literatúry. Na tejto recitačnej súťaži nás 14.6.2022 reprezentovala žiačka Radka Šperková, ktorá si v okresnom kolo vybojovala            1. miesto a postúpila na regionálne kolo, ktoré sa konalo 20.6. 2022, kde opäť nenašla premožiteľa a úspešne získala 1. miesto.  Srdečne blahoželáme a prajeme veľa úspechov aj naďalej. </a:t>
            </a:r>
          </a:p>
          <a:p>
            <a:endParaRPr lang="sk-SK" sz="2000" dirty="0">
              <a:latin typeface="Times New Roman" panose="02020603050405020304" pitchFamily="18" charset="0"/>
              <a:cs typeface="Times New Roman" panose="02020603050405020304" pitchFamily="18" charset="0"/>
            </a:endParaRPr>
          </a:p>
        </p:txBody>
      </p:sp>
      <p:pic>
        <p:nvPicPr>
          <p:cNvPr id="5" name="Obrázok 4" descr="Obrázok 2022-06-14 18:09:3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8322" y="4356479"/>
            <a:ext cx="3245781" cy="4625289"/>
          </a:xfrm>
          <a:prstGeom prst="rect">
            <a:avLst/>
          </a:prstGeom>
          <a:noFill/>
          <a:ln>
            <a:noFill/>
          </a:ln>
        </p:spPr>
      </p:pic>
    </p:spTree>
    <p:extLst>
      <p:ext uri="{BB962C8B-B14F-4D97-AF65-F5344CB8AC3E}">
        <p14:creationId xmlns:p14="http://schemas.microsoft.com/office/powerpoint/2010/main" val="471132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lokTextu 11"/>
          <p:cNvSpPr txBox="1"/>
          <p:nvPr/>
        </p:nvSpPr>
        <p:spPr>
          <a:xfrm>
            <a:off x="266215" y="2614027"/>
            <a:ext cx="6204031" cy="707886"/>
          </a:xfrm>
          <a:prstGeom prst="rect">
            <a:avLst/>
          </a:prstGeom>
          <a:noFill/>
        </p:spPr>
        <p:txBody>
          <a:bodyPr wrap="square" rtlCol="0">
            <a:spAutoFit/>
          </a:bodyPr>
          <a:lstStyle/>
          <a:p>
            <a:pPr algn="just"/>
            <a:r>
              <a:rPr lang="sk-SK" sz="2000" b="1" i="1" dirty="0">
                <a:latin typeface="Times New Roman" panose="02020603050405020304" pitchFamily="18" charset="0"/>
                <a:cs typeface="Times New Roman" panose="02020603050405020304" pitchFamily="18" charset="0"/>
              </a:rPr>
              <a:t>.</a:t>
            </a:r>
            <a:endParaRPr lang="sk-SK" sz="2000" dirty="0">
              <a:latin typeface="Times New Roman" panose="02020603050405020304" pitchFamily="18" charset="0"/>
              <a:cs typeface="Times New Roman" panose="02020603050405020304" pitchFamily="18" charset="0"/>
            </a:endParaRPr>
          </a:p>
          <a:p>
            <a:pPr algn="just"/>
            <a:r>
              <a:rPr lang="sk-SK" sz="2000" dirty="0">
                <a:latin typeface="Times New Roman" panose="02020603050405020304" pitchFamily="18" charset="0"/>
                <a:cs typeface="Times New Roman" panose="02020603050405020304" pitchFamily="18" charset="0"/>
              </a:rPr>
              <a:t> </a:t>
            </a:r>
          </a:p>
        </p:txBody>
      </p:sp>
      <p:pic>
        <p:nvPicPr>
          <p:cNvPr id="3" name="irc_mi" descr="http://us.cdn3.123rf.com/168nwm/glopphy/glopphy1212/glopphy121200043/16946173-familie-und-okologie-system-logo-vector.jpg"/>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ln>
            <a:noFill/>
          </a:ln>
        </p:spPr>
      </p:pic>
      <p:sp>
        <p:nvSpPr>
          <p:cNvPr id="2" name="BlokTextu 1"/>
          <p:cNvSpPr txBox="1"/>
          <p:nvPr/>
        </p:nvSpPr>
        <p:spPr>
          <a:xfrm>
            <a:off x="266215" y="221226"/>
            <a:ext cx="6204031" cy="1569660"/>
          </a:xfrm>
          <a:prstGeom prst="rect">
            <a:avLst/>
          </a:prstGeom>
          <a:noFill/>
        </p:spPr>
        <p:txBody>
          <a:bodyPr wrap="square" rtlCol="0">
            <a:spAutoFit/>
          </a:bodyPr>
          <a:lstStyle/>
          <a:p>
            <a:pPr algn="ctr"/>
            <a:r>
              <a:rPr lang="sk-SK" sz="3200" b="1" i="1" dirty="0">
                <a:latin typeface="Times New Roman" panose="02020603050405020304" pitchFamily="18" charset="0"/>
                <a:cs typeface="Times New Roman" panose="02020603050405020304" pitchFamily="18" charset="0"/>
              </a:rPr>
              <a:t>15. máj</a:t>
            </a:r>
            <a:endParaRPr lang="sk-SK" sz="3200" dirty="0">
              <a:latin typeface="Times New Roman" panose="02020603050405020304" pitchFamily="18" charset="0"/>
              <a:cs typeface="Times New Roman" panose="02020603050405020304" pitchFamily="18" charset="0"/>
            </a:endParaRPr>
          </a:p>
          <a:p>
            <a:pPr algn="ctr"/>
            <a:r>
              <a:rPr lang="sk-SK" sz="3200" b="1" i="1" dirty="0">
                <a:latin typeface="Times New Roman" panose="02020603050405020304" pitchFamily="18" charset="0"/>
                <a:cs typeface="Times New Roman" panose="02020603050405020304" pitchFamily="18" charset="0"/>
              </a:rPr>
              <a:t>    Svetový deň rodiny       </a:t>
            </a:r>
            <a:endParaRPr lang="sk-SK" sz="3200" dirty="0">
              <a:latin typeface="Times New Roman" panose="02020603050405020304" pitchFamily="18" charset="0"/>
              <a:cs typeface="Times New Roman" panose="02020603050405020304" pitchFamily="18" charset="0"/>
            </a:endParaRPr>
          </a:p>
          <a:p>
            <a:pPr algn="ctr"/>
            <a:endParaRPr lang="sk-SK" sz="3200" dirty="0">
              <a:latin typeface="Times New Roman" panose="02020603050405020304" pitchFamily="18" charset="0"/>
              <a:cs typeface="Times New Roman" panose="02020603050405020304" pitchFamily="18" charset="0"/>
            </a:endParaRPr>
          </a:p>
        </p:txBody>
      </p:sp>
      <p:sp>
        <p:nvSpPr>
          <p:cNvPr id="4" name="BlokTextu 3"/>
          <p:cNvSpPr txBox="1"/>
          <p:nvPr/>
        </p:nvSpPr>
        <p:spPr>
          <a:xfrm>
            <a:off x="266215" y="1283110"/>
            <a:ext cx="6204031" cy="7786747"/>
          </a:xfrm>
          <a:prstGeom prst="rect">
            <a:avLst/>
          </a:prstGeom>
          <a:noFill/>
        </p:spPr>
        <p:txBody>
          <a:bodyPr wrap="square" rtlCol="0">
            <a:spAutoFit/>
          </a:bodyPr>
          <a:lstStyle/>
          <a:p>
            <a:pPr algn="just"/>
            <a:r>
              <a:rPr lang="sk-SK" sz="2000" dirty="0" smtClean="0">
                <a:latin typeface="Times New Roman" panose="02020603050405020304" pitchFamily="18" charset="0"/>
                <a:cs typeface="Times New Roman" panose="02020603050405020304" pitchFamily="18" charset="0"/>
              </a:rPr>
              <a:t>	Verejnosť </a:t>
            </a:r>
            <a:r>
              <a:rPr lang="sk-SK" sz="2000" dirty="0">
                <a:latin typeface="Times New Roman" panose="02020603050405020304" pitchFamily="18" charset="0"/>
                <a:cs typeface="Times New Roman" panose="02020603050405020304" pitchFamily="18" charset="0"/>
              </a:rPr>
              <a:t>po celom svete si v tento dátum pripomína Svetový deň rodiny (</a:t>
            </a:r>
            <a:r>
              <a:rPr lang="sk-SK" sz="2000" b="1" dirty="0" err="1">
                <a:latin typeface="Times New Roman" panose="02020603050405020304" pitchFamily="18" charset="0"/>
                <a:cs typeface="Times New Roman" panose="02020603050405020304" pitchFamily="18" charset="0"/>
              </a:rPr>
              <a:t>World</a:t>
            </a:r>
            <a:r>
              <a:rPr lang="sk-SK" sz="2000" b="1" dirty="0">
                <a:latin typeface="Times New Roman" panose="02020603050405020304" pitchFamily="18" charset="0"/>
                <a:cs typeface="Times New Roman" panose="02020603050405020304" pitchFamily="18" charset="0"/>
              </a:rPr>
              <a:t> </a:t>
            </a:r>
            <a:r>
              <a:rPr lang="sk-SK" sz="2000" b="1" dirty="0" err="1">
                <a:latin typeface="Times New Roman" panose="02020603050405020304" pitchFamily="18" charset="0"/>
                <a:cs typeface="Times New Roman" panose="02020603050405020304" pitchFamily="18" charset="0"/>
              </a:rPr>
              <a:t>Family</a:t>
            </a:r>
            <a:r>
              <a:rPr lang="sk-SK" sz="2000" b="1" dirty="0">
                <a:latin typeface="Times New Roman" panose="02020603050405020304" pitchFamily="18" charset="0"/>
                <a:cs typeface="Times New Roman" panose="02020603050405020304" pitchFamily="18" charset="0"/>
              </a:rPr>
              <a:t> </a:t>
            </a:r>
            <a:r>
              <a:rPr lang="sk-SK" sz="2000" b="1" dirty="0" err="1">
                <a:latin typeface="Times New Roman" panose="02020603050405020304" pitchFamily="18" charset="0"/>
                <a:cs typeface="Times New Roman" panose="02020603050405020304" pitchFamily="18" charset="0"/>
              </a:rPr>
              <a:t>Day</a:t>
            </a:r>
            <a:r>
              <a:rPr lang="sk-SK" sz="2000" dirty="0">
                <a:latin typeface="Times New Roman" panose="02020603050405020304" pitchFamily="18" charset="0"/>
                <a:cs typeface="Times New Roman" panose="02020603050405020304" pitchFamily="18" charset="0"/>
              </a:rPr>
              <a:t>), ktorý bol vyhlásený Organizáciou spojených národov (OSN) v roku </a:t>
            </a:r>
            <a:r>
              <a:rPr lang="sk-SK" sz="2000" b="1" dirty="0">
                <a:latin typeface="Times New Roman" panose="02020603050405020304" pitchFamily="18" charset="0"/>
                <a:cs typeface="Times New Roman" panose="02020603050405020304" pitchFamily="18" charset="0"/>
              </a:rPr>
              <a:t>1993</a:t>
            </a:r>
            <a:r>
              <a:rPr lang="sk-SK" sz="2000" dirty="0">
                <a:latin typeface="Times New Roman" panose="02020603050405020304" pitchFamily="18" charset="0"/>
                <a:cs typeface="Times New Roman" panose="02020603050405020304" pitchFamily="18" charset="0"/>
              </a:rPr>
              <a:t>. Význam dňa rodiny spočíva v pripomenutí dôležitosti rodiny ako základnej stavebnej bunky spoločnosti. Súčasne je možnosťou, aby sa národné inštitúcie zaoberajúce sa touto problematikou zamysleli nad rodinnou politikou v danej krajine. </a:t>
            </a:r>
          </a:p>
          <a:p>
            <a:pPr algn="just" fontAlgn="base"/>
            <a:r>
              <a:rPr lang="sk-SK" sz="2000" b="1" dirty="0" smtClean="0">
                <a:latin typeface="Times New Roman" panose="02020603050405020304" pitchFamily="18" charset="0"/>
                <a:cs typeface="Times New Roman" panose="02020603050405020304" pitchFamily="18" charset="0"/>
              </a:rPr>
              <a:t>	Rodina </a:t>
            </a:r>
            <a:r>
              <a:rPr lang="sk-SK" sz="2000" b="1" dirty="0">
                <a:latin typeface="Times New Roman" panose="02020603050405020304" pitchFamily="18" charset="0"/>
                <a:cs typeface="Times New Roman" panose="02020603050405020304" pitchFamily="18" charset="0"/>
              </a:rPr>
              <a:t>tvorí dôležitú súčasť života každého z nás.</a:t>
            </a:r>
            <a:r>
              <a:rPr lang="sk-SK" sz="2000" dirty="0">
                <a:latin typeface="Times New Roman" panose="02020603050405020304" pitchFamily="18" charset="0"/>
                <a:cs typeface="Times New Roman" panose="02020603050405020304" pitchFamily="18" charset="0"/>
              </a:rPr>
              <a:t> V prostredí rodiny sa delíme so svojimi radosťami, ale aj bolesťami a sme schopní prekonávať životné prekážky. V rodine dozrievajú predstavy mladého človeka o živote a formuje sa základný rebríček hodnôt dôležitý pre celý život.  </a:t>
            </a:r>
            <a:r>
              <a:rPr lang="sk-SK" sz="2000" i="1" dirty="0">
                <a:latin typeface="Times New Roman" panose="02020603050405020304" pitchFamily="18" charset="0"/>
                <a:cs typeface="Times New Roman" panose="02020603050405020304" pitchFamily="18" charset="0"/>
              </a:rPr>
              <a:t>Rodina je školou ľudskosti, v ktorej sa učíme vzájomnej láske a úcte a službe slabším.  Preto je rodina nenahraditeľná.</a:t>
            </a:r>
            <a:endParaRPr lang="sk-SK" sz="2000" dirty="0">
              <a:latin typeface="Times New Roman" panose="02020603050405020304" pitchFamily="18" charset="0"/>
              <a:cs typeface="Times New Roman" panose="02020603050405020304" pitchFamily="18" charset="0"/>
            </a:endParaRPr>
          </a:p>
          <a:p>
            <a:pPr algn="just" fontAlgn="base"/>
            <a:r>
              <a:rPr lang="sk-SK" sz="2000" dirty="0" smtClean="0">
                <a:latin typeface="Times New Roman" panose="02020603050405020304" pitchFamily="18" charset="0"/>
                <a:cs typeface="Times New Roman" panose="02020603050405020304" pitchFamily="18" charset="0"/>
              </a:rPr>
              <a:t>	Rodina </a:t>
            </a:r>
            <a:r>
              <a:rPr lang="sk-SK" sz="2000" dirty="0">
                <a:latin typeface="Times New Roman" panose="02020603050405020304" pitchFamily="18" charset="0"/>
                <a:cs typeface="Times New Roman" panose="02020603050405020304" pitchFamily="18" charset="0"/>
              </a:rPr>
              <a:t>založená trvalým manželstvom jedného muža a jednej ženy, ktorú tvoria spolu s ich deťmi, je prirodzenou a základnou bunkou spoločnosti. Rodina vytvára ideálny priestor pre život, rozvoj detí a rast vzájomnej lásky partnerov. </a:t>
            </a:r>
            <a:r>
              <a:rPr lang="sk-SK" sz="2000" b="1" dirty="0">
                <a:latin typeface="Times New Roman" panose="02020603050405020304" pitchFamily="18" charset="0"/>
                <a:cs typeface="Times New Roman" panose="02020603050405020304" pitchFamily="18" charset="0"/>
              </a:rPr>
              <a:t>Rodina je na Slovensku najdôležitejšou hodnotou</a:t>
            </a:r>
            <a:r>
              <a:rPr lang="sk-SK" sz="2000" dirty="0">
                <a:latin typeface="Times New Roman" panose="02020603050405020304" pitchFamily="18" charset="0"/>
                <a:cs typeface="Times New Roman" panose="02020603050405020304" pitchFamily="18" charset="0"/>
              </a:rPr>
              <a:t>, o čom svedčia nielen prieskumy verejnej mienky, ale aj množstvá harmonických rodín.</a:t>
            </a:r>
          </a:p>
          <a:p>
            <a:pPr algn="just"/>
            <a:endParaRPr lang="sk-SK"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7775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lokTextu 11"/>
          <p:cNvSpPr txBox="1"/>
          <p:nvPr/>
        </p:nvSpPr>
        <p:spPr>
          <a:xfrm>
            <a:off x="266215" y="2614027"/>
            <a:ext cx="6204031" cy="707886"/>
          </a:xfrm>
          <a:prstGeom prst="rect">
            <a:avLst/>
          </a:prstGeom>
          <a:noFill/>
        </p:spPr>
        <p:txBody>
          <a:bodyPr wrap="square" rtlCol="0">
            <a:spAutoFit/>
          </a:bodyPr>
          <a:lstStyle/>
          <a:p>
            <a:pPr algn="just"/>
            <a:r>
              <a:rPr lang="sk-SK" sz="2000" b="1" i="1" dirty="0">
                <a:latin typeface="Times New Roman" panose="02020603050405020304" pitchFamily="18" charset="0"/>
                <a:cs typeface="Times New Roman" panose="02020603050405020304" pitchFamily="18" charset="0"/>
              </a:rPr>
              <a:t>.</a:t>
            </a:r>
            <a:endParaRPr lang="sk-SK" sz="2000" dirty="0">
              <a:latin typeface="Times New Roman" panose="02020603050405020304" pitchFamily="18" charset="0"/>
              <a:cs typeface="Times New Roman" panose="02020603050405020304" pitchFamily="18" charset="0"/>
            </a:endParaRPr>
          </a:p>
          <a:p>
            <a:pPr algn="just"/>
            <a:r>
              <a:rPr lang="sk-SK" sz="2000" dirty="0">
                <a:latin typeface="Times New Roman" panose="02020603050405020304" pitchFamily="18" charset="0"/>
                <a:cs typeface="Times New Roman" panose="02020603050405020304" pitchFamily="18" charset="0"/>
              </a:rPr>
              <a:t> </a:t>
            </a:r>
          </a:p>
        </p:txBody>
      </p:sp>
      <p:pic>
        <p:nvPicPr>
          <p:cNvPr id="3" name="Obrázok 2" descr="Medzinárodný deň detí 4. júna 2022 o 10.00 h. | Štôla"/>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ln>
            <a:noFill/>
          </a:ln>
        </p:spPr>
      </p:pic>
      <p:sp>
        <p:nvSpPr>
          <p:cNvPr id="2" name="BlokTextu 1"/>
          <p:cNvSpPr txBox="1"/>
          <p:nvPr/>
        </p:nvSpPr>
        <p:spPr>
          <a:xfrm>
            <a:off x="266215" y="235974"/>
            <a:ext cx="6204031" cy="1077218"/>
          </a:xfrm>
          <a:prstGeom prst="rect">
            <a:avLst/>
          </a:prstGeom>
          <a:noFill/>
        </p:spPr>
        <p:txBody>
          <a:bodyPr wrap="square" rtlCol="0">
            <a:spAutoFit/>
          </a:bodyPr>
          <a:lstStyle/>
          <a:p>
            <a:pPr algn="ctr"/>
            <a:r>
              <a:rPr lang="sk-SK" sz="3200" b="1" dirty="0">
                <a:latin typeface="Times New Roman" panose="02020603050405020304" pitchFamily="18" charset="0"/>
                <a:cs typeface="Times New Roman" panose="02020603050405020304" pitchFamily="18" charset="0"/>
              </a:rPr>
              <a:t>Medzinárodný deň detí</a:t>
            </a:r>
            <a:r>
              <a:rPr lang="sk-SK" sz="3200" dirty="0">
                <a:latin typeface="Times New Roman" panose="02020603050405020304" pitchFamily="18" charset="0"/>
                <a:cs typeface="Times New Roman" panose="02020603050405020304" pitchFamily="18" charset="0"/>
              </a:rPr>
              <a:t> </a:t>
            </a:r>
          </a:p>
          <a:p>
            <a:pPr algn="ctr"/>
            <a:endParaRPr lang="sk-SK" sz="3200" dirty="0">
              <a:latin typeface="Times New Roman" panose="02020603050405020304" pitchFamily="18" charset="0"/>
              <a:cs typeface="Times New Roman" panose="02020603050405020304" pitchFamily="18" charset="0"/>
            </a:endParaRPr>
          </a:p>
        </p:txBody>
      </p:sp>
      <p:sp>
        <p:nvSpPr>
          <p:cNvPr id="4" name="BlokTextu 3"/>
          <p:cNvSpPr txBox="1"/>
          <p:nvPr/>
        </p:nvSpPr>
        <p:spPr>
          <a:xfrm>
            <a:off x="266215" y="1047135"/>
            <a:ext cx="6341062" cy="7478970"/>
          </a:xfrm>
          <a:prstGeom prst="rect">
            <a:avLst/>
          </a:prstGeom>
          <a:noFill/>
        </p:spPr>
        <p:txBody>
          <a:bodyPr wrap="square" rtlCol="0">
            <a:spAutoFit/>
          </a:bodyPr>
          <a:lstStyle/>
          <a:p>
            <a:pPr algn="just"/>
            <a:r>
              <a:rPr lang="sk-SK" sz="2000" dirty="0">
                <a:latin typeface="Times New Roman" panose="02020603050405020304" pitchFamily="18" charset="0"/>
                <a:cs typeface="Times New Roman" panose="02020603050405020304" pitchFamily="18" charset="0"/>
              </a:rPr>
              <a:t>-je sviatok detí,  ktorý sa oslavuje v mnohých krajinách sveta. Medzinárodný deň detí sa zvyčajne  (ale nie všade) oslavuje každoročne </a:t>
            </a:r>
            <a:r>
              <a:rPr lang="sk-SK" sz="2000" b="1" dirty="0">
                <a:latin typeface="Times New Roman" panose="02020603050405020304" pitchFamily="18" charset="0"/>
                <a:cs typeface="Times New Roman" panose="02020603050405020304" pitchFamily="18" charset="0"/>
              </a:rPr>
              <a:t>1. júna</a:t>
            </a:r>
            <a:r>
              <a:rPr lang="sk-SK" sz="2000" dirty="0">
                <a:latin typeface="Times New Roman" panose="02020603050405020304" pitchFamily="18" charset="0"/>
                <a:cs typeface="Times New Roman" panose="02020603050405020304" pitchFamily="18" charset="0"/>
              </a:rPr>
              <a:t>. </a:t>
            </a:r>
          </a:p>
          <a:p>
            <a:pPr algn="just"/>
            <a:r>
              <a:rPr lang="sk-SK" sz="2000" dirty="0" smtClean="0">
                <a:latin typeface="Times New Roman" panose="02020603050405020304" pitchFamily="18" charset="0"/>
                <a:cs typeface="Times New Roman" panose="02020603050405020304" pitchFamily="18" charset="0"/>
              </a:rPr>
              <a:t>	Na </a:t>
            </a:r>
            <a:r>
              <a:rPr lang="sk-SK" sz="2000" dirty="0">
                <a:latin typeface="Times New Roman" panose="02020603050405020304" pitchFamily="18" charset="0"/>
                <a:cs typeface="Times New Roman" panose="02020603050405020304" pitchFamily="18" charset="0"/>
              </a:rPr>
              <a:t>Slovensku (a v niektorých ďalších krajinách bývalého sovietskeho bloku) sa slávi od roku </a:t>
            </a:r>
            <a:r>
              <a:rPr lang="sk-SK" sz="2000" b="1" dirty="0">
                <a:latin typeface="Times New Roman" panose="02020603050405020304" pitchFamily="18" charset="0"/>
                <a:cs typeface="Times New Roman" panose="02020603050405020304" pitchFamily="18" charset="0"/>
              </a:rPr>
              <a:t>1952</a:t>
            </a:r>
            <a:r>
              <a:rPr lang="sk-SK" sz="2000" dirty="0">
                <a:latin typeface="Times New Roman" panose="02020603050405020304" pitchFamily="18" charset="0"/>
                <a:cs typeface="Times New Roman" panose="02020603050405020304" pitchFamily="18" charset="0"/>
              </a:rPr>
              <a:t>.</a:t>
            </a:r>
          </a:p>
          <a:p>
            <a:pPr algn="just"/>
            <a:r>
              <a:rPr lang="sk-SK" sz="2000" dirty="0">
                <a:latin typeface="Times New Roman" panose="02020603050405020304" pitchFamily="18" charset="0"/>
                <a:cs typeface="Times New Roman" panose="02020603050405020304" pitchFamily="18" charset="0"/>
              </a:rPr>
              <a:t>Myšlienka </a:t>
            </a:r>
            <a:r>
              <a:rPr lang="sk-SK" sz="2000" b="1" dirty="0">
                <a:latin typeface="Times New Roman" panose="02020603050405020304" pitchFamily="18" charset="0"/>
                <a:cs typeface="Times New Roman" panose="02020603050405020304" pitchFamily="18" charset="0"/>
              </a:rPr>
              <a:t>Medzinárodného dňa detí </a:t>
            </a:r>
            <a:r>
              <a:rPr lang="sk-SK" sz="2000" dirty="0">
                <a:latin typeface="Times New Roman" panose="02020603050405020304" pitchFamily="18" charset="0"/>
                <a:cs typeface="Times New Roman" panose="02020603050405020304" pitchFamily="18" charset="0"/>
              </a:rPr>
              <a:t>vznikla  na Svetovej konferencii pre blaho detí  (</a:t>
            </a:r>
            <a:r>
              <a:rPr lang="sk-SK" sz="2000" i="1" dirty="0" err="1">
                <a:latin typeface="Times New Roman" panose="02020603050405020304" pitchFamily="18" charset="0"/>
                <a:cs typeface="Times New Roman" panose="02020603050405020304" pitchFamily="18" charset="0"/>
              </a:rPr>
              <a:t>World</a:t>
            </a:r>
            <a:r>
              <a:rPr lang="sk-SK" sz="2000" i="1" dirty="0">
                <a:latin typeface="Times New Roman" panose="02020603050405020304" pitchFamily="18" charset="0"/>
                <a:cs typeface="Times New Roman" panose="02020603050405020304" pitchFamily="18" charset="0"/>
              </a:rPr>
              <a:t> </a:t>
            </a:r>
            <a:r>
              <a:rPr lang="sk-SK" sz="2000" i="1" dirty="0" err="1">
                <a:latin typeface="Times New Roman" panose="02020603050405020304" pitchFamily="18" charset="0"/>
                <a:cs typeface="Times New Roman" panose="02020603050405020304" pitchFamily="18" charset="0"/>
              </a:rPr>
              <a:t>Conference</a:t>
            </a:r>
            <a:r>
              <a:rPr lang="sk-SK" sz="2000" i="1" dirty="0">
                <a:latin typeface="Times New Roman" panose="02020603050405020304" pitchFamily="18" charset="0"/>
                <a:cs typeface="Times New Roman" panose="02020603050405020304" pitchFamily="18" charset="0"/>
              </a:rPr>
              <a:t> </a:t>
            </a:r>
            <a:r>
              <a:rPr lang="sk-SK" sz="2000" i="1" dirty="0" err="1">
                <a:latin typeface="Times New Roman" panose="02020603050405020304" pitchFamily="18" charset="0"/>
                <a:cs typeface="Times New Roman" panose="02020603050405020304" pitchFamily="18" charset="0"/>
              </a:rPr>
              <a:t>for</a:t>
            </a:r>
            <a:r>
              <a:rPr lang="sk-SK" sz="2000" i="1" dirty="0">
                <a:latin typeface="Times New Roman" panose="02020603050405020304" pitchFamily="18" charset="0"/>
                <a:cs typeface="Times New Roman" panose="02020603050405020304" pitchFamily="18" charset="0"/>
              </a:rPr>
              <a:t> </a:t>
            </a:r>
            <a:r>
              <a:rPr lang="sk-SK" sz="2000" i="1" dirty="0" err="1">
                <a:latin typeface="Times New Roman" panose="02020603050405020304" pitchFamily="18" charset="0"/>
                <a:cs typeface="Times New Roman" panose="02020603050405020304" pitchFamily="18" charset="0"/>
              </a:rPr>
              <a:t>the</a:t>
            </a:r>
            <a:r>
              <a:rPr lang="sk-SK" sz="2000" i="1" dirty="0">
                <a:latin typeface="Times New Roman" panose="02020603050405020304" pitchFamily="18" charset="0"/>
                <a:cs typeface="Times New Roman" panose="02020603050405020304" pitchFamily="18" charset="0"/>
              </a:rPr>
              <a:t> </a:t>
            </a:r>
            <a:r>
              <a:rPr lang="sk-SK" sz="2000" i="1" dirty="0" err="1">
                <a:latin typeface="Times New Roman" panose="02020603050405020304" pitchFamily="18" charset="0"/>
                <a:cs typeface="Times New Roman" panose="02020603050405020304" pitchFamily="18" charset="0"/>
              </a:rPr>
              <a:t>Wellbeing</a:t>
            </a:r>
            <a:r>
              <a:rPr lang="sk-SK" sz="2000" i="1" dirty="0">
                <a:latin typeface="Times New Roman" panose="02020603050405020304" pitchFamily="18" charset="0"/>
                <a:cs typeface="Times New Roman" panose="02020603050405020304" pitchFamily="18" charset="0"/>
              </a:rPr>
              <a:t> of </a:t>
            </a:r>
            <a:r>
              <a:rPr lang="sk-SK" sz="2000" i="1" dirty="0" err="1">
                <a:latin typeface="Times New Roman" panose="02020603050405020304" pitchFamily="18" charset="0"/>
                <a:cs typeface="Times New Roman" panose="02020603050405020304" pitchFamily="18" charset="0"/>
              </a:rPr>
              <a:t>Children</a:t>
            </a:r>
            <a:r>
              <a:rPr lang="sk-SK" sz="2000" dirty="0">
                <a:latin typeface="Times New Roman" panose="02020603050405020304" pitchFamily="18" charset="0"/>
                <a:cs typeface="Times New Roman" panose="02020603050405020304" pitchFamily="18" charset="0"/>
              </a:rPr>
              <a:t>)  v</a:t>
            </a:r>
            <a:r>
              <a:rPr lang="sk-SK" sz="2000" b="1" dirty="0">
                <a:latin typeface="Times New Roman" panose="02020603050405020304" pitchFamily="18" charset="0"/>
                <a:cs typeface="Times New Roman" panose="02020603050405020304" pitchFamily="18" charset="0"/>
              </a:rPr>
              <a:t> Ženeve</a:t>
            </a:r>
            <a:r>
              <a:rPr lang="sk-SK" sz="2000" dirty="0">
                <a:latin typeface="Times New Roman" panose="02020603050405020304" pitchFamily="18" charset="0"/>
                <a:cs typeface="Times New Roman" panose="02020603050405020304" pitchFamily="18" charset="0"/>
              </a:rPr>
              <a:t>, v</a:t>
            </a:r>
            <a:r>
              <a:rPr lang="sk-SK" sz="2000" b="1" dirty="0">
                <a:latin typeface="Times New Roman" panose="02020603050405020304" pitchFamily="18" charset="0"/>
                <a:cs typeface="Times New Roman" panose="02020603050405020304" pitchFamily="18" charset="0"/>
              </a:rPr>
              <a:t> Švajčiarsku</a:t>
            </a:r>
            <a:r>
              <a:rPr lang="sk-SK" sz="2000" dirty="0">
                <a:latin typeface="Times New Roman" panose="02020603050405020304" pitchFamily="18" charset="0"/>
                <a:cs typeface="Times New Roman" panose="02020603050405020304" pitchFamily="18" charset="0"/>
              </a:rPr>
              <a:t>  v roku </a:t>
            </a:r>
            <a:r>
              <a:rPr lang="sk-SK" sz="2000" b="1" dirty="0">
                <a:latin typeface="Times New Roman" panose="02020603050405020304" pitchFamily="18" charset="0"/>
                <a:cs typeface="Times New Roman" panose="02020603050405020304" pitchFamily="18" charset="0"/>
              </a:rPr>
              <a:t>1925</a:t>
            </a:r>
            <a:r>
              <a:rPr lang="sk-SK" sz="2000" dirty="0">
                <a:latin typeface="Times New Roman" panose="02020603050405020304" pitchFamily="18" charset="0"/>
                <a:cs typeface="Times New Roman" panose="02020603050405020304" pitchFamily="18" charset="0"/>
              </a:rPr>
              <a:t>. </a:t>
            </a:r>
          </a:p>
          <a:p>
            <a:pPr algn="just"/>
            <a:r>
              <a:rPr lang="sk-SK" sz="2000" dirty="0" smtClean="0">
                <a:latin typeface="Times New Roman" panose="02020603050405020304" pitchFamily="18" charset="0"/>
                <a:cs typeface="Times New Roman" panose="02020603050405020304" pitchFamily="18" charset="0"/>
              </a:rPr>
              <a:t>	Na </a:t>
            </a:r>
            <a:r>
              <a:rPr lang="sk-SK" sz="2000" dirty="0">
                <a:latin typeface="Times New Roman" panose="02020603050405020304" pitchFamily="18" charset="0"/>
                <a:cs typeface="Times New Roman" panose="02020603050405020304" pitchFamily="18" charset="0"/>
              </a:rPr>
              <a:t>tejto konferencii zástupcovia 54 krajín schválili deklaráciu, ktorá sa zaoberala chudobou, detskou prácou, vzdelaním  a inými otázkami týkajúcimi sa detí  na celom svete. V tento deň je zvykom, že sa na školách neskúša.</a:t>
            </a:r>
          </a:p>
          <a:p>
            <a:pPr algn="just"/>
            <a:r>
              <a:rPr lang="sk-SK" sz="2000" dirty="0">
                <a:latin typeface="Times New Roman" panose="02020603050405020304" pitchFamily="18" charset="0"/>
                <a:cs typeface="Times New Roman" panose="02020603050405020304" pitchFamily="18" charset="0"/>
              </a:rPr>
              <a:t>Prvý jún sa uchytil obzvlášť v </a:t>
            </a:r>
            <a:r>
              <a:rPr lang="sk-SK" sz="2000" b="1" dirty="0">
                <a:latin typeface="Times New Roman" panose="02020603050405020304" pitchFamily="18" charset="0"/>
                <a:cs typeface="Times New Roman" panose="02020603050405020304" pitchFamily="18" charset="0"/>
              </a:rPr>
              <a:t>komunistických krajinách</a:t>
            </a:r>
            <a:r>
              <a:rPr lang="sk-SK" sz="2000" dirty="0">
                <a:latin typeface="Times New Roman" panose="02020603050405020304" pitchFamily="18" charset="0"/>
                <a:cs typeface="Times New Roman" panose="02020603050405020304" pitchFamily="18" charset="0"/>
              </a:rPr>
              <a:t>, kvôli čomu vznikla mylná domnienka,  že MDD bol komunistický vynález. Avšak </a:t>
            </a:r>
            <a:r>
              <a:rPr lang="sk-SK" sz="2000" b="1" dirty="0">
                <a:latin typeface="Times New Roman" panose="02020603050405020304" pitchFamily="18" charset="0"/>
                <a:cs typeface="Times New Roman" panose="02020603050405020304" pitchFamily="18" charset="0"/>
              </a:rPr>
              <a:t>Deň detí</a:t>
            </a:r>
            <a:r>
              <a:rPr lang="sk-SK" sz="2000" dirty="0">
                <a:latin typeface="Times New Roman" panose="02020603050405020304" pitchFamily="18" charset="0"/>
                <a:cs typeface="Times New Roman" panose="02020603050405020304" pitchFamily="18" charset="0"/>
              </a:rPr>
              <a:t> sa napríklad v </a:t>
            </a:r>
            <a:r>
              <a:rPr lang="sk-SK" sz="2000" b="1" dirty="0">
                <a:latin typeface="Times New Roman" panose="02020603050405020304" pitchFamily="18" charset="0"/>
                <a:cs typeface="Times New Roman" panose="02020603050405020304" pitchFamily="18" charset="0"/>
              </a:rPr>
              <a:t>USA</a:t>
            </a:r>
            <a:r>
              <a:rPr lang="sk-SK" sz="2000" dirty="0">
                <a:latin typeface="Times New Roman" panose="02020603050405020304" pitchFamily="18" charset="0"/>
                <a:cs typeface="Times New Roman" panose="02020603050405020304" pitchFamily="18" charset="0"/>
              </a:rPr>
              <a:t> oslavoval prvýkrát už v roku </a:t>
            </a:r>
            <a:r>
              <a:rPr lang="sk-SK" sz="2000" b="1" dirty="0">
                <a:latin typeface="Times New Roman" panose="02020603050405020304" pitchFamily="18" charset="0"/>
                <a:cs typeface="Times New Roman" panose="02020603050405020304" pitchFamily="18" charset="0"/>
              </a:rPr>
              <a:t>1925</a:t>
            </a:r>
            <a:r>
              <a:rPr lang="sk-SK" sz="2000" dirty="0">
                <a:latin typeface="Times New Roman" panose="02020603050405020304" pitchFamily="18" charset="0"/>
                <a:cs typeface="Times New Roman" panose="02020603050405020304" pitchFamily="18" charset="0"/>
              </a:rPr>
              <a:t>, a to v </a:t>
            </a:r>
            <a:r>
              <a:rPr lang="sk-SK" sz="2000" b="1" dirty="0">
                <a:latin typeface="Times New Roman" panose="02020603050405020304" pitchFamily="18" charset="0"/>
                <a:cs typeface="Times New Roman" panose="02020603050405020304" pitchFamily="18" charset="0"/>
              </a:rPr>
              <a:t>San </a:t>
            </a:r>
            <a:r>
              <a:rPr lang="sk-SK" sz="2000" b="1" dirty="0" err="1">
                <a:latin typeface="Times New Roman" panose="02020603050405020304" pitchFamily="18" charset="0"/>
                <a:cs typeface="Times New Roman" panose="02020603050405020304" pitchFamily="18" charset="0"/>
              </a:rPr>
              <a:t>Franciscu</a:t>
            </a:r>
            <a:r>
              <a:rPr lang="sk-SK" sz="2000" dirty="0" err="1">
                <a:latin typeface="Times New Roman" panose="02020603050405020304" pitchFamily="18" charset="0"/>
                <a:cs typeface="Times New Roman" panose="02020603050405020304" pitchFamily="18" charset="0"/>
              </a:rPr>
              <a:t>.Po</a:t>
            </a:r>
            <a:r>
              <a:rPr lang="sk-SK" sz="2000" dirty="0">
                <a:latin typeface="Times New Roman" panose="02020603050405020304" pitchFamily="18" charset="0"/>
                <a:cs typeface="Times New Roman" panose="02020603050405020304" pitchFamily="18" charset="0"/>
              </a:rPr>
              <a:t> konferencii viacero vlád zaviedlo vo svojich  krajinách takýto deň, s cieľom urobiť deťom  radosť a zároveň poukázať na problémy týkajúce sa detí vo svete. </a:t>
            </a:r>
          </a:p>
          <a:p>
            <a:pPr algn="just"/>
            <a:r>
              <a:rPr lang="sk-SK" sz="2000" dirty="0" smtClean="0">
                <a:latin typeface="Times New Roman" panose="02020603050405020304" pitchFamily="18" charset="0"/>
                <a:cs typeface="Times New Roman" panose="02020603050405020304" pitchFamily="18" charset="0"/>
              </a:rPr>
              <a:t>	Nie </a:t>
            </a:r>
            <a:r>
              <a:rPr lang="sk-SK" sz="2000" dirty="0">
                <a:latin typeface="Times New Roman" panose="02020603050405020304" pitchFamily="18" charset="0"/>
                <a:cs typeface="Times New Roman" panose="02020603050405020304" pitchFamily="18" charset="0"/>
              </a:rPr>
              <a:t>je úplne jasné, prečo práve </a:t>
            </a:r>
            <a:r>
              <a:rPr lang="sk-SK" sz="2000" b="1" dirty="0">
                <a:latin typeface="Times New Roman" panose="02020603050405020304" pitchFamily="18" charset="0"/>
                <a:cs typeface="Times New Roman" panose="02020603050405020304" pitchFamily="18" charset="0"/>
              </a:rPr>
              <a:t>1. jún</a:t>
            </a:r>
            <a:r>
              <a:rPr lang="sk-SK" sz="2000" dirty="0">
                <a:latin typeface="Times New Roman" panose="02020603050405020304" pitchFamily="18" charset="0"/>
                <a:cs typeface="Times New Roman" panose="02020603050405020304" pitchFamily="18" charset="0"/>
              </a:rPr>
              <a:t> bol vybraný ako </a:t>
            </a:r>
            <a:r>
              <a:rPr lang="sk-SK" sz="2000" b="1" dirty="0">
                <a:latin typeface="Times New Roman" panose="02020603050405020304" pitchFamily="18" charset="0"/>
                <a:cs typeface="Times New Roman" panose="02020603050405020304" pitchFamily="18" charset="0"/>
              </a:rPr>
              <a:t>MDD</a:t>
            </a:r>
            <a:r>
              <a:rPr lang="sk-SK" sz="2000" dirty="0">
                <a:latin typeface="Times New Roman" panose="02020603050405020304" pitchFamily="18" charset="0"/>
                <a:cs typeface="Times New Roman" panose="02020603050405020304" pitchFamily="18" charset="0"/>
              </a:rPr>
              <a:t>. Avšak tento dátum je na svete najobľúbenejší, oslavuje sa vo  viac ako 21 krajinách.</a:t>
            </a:r>
          </a:p>
          <a:p>
            <a:pPr algn="just"/>
            <a:endParaRPr lang="sk-SK"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6997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lokTextu 11"/>
          <p:cNvSpPr txBox="1"/>
          <p:nvPr/>
        </p:nvSpPr>
        <p:spPr>
          <a:xfrm>
            <a:off x="266215" y="2614027"/>
            <a:ext cx="6204031" cy="707886"/>
          </a:xfrm>
          <a:prstGeom prst="rect">
            <a:avLst/>
          </a:prstGeom>
          <a:noFill/>
        </p:spPr>
        <p:txBody>
          <a:bodyPr wrap="square" rtlCol="0">
            <a:spAutoFit/>
          </a:bodyPr>
          <a:lstStyle/>
          <a:p>
            <a:pPr algn="just"/>
            <a:r>
              <a:rPr lang="sk-SK" sz="2000" b="1" i="1" dirty="0">
                <a:latin typeface="Times New Roman" panose="02020603050405020304" pitchFamily="18" charset="0"/>
                <a:cs typeface="Times New Roman" panose="02020603050405020304" pitchFamily="18" charset="0"/>
              </a:rPr>
              <a:t>.</a:t>
            </a:r>
            <a:endParaRPr lang="sk-SK" sz="2000" dirty="0">
              <a:latin typeface="Times New Roman" panose="02020603050405020304" pitchFamily="18" charset="0"/>
              <a:cs typeface="Times New Roman" panose="02020603050405020304" pitchFamily="18" charset="0"/>
            </a:endParaRPr>
          </a:p>
          <a:p>
            <a:pPr algn="just"/>
            <a:r>
              <a:rPr lang="sk-SK" sz="2000" dirty="0">
                <a:latin typeface="Times New Roman" panose="02020603050405020304" pitchFamily="18" charset="0"/>
                <a:cs typeface="Times New Roman" panose="02020603050405020304" pitchFamily="18" charset="0"/>
              </a:rPr>
              <a:t> </a:t>
            </a:r>
          </a:p>
        </p:txBody>
      </p:sp>
      <p:pic>
        <p:nvPicPr>
          <p:cNvPr id="3" name="Obrázok 2" descr="http://3.bp.blogspot.com/-DkszIirZ0zo/U048FFsZ4nI/AAAAAAAAAA8/jXGUoNseX-8/s1600/classmates_01-gif.png"/>
          <p:cNvPicPr/>
          <p:nvPr/>
        </p:nvPicPr>
        <p:blipFill>
          <a:blip r:embed="rId2" r:link="rId3">
            <a:lum bright="70000" contrast="-70000"/>
            <a:extLst>
              <a:ext uri="{28A0092B-C50C-407E-A947-70E740481C1C}">
                <a14:useLocalDpi xmlns:a14="http://schemas.microsoft.com/office/drawing/2010/main" val="0"/>
              </a:ext>
            </a:extLst>
          </a:blip>
          <a:srcRect/>
          <a:stretch>
            <a:fillRect/>
          </a:stretch>
        </p:blipFill>
        <p:spPr bwMode="auto">
          <a:xfrm>
            <a:off x="0" y="-1"/>
            <a:ext cx="6858000" cy="9144001"/>
          </a:xfrm>
          <a:prstGeom prst="rect">
            <a:avLst/>
          </a:prstGeom>
          <a:noFill/>
          <a:ln>
            <a:noFill/>
          </a:ln>
        </p:spPr>
      </p:pic>
      <p:sp>
        <p:nvSpPr>
          <p:cNvPr id="2" name="BlokTextu 1"/>
          <p:cNvSpPr txBox="1"/>
          <p:nvPr/>
        </p:nvSpPr>
        <p:spPr>
          <a:xfrm>
            <a:off x="266215" y="206477"/>
            <a:ext cx="6326314" cy="1077218"/>
          </a:xfrm>
          <a:prstGeom prst="rect">
            <a:avLst/>
          </a:prstGeom>
          <a:noFill/>
        </p:spPr>
        <p:txBody>
          <a:bodyPr wrap="square" rtlCol="0">
            <a:spAutoFit/>
          </a:bodyPr>
          <a:lstStyle/>
          <a:p>
            <a:pPr algn="ctr"/>
            <a:r>
              <a:rPr lang="sk-SK" sz="3200" b="1" dirty="0">
                <a:latin typeface="Times New Roman" panose="02020603050405020304" pitchFamily="18" charset="0"/>
                <a:cs typeface="Times New Roman" panose="02020603050405020304" pitchFamily="18" charset="0"/>
              </a:rPr>
              <a:t>Deň najlepších priateľov </a:t>
            </a:r>
          </a:p>
          <a:p>
            <a:pPr algn="ctr"/>
            <a:endParaRPr lang="sk-SK" sz="3200" b="1" dirty="0">
              <a:latin typeface="Times New Roman" panose="02020603050405020304" pitchFamily="18" charset="0"/>
              <a:cs typeface="Times New Roman" panose="02020603050405020304" pitchFamily="18" charset="0"/>
            </a:endParaRPr>
          </a:p>
        </p:txBody>
      </p:sp>
      <p:sp>
        <p:nvSpPr>
          <p:cNvPr id="4" name="BlokTextu 3"/>
          <p:cNvSpPr txBox="1"/>
          <p:nvPr/>
        </p:nvSpPr>
        <p:spPr>
          <a:xfrm>
            <a:off x="266215" y="722671"/>
            <a:ext cx="6204031" cy="7478970"/>
          </a:xfrm>
          <a:prstGeom prst="rect">
            <a:avLst/>
          </a:prstGeom>
          <a:noFill/>
        </p:spPr>
        <p:txBody>
          <a:bodyPr wrap="square" rtlCol="0">
            <a:spAutoFit/>
          </a:bodyPr>
          <a:lstStyle/>
          <a:p>
            <a:pPr algn="just"/>
            <a:r>
              <a:rPr lang="sk-SK" sz="2000" b="1" dirty="0" smtClean="0">
                <a:latin typeface="Times New Roman" panose="02020603050405020304" pitchFamily="18" charset="0"/>
                <a:cs typeface="Times New Roman" panose="02020603050405020304" pitchFamily="18" charset="0"/>
              </a:rPr>
              <a:t>	Priateľ</a:t>
            </a:r>
            <a:r>
              <a:rPr lang="sk-SK" sz="2000" b="1" dirty="0">
                <a:latin typeface="Times New Roman" panose="02020603050405020304" pitchFamily="18" charset="0"/>
                <a:cs typeface="Times New Roman" panose="02020603050405020304" pitchFamily="18" charset="0"/>
              </a:rPr>
              <a:t>. </a:t>
            </a:r>
            <a:r>
              <a:rPr lang="sk-SK" sz="2000" b="1" dirty="0" err="1">
                <a:latin typeface="Times New Roman" panose="02020603050405020304" pitchFamily="18" charset="0"/>
                <a:cs typeface="Times New Roman" panose="02020603050405020304" pitchFamily="18" charset="0"/>
              </a:rPr>
              <a:t>Jenoduché</a:t>
            </a:r>
            <a:r>
              <a:rPr lang="sk-SK" sz="2000" b="1" dirty="0">
                <a:latin typeface="Times New Roman" panose="02020603050405020304" pitchFamily="18" charset="0"/>
                <a:cs typeface="Times New Roman" panose="02020603050405020304" pitchFamily="18" charset="0"/>
              </a:rPr>
              <a:t> slovo s obrovským významom</a:t>
            </a:r>
            <a:r>
              <a:rPr lang="sk-SK" sz="2000" dirty="0">
                <a:latin typeface="Times New Roman" panose="02020603050405020304" pitchFamily="18" charset="0"/>
                <a:cs typeface="Times New Roman" panose="02020603050405020304" pitchFamily="18" charset="0"/>
              </a:rPr>
              <a:t>. Každý z nás má priateľov. Jeden viac, druhý možno menej. Ale každý si ich váži. Teda aspoň by mal. Priateľstvo slávi svoj sviatok 8. júna. Mať priateľa je ako mať druhého súrodenca. Priateľstvá sú niekedy silnejšie ako láska. Tak to hovoria mnohí. No najlepší priateľ dokáže často aj </a:t>
            </a:r>
            <a:r>
              <a:rPr lang="sk-SK" sz="2000" dirty="0" smtClean="0">
                <a:latin typeface="Times New Roman" panose="02020603050405020304" pitchFamily="18" charset="0"/>
                <a:cs typeface="Times New Roman" panose="02020603050405020304" pitchFamily="18" charset="0"/>
              </a:rPr>
              <a:t>sklamať,</a:t>
            </a:r>
            <a:r>
              <a:rPr lang="sk-SK" sz="2000" dirty="0">
                <a:latin typeface="Times New Roman" panose="02020603050405020304" pitchFamily="18" charset="0"/>
                <a:cs typeface="Times New Roman" panose="02020603050405020304" pitchFamily="18" charset="0"/>
              </a:rPr>
              <a:t> ale aj to ku priateľstvu patrí. Mnohí ľudia si však priateľstvá namýšľajú a potom zistia ozajstnú pravdu. Potrebné je mať dobré priateľstvo s dobrými priateľmi. </a:t>
            </a:r>
            <a:r>
              <a:rPr lang="sk-SK" sz="2000" b="1" dirty="0">
                <a:latin typeface="Times New Roman" panose="02020603050405020304" pitchFamily="18" charset="0"/>
                <a:cs typeface="Times New Roman" panose="02020603050405020304" pitchFamily="18" charset="0"/>
              </a:rPr>
              <a:t>A občas sa zamyslieť, či aj my máme pravých priateľov a či sme aj my pravými priateľmi pre druhých</a:t>
            </a:r>
            <a:r>
              <a:rPr lang="sk-SK" sz="2000" dirty="0">
                <a:latin typeface="Times New Roman" panose="02020603050405020304" pitchFamily="18" charset="0"/>
                <a:cs typeface="Times New Roman" panose="02020603050405020304" pitchFamily="18" charset="0"/>
              </a:rPr>
              <a:t>.       </a:t>
            </a:r>
          </a:p>
          <a:p>
            <a:pPr algn="just"/>
            <a:r>
              <a:rPr lang="sk-SK" sz="2000" dirty="0" smtClean="0">
                <a:latin typeface="Times New Roman" panose="02020603050405020304" pitchFamily="18" charset="0"/>
                <a:cs typeface="Times New Roman" panose="02020603050405020304" pitchFamily="18" charset="0"/>
              </a:rPr>
              <a:t>	Definovať </a:t>
            </a:r>
            <a:r>
              <a:rPr lang="sk-SK" sz="2000" dirty="0">
                <a:latin typeface="Times New Roman" panose="02020603050405020304" pitchFamily="18" charset="0"/>
                <a:cs typeface="Times New Roman" panose="02020603050405020304" pitchFamily="18" charset="0"/>
              </a:rPr>
              <a:t>najlepšieho priateľa je naozaj ťažké. Na túto večnú a nevyčerpateľnú tému preto vznikajú nielen krásne citáty, ale tiež nespočetné množstvo vtipov. Jeden z najznámejších hovorí, že keď </a:t>
            </a:r>
            <a:r>
              <a:rPr lang="sk-SK" sz="2000" b="1" dirty="0">
                <a:latin typeface="Times New Roman" panose="02020603050405020304" pitchFamily="18" charset="0"/>
                <a:cs typeface="Times New Roman" panose="02020603050405020304" pitchFamily="18" charset="0"/>
              </a:rPr>
              <a:t>spadnete, dobrý priateľ vám pomôže vstať</a:t>
            </a:r>
            <a:r>
              <a:rPr lang="sk-SK" sz="2000" dirty="0">
                <a:latin typeface="Times New Roman" panose="02020603050405020304" pitchFamily="18" charset="0"/>
                <a:cs typeface="Times New Roman" panose="02020603050405020304" pitchFamily="18" charset="0"/>
              </a:rPr>
              <a:t>. A </a:t>
            </a:r>
            <a:r>
              <a:rPr lang="sk-SK" sz="2000" b="1" dirty="0">
                <a:latin typeface="Times New Roman" panose="02020603050405020304" pitchFamily="18" charset="0"/>
                <a:cs typeface="Times New Roman" panose="02020603050405020304" pitchFamily="18" charset="0"/>
              </a:rPr>
              <a:t>ten najlepší urobí to isté – hneď potom, ako sa prestane smiať</a:t>
            </a:r>
            <a:r>
              <a:rPr lang="sk-SK" sz="2000" dirty="0">
                <a:latin typeface="Times New Roman" panose="02020603050405020304" pitchFamily="18" charset="0"/>
                <a:cs typeface="Times New Roman" panose="02020603050405020304" pitchFamily="18" charset="0"/>
              </a:rPr>
              <a:t>. Akí teda sú najlepší priatelia? Dokážu nám narobiť vrásky – tie zo smiechu rovnako ako tie spôsobené hnevom. Nastavujú nám zrkadlo a vždy nám povedia pravdu, hoci tá môže občas bolieť, no čo je najdôležitejšie, sú tu vždy pre nás – a to aj vtedy, keď práve nie sú prítomní.</a:t>
            </a:r>
          </a:p>
          <a:p>
            <a:pPr algn="just"/>
            <a:endParaRPr lang="sk-SK"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3155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lokTextu 11"/>
          <p:cNvSpPr txBox="1"/>
          <p:nvPr/>
        </p:nvSpPr>
        <p:spPr>
          <a:xfrm>
            <a:off x="266215" y="2614027"/>
            <a:ext cx="6204031" cy="707886"/>
          </a:xfrm>
          <a:prstGeom prst="rect">
            <a:avLst/>
          </a:prstGeom>
          <a:noFill/>
        </p:spPr>
        <p:txBody>
          <a:bodyPr wrap="square" rtlCol="0">
            <a:spAutoFit/>
          </a:bodyPr>
          <a:lstStyle/>
          <a:p>
            <a:pPr algn="just"/>
            <a:r>
              <a:rPr lang="sk-SK" sz="2000" b="1" i="1" dirty="0">
                <a:latin typeface="Times New Roman" panose="02020603050405020304" pitchFamily="18" charset="0"/>
                <a:cs typeface="Times New Roman" panose="02020603050405020304" pitchFamily="18" charset="0"/>
              </a:rPr>
              <a:t>.</a:t>
            </a:r>
            <a:endParaRPr lang="sk-SK" sz="2000" dirty="0">
              <a:latin typeface="Times New Roman" panose="02020603050405020304" pitchFamily="18" charset="0"/>
              <a:cs typeface="Times New Roman" panose="02020603050405020304" pitchFamily="18" charset="0"/>
            </a:endParaRPr>
          </a:p>
          <a:p>
            <a:pPr algn="just"/>
            <a:r>
              <a:rPr lang="sk-SK" sz="2000" dirty="0">
                <a:latin typeface="Times New Roman" panose="02020603050405020304" pitchFamily="18" charset="0"/>
                <a:cs typeface="Times New Roman" panose="02020603050405020304" pitchFamily="18" charset="0"/>
              </a:rPr>
              <a:t> </a:t>
            </a:r>
          </a:p>
        </p:txBody>
      </p:sp>
      <p:pic>
        <p:nvPicPr>
          <p:cNvPr id="3" name="Obrázok 2"/>
          <p:cNvPicPr/>
          <p:nvPr/>
        </p:nvPicPr>
        <p:blipFill>
          <a:blip r:embed="rId2">
            <a:lum bright="70000" contrast="-70000"/>
            <a:extLst>
              <a:ext uri="{28A0092B-C50C-407E-A947-70E740481C1C}">
                <a14:useLocalDpi xmlns:a14="http://schemas.microsoft.com/office/drawing/2010/main" val="0"/>
              </a:ext>
            </a:extLst>
          </a:blip>
          <a:srcRect l="14975" r="15141"/>
          <a:stretch>
            <a:fillRect/>
          </a:stretch>
        </p:blipFill>
        <p:spPr bwMode="auto">
          <a:xfrm>
            <a:off x="0" y="0"/>
            <a:ext cx="6858000" cy="9144000"/>
          </a:xfrm>
          <a:prstGeom prst="rect">
            <a:avLst/>
          </a:prstGeom>
          <a:noFill/>
          <a:ln>
            <a:noFill/>
          </a:ln>
        </p:spPr>
      </p:pic>
      <p:sp>
        <p:nvSpPr>
          <p:cNvPr id="2" name="BlokTextu 1"/>
          <p:cNvSpPr txBox="1"/>
          <p:nvPr/>
        </p:nvSpPr>
        <p:spPr>
          <a:xfrm>
            <a:off x="266215" y="191729"/>
            <a:ext cx="6204031" cy="861774"/>
          </a:xfrm>
          <a:prstGeom prst="rect">
            <a:avLst/>
          </a:prstGeom>
          <a:noFill/>
        </p:spPr>
        <p:txBody>
          <a:bodyPr wrap="square" rtlCol="0">
            <a:spAutoFit/>
          </a:bodyPr>
          <a:lstStyle/>
          <a:p>
            <a:pPr algn="ctr"/>
            <a:r>
              <a:rPr lang="sk-SK" sz="3200" b="1" i="1" dirty="0">
                <a:latin typeface="Times New Roman" panose="02020603050405020304" pitchFamily="18" charset="0"/>
                <a:cs typeface="Times New Roman" panose="02020603050405020304" pitchFamily="18" charset="0"/>
              </a:rPr>
              <a:t>Svetový deň darcov krvi</a:t>
            </a:r>
            <a:r>
              <a:rPr lang="sk-SK" sz="3200" dirty="0">
                <a:latin typeface="Times New Roman" panose="02020603050405020304" pitchFamily="18" charset="0"/>
                <a:cs typeface="Times New Roman" panose="02020603050405020304" pitchFamily="18" charset="0"/>
              </a:rPr>
              <a:t> </a:t>
            </a:r>
          </a:p>
          <a:p>
            <a:endParaRPr lang="sk-SK" dirty="0"/>
          </a:p>
        </p:txBody>
      </p:sp>
      <p:sp>
        <p:nvSpPr>
          <p:cNvPr id="4" name="BlokTextu 3"/>
          <p:cNvSpPr txBox="1"/>
          <p:nvPr/>
        </p:nvSpPr>
        <p:spPr>
          <a:xfrm>
            <a:off x="266215" y="855406"/>
            <a:ext cx="6204031" cy="8094524"/>
          </a:xfrm>
          <a:prstGeom prst="rect">
            <a:avLst/>
          </a:prstGeom>
          <a:noFill/>
        </p:spPr>
        <p:txBody>
          <a:bodyPr wrap="square" rtlCol="0">
            <a:spAutoFit/>
          </a:bodyPr>
          <a:lstStyle/>
          <a:p>
            <a:pPr algn="just"/>
            <a:r>
              <a:rPr lang="sk-SK" sz="2000" dirty="0">
                <a:latin typeface="Times New Roman" panose="02020603050405020304" pitchFamily="18" charset="0"/>
                <a:cs typeface="Times New Roman" panose="02020603050405020304" pitchFamily="18" charset="0"/>
              </a:rPr>
              <a:t>je celosvetovým podujatím, je vyjadrením vďaky dobrovoľným darcom krvi, ktorí dávajú ľuďom v núdzi ten najväčší dar - svoju vlastnú krv. Vykrvácanie je druhým najčastejším dôvodom úmrtia pri dopravných nehodách. U nás považujeme za prirodzené, že krv dostaneme vždy, keď ju potrebujeme, nie je to však takou samozrejmosťou všade vo svete. Až v sedemdesiatke krajín sveta vôbec neexistujú pravidelní darcovia krvi. V našich podmienkach je darcami krvi iba asi 5 % populácie, pričom zo zdravotného hľadiska by mohlo darovať krv až 25 %.</a:t>
            </a:r>
          </a:p>
          <a:p>
            <a:pPr algn="just"/>
            <a:r>
              <a:rPr lang="sk-SK" sz="2000" dirty="0" smtClean="0">
                <a:latin typeface="Times New Roman" panose="02020603050405020304" pitchFamily="18" charset="0"/>
                <a:cs typeface="Times New Roman" panose="02020603050405020304" pitchFamily="18" charset="0"/>
              </a:rPr>
              <a:t>	Svetový </a:t>
            </a:r>
            <a:r>
              <a:rPr lang="sk-SK" sz="2000" dirty="0">
                <a:latin typeface="Times New Roman" panose="02020603050405020304" pitchFamily="18" charset="0"/>
                <a:cs typeface="Times New Roman" panose="02020603050405020304" pitchFamily="18" charset="0"/>
              </a:rPr>
              <a:t>deň darcov krvi je predovšetkým oslavou dobrovoľných, bezpríspevkových darcov krvi a poďakovaním za ich ochotu prispieť k záchrane životov bez toho, aby za to očakávali odmenu. Jeho cieľom je tiež upozorniť na to, aké je darcovstvo krvi dôležité a nenahraditeľné a akým obrovským prínosom by bolo, keby sa stalo prirodzenou súčasťou nášho života. Súčasťou osláv Svetového dňa darcov krvi sú aj podujatia propagujúce zdravý životný štýl, ktorý je pre aktívne darcovstvo krvi nevyhnutný. Nikdy nevieme, čo na nás striehne, nikdy nevieme, kedy budeme potrebovať pre záchranu svojho života práve tie nenahraditeľné kvapky krvi. Poďakujme  sa všetkým tým neznámym, ktorí sa dokážu obetovať, ktorí sa nepýtajú prečo a pre koho... ktorí sú ochotní venovať aj kúsok seba... </a:t>
            </a:r>
          </a:p>
          <a:p>
            <a:pPr algn="just"/>
            <a:endParaRPr lang="sk-SK"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0547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ív balíka Office">
  <a:themeElements>
    <a:clrScheme name="Motív balíka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ív balíka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ív balíka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778</TotalTime>
  <Words>283</Words>
  <Application>Microsoft Office PowerPoint</Application>
  <PresentationFormat>Prezentácia na obrazovke (4:3)</PresentationFormat>
  <Paragraphs>97</Paragraphs>
  <Slides>13</Slides>
  <Notes>0</Notes>
  <HiddenSlides>0</HiddenSlides>
  <MMClips>0</MMClips>
  <ScaleCrop>false</ScaleCrop>
  <HeadingPairs>
    <vt:vector size="6" baseType="variant">
      <vt:variant>
        <vt:lpstr>Použité písma</vt:lpstr>
      </vt:variant>
      <vt:variant>
        <vt:i4>6</vt:i4>
      </vt:variant>
      <vt:variant>
        <vt:lpstr>Motív</vt:lpstr>
      </vt:variant>
      <vt:variant>
        <vt:i4>1</vt:i4>
      </vt:variant>
      <vt:variant>
        <vt:lpstr>Nadpisy snímok</vt:lpstr>
      </vt:variant>
      <vt:variant>
        <vt:i4>13</vt:i4>
      </vt:variant>
    </vt:vector>
  </HeadingPairs>
  <TitlesOfParts>
    <vt:vector size="20" baseType="lpstr">
      <vt:lpstr>Arial</vt:lpstr>
      <vt:lpstr>Calibri</vt:lpstr>
      <vt:lpstr>Calibri Light</vt:lpstr>
      <vt:lpstr>Monotype Corsiva</vt:lpstr>
      <vt:lpstr>Times New Roman</vt:lpstr>
      <vt:lpstr>Wingdings</vt:lpstr>
      <vt:lpstr>Motív balíka Office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m.warjan@gmail.com</dc:creator>
  <cp:lastModifiedBy>NBG1</cp:lastModifiedBy>
  <cp:revision>104</cp:revision>
  <dcterms:created xsi:type="dcterms:W3CDTF">2020-11-24T09:30:34Z</dcterms:created>
  <dcterms:modified xsi:type="dcterms:W3CDTF">2022-06-21T07:10:25Z</dcterms:modified>
</cp:coreProperties>
</file>