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6" r:id="rId9"/>
    <p:sldId id="267" r:id="rId10"/>
    <p:sldId id="269" r:id="rId11"/>
    <p:sldId id="270" r:id="rId12"/>
    <p:sldId id="263" r:id="rId13"/>
    <p:sldId id="268" r:id="rId14"/>
    <p:sldId id="264"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91DFD-1F59-8D30-718A-D9EB93931A59}" v="48" dt="2020-11-26T08:25:29.230"/>
    <p1510:client id="{38CD2703-A71A-C040-E5F7-F7E993B1F1D8}" v="5801" dt="2020-11-18T12:11:03.434"/>
    <p1510:client id="{4EF50000-BCA3-2CE3-CC23-A45DE3FF6004}" v="165" dt="2020-11-18T09:47:54.155"/>
    <p1510:client id="{5AB38156-5132-B60E-D665-A541425B9603}" v="1424" dt="2020-11-17T11:05:33.257"/>
    <p1510:client id="{68AE100F-7F2B-1995-975A-32583086141D}" v="1163" dt="2020-11-17T10:53:00.130"/>
    <p1510:client id="{6AE0DB8E-68A2-4EEE-B722-12C90CC1427C}" v="10" dt="2020-11-26T10:17:24.579"/>
    <p1510:client id="{8BDD0E7C-A4BF-4F47-A392-B7347ED8AF17}" v="1237" dt="2020-11-17T10:31:04.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theme" Target="theme/theme1.xml" Id="rId18" /><Relationship Type="http://schemas.openxmlformats.org/officeDocument/2006/relationships/slide" Target="slides/slide2.xml" Id="rId3" /><Relationship Type="http://schemas.microsoft.com/office/2015/10/relationships/revisionInfo" Target="revisionInfo.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viewProps" Target="viewProps.xml" Id="rId17" /><Relationship Type="http://schemas.openxmlformats.org/officeDocument/2006/relationships/slide" Target="slides/slide1.xml" Id="rId2" /><Relationship Type="http://schemas.openxmlformats.org/officeDocument/2006/relationships/presProps" Target="presProp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tableStyles" Target="tableStyle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5B550-5F89-417B-9C89-759935BFEFC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C3A4851-8385-417A-928D-E14977FB7F18}">
      <dgm:prSet/>
      <dgm:spPr/>
      <dgm:t>
        <a:bodyPr/>
        <a:lstStyle/>
        <a:p>
          <a:r>
            <a:rPr lang="pl-PL"/>
            <a:t>Pogorszenie koncentracji i funkcji poznawczych (czyli tych odpowiadających m.in.. za nabywanie i przetwarzanie wiedzy);</a:t>
          </a:r>
          <a:endParaRPr lang="en-US"/>
        </a:p>
      </dgm:t>
    </dgm:pt>
    <dgm:pt modelId="{D5AB1FE5-846D-4BEF-AF96-2C562751020F}" type="parTrans" cxnId="{44ED1CB4-6CD3-47DB-994F-90812E88D5DE}">
      <dgm:prSet/>
      <dgm:spPr/>
      <dgm:t>
        <a:bodyPr/>
        <a:lstStyle/>
        <a:p>
          <a:endParaRPr lang="en-US"/>
        </a:p>
      </dgm:t>
    </dgm:pt>
    <dgm:pt modelId="{43ED48D7-D697-402E-87CE-0E6CC7731980}" type="sibTrans" cxnId="{44ED1CB4-6CD3-47DB-994F-90812E88D5DE}">
      <dgm:prSet/>
      <dgm:spPr/>
      <dgm:t>
        <a:bodyPr/>
        <a:lstStyle/>
        <a:p>
          <a:endParaRPr lang="en-US"/>
        </a:p>
      </dgm:t>
    </dgm:pt>
    <dgm:pt modelId="{B92E6AC0-A5FB-4BE8-8B4C-D2F295C812E4}">
      <dgm:prSet/>
      <dgm:spPr/>
      <dgm:t>
        <a:bodyPr/>
        <a:lstStyle/>
        <a:p>
          <a:r>
            <a:rPr lang="pl-PL"/>
            <a:t>Trudności z kontrolowaniem emocji;</a:t>
          </a:r>
          <a:endParaRPr lang="en-US"/>
        </a:p>
      </dgm:t>
    </dgm:pt>
    <dgm:pt modelId="{8DB33F2E-683F-42B6-8043-CF736EF77B34}" type="parTrans" cxnId="{31CBE237-A83D-4664-A47C-1961050D5B8E}">
      <dgm:prSet/>
      <dgm:spPr/>
      <dgm:t>
        <a:bodyPr/>
        <a:lstStyle/>
        <a:p>
          <a:endParaRPr lang="en-US"/>
        </a:p>
      </dgm:t>
    </dgm:pt>
    <dgm:pt modelId="{3A244E02-4616-4992-950D-5F958AD8CF46}" type="sibTrans" cxnId="{31CBE237-A83D-4664-A47C-1961050D5B8E}">
      <dgm:prSet/>
      <dgm:spPr/>
      <dgm:t>
        <a:bodyPr/>
        <a:lstStyle/>
        <a:p>
          <a:endParaRPr lang="en-US"/>
        </a:p>
      </dgm:t>
    </dgm:pt>
    <dgm:pt modelId="{C2E6FB1E-FA0D-4197-B391-3C5FF539B48D}">
      <dgm:prSet/>
      <dgm:spPr/>
      <dgm:t>
        <a:bodyPr/>
        <a:lstStyle/>
        <a:p>
          <a:r>
            <a:rPr lang="pl-PL"/>
            <a:t>Zmęczenie, rozdrażnienie;</a:t>
          </a:r>
          <a:endParaRPr lang="en-US"/>
        </a:p>
      </dgm:t>
    </dgm:pt>
    <dgm:pt modelId="{A6E1FF85-B695-4148-B7D2-010ADDC3205E}" type="parTrans" cxnId="{E4A85F39-552E-4335-83F1-4659AFF61A0F}">
      <dgm:prSet/>
      <dgm:spPr/>
      <dgm:t>
        <a:bodyPr/>
        <a:lstStyle/>
        <a:p>
          <a:endParaRPr lang="en-US"/>
        </a:p>
      </dgm:t>
    </dgm:pt>
    <dgm:pt modelId="{7AAB5E46-D63A-43EF-9F56-2265FEEEF51C}" type="sibTrans" cxnId="{E4A85F39-552E-4335-83F1-4659AFF61A0F}">
      <dgm:prSet/>
      <dgm:spPr/>
      <dgm:t>
        <a:bodyPr/>
        <a:lstStyle/>
        <a:p>
          <a:endParaRPr lang="en-US"/>
        </a:p>
      </dgm:t>
    </dgm:pt>
    <dgm:pt modelId="{705DB68C-F256-4934-9D8F-13551D6C3D41}">
      <dgm:prSet/>
      <dgm:spPr/>
      <dgm:t>
        <a:bodyPr/>
        <a:lstStyle/>
        <a:p>
          <a:r>
            <a:rPr lang="pl-PL"/>
            <a:t>Pogorszenie relacji z innymi</a:t>
          </a:r>
          <a:r>
            <a:rPr lang="pl-PL">
              <a:latin typeface="Tw Cen MT"/>
            </a:rPr>
            <a:t>.</a:t>
          </a:r>
          <a:endParaRPr lang="en-US"/>
        </a:p>
      </dgm:t>
    </dgm:pt>
    <dgm:pt modelId="{96653E80-C0FB-4E92-8726-776356442BC7}" type="parTrans" cxnId="{BFD5E801-773C-4783-8971-244BC58E0045}">
      <dgm:prSet/>
      <dgm:spPr/>
      <dgm:t>
        <a:bodyPr/>
        <a:lstStyle/>
        <a:p>
          <a:endParaRPr lang="en-US"/>
        </a:p>
      </dgm:t>
    </dgm:pt>
    <dgm:pt modelId="{EC33AA5F-1078-4756-A821-8CE69F2CA4C0}" type="sibTrans" cxnId="{BFD5E801-773C-4783-8971-244BC58E0045}">
      <dgm:prSet/>
      <dgm:spPr/>
      <dgm:t>
        <a:bodyPr/>
        <a:lstStyle/>
        <a:p>
          <a:endParaRPr lang="en-US"/>
        </a:p>
      </dgm:t>
    </dgm:pt>
    <dgm:pt modelId="{C87BFDB4-CBC5-4512-9851-7A4821E2E575}" type="pres">
      <dgm:prSet presAssocID="{05D5B550-5F89-417B-9C89-759935BFEFC7}" presName="outerComposite" presStyleCnt="0">
        <dgm:presLayoutVars>
          <dgm:chMax val="5"/>
          <dgm:dir/>
          <dgm:resizeHandles val="exact"/>
        </dgm:presLayoutVars>
      </dgm:prSet>
      <dgm:spPr/>
    </dgm:pt>
    <dgm:pt modelId="{138E3CB9-C0A3-4604-89DE-3BDDC0A4BF26}" type="pres">
      <dgm:prSet presAssocID="{05D5B550-5F89-417B-9C89-759935BFEFC7}" presName="dummyMaxCanvas" presStyleCnt="0">
        <dgm:presLayoutVars/>
      </dgm:prSet>
      <dgm:spPr/>
    </dgm:pt>
    <dgm:pt modelId="{CE1CD6CA-B117-4BF4-A87F-994EE040C8D5}" type="pres">
      <dgm:prSet presAssocID="{05D5B550-5F89-417B-9C89-759935BFEFC7}" presName="FourNodes_1" presStyleLbl="node1" presStyleIdx="0" presStyleCnt="4">
        <dgm:presLayoutVars>
          <dgm:bulletEnabled val="1"/>
        </dgm:presLayoutVars>
      </dgm:prSet>
      <dgm:spPr/>
    </dgm:pt>
    <dgm:pt modelId="{4176FADE-79D9-425B-A1AA-5ABF400372A6}" type="pres">
      <dgm:prSet presAssocID="{05D5B550-5F89-417B-9C89-759935BFEFC7}" presName="FourNodes_2" presStyleLbl="node1" presStyleIdx="1" presStyleCnt="4">
        <dgm:presLayoutVars>
          <dgm:bulletEnabled val="1"/>
        </dgm:presLayoutVars>
      </dgm:prSet>
      <dgm:spPr/>
    </dgm:pt>
    <dgm:pt modelId="{AC16C36E-8728-4BA9-85C2-BFA50CD1DD3C}" type="pres">
      <dgm:prSet presAssocID="{05D5B550-5F89-417B-9C89-759935BFEFC7}" presName="FourNodes_3" presStyleLbl="node1" presStyleIdx="2" presStyleCnt="4">
        <dgm:presLayoutVars>
          <dgm:bulletEnabled val="1"/>
        </dgm:presLayoutVars>
      </dgm:prSet>
      <dgm:spPr/>
    </dgm:pt>
    <dgm:pt modelId="{FFC39034-3836-45C9-A7AD-B74BBE559320}" type="pres">
      <dgm:prSet presAssocID="{05D5B550-5F89-417B-9C89-759935BFEFC7}" presName="FourNodes_4" presStyleLbl="node1" presStyleIdx="3" presStyleCnt="4">
        <dgm:presLayoutVars>
          <dgm:bulletEnabled val="1"/>
        </dgm:presLayoutVars>
      </dgm:prSet>
      <dgm:spPr/>
    </dgm:pt>
    <dgm:pt modelId="{DBD28AF3-E7D3-4557-9C71-0B97E3CE1F5B}" type="pres">
      <dgm:prSet presAssocID="{05D5B550-5F89-417B-9C89-759935BFEFC7}" presName="FourConn_1-2" presStyleLbl="fgAccFollowNode1" presStyleIdx="0" presStyleCnt="3">
        <dgm:presLayoutVars>
          <dgm:bulletEnabled val="1"/>
        </dgm:presLayoutVars>
      </dgm:prSet>
      <dgm:spPr/>
    </dgm:pt>
    <dgm:pt modelId="{0934C05E-BCDB-4E8D-B3A4-EB69E9E5461D}" type="pres">
      <dgm:prSet presAssocID="{05D5B550-5F89-417B-9C89-759935BFEFC7}" presName="FourConn_2-3" presStyleLbl="fgAccFollowNode1" presStyleIdx="1" presStyleCnt="3">
        <dgm:presLayoutVars>
          <dgm:bulletEnabled val="1"/>
        </dgm:presLayoutVars>
      </dgm:prSet>
      <dgm:spPr/>
    </dgm:pt>
    <dgm:pt modelId="{158F9693-F206-4845-B10F-0D508C43AEB7}" type="pres">
      <dgm:prSet presAssocID="{05D5B550-5F89-417B-9C89-759935BFEFC7}" presName="FourConn_3-4" presStyleLbl="fgAccFollowNode1" presStyleIdx="2" presStyleCnt="3">
        <dgm:presLayoutVars>
          <dgm:bulletEnabled val="1"/>
        </dgm:presLayoutVars>
      </dgm:prSet>
      <dgm:spPr/>
    </dgm:pt>
    <dgm:pt modelId="{4EE18B26-C6A0-4AD7-A5FD-B5190B95007D}" type="pres">
      <dgm:prSet presAssocID="{05D5B550-5F89-417B-9C89-759935BFEFC7}" presName="FourNodes_1_text" presStyleLbl="node1" presStyleIdx="3" presStyleCnt="4">
        <dgm:presLayoutVars>
          <dgm:bulletEnabled val="1"/>
        </dgm:presLayoutVars>
      </dgm:prSet>
      <dgm:spPr/>
    </dgm:pt>
    <dgm:pt modelId="{2AF23DD1-FAF9-4F40-8F31-BC21617F33B5}" type="pres">
      <dgm:prSet presAssocID="{05D5B550-5F89-417B-9C89-759935BFEFC7}" presName="FourNodes_2_text" presStyleLbl="node1" presStyleIdx="3" presStyleCnt="4">
        <dgm:presLayoutVars>
          <dgm:bulletEnabled val="1"/>
        </dgm:presLayoutVars>
      </dgm:prSet>
      <dgm:spPr/>
    </dgm:pt>
    <dgm:pt modelId="{8F7FC835-068A-43DA-A1E1-92E433065B9A}" type="pres">
      <dgm:prSet presAssocID="{05D5B550-5F89-417B-9C89-759935BFEFC7}" presName="FourNodes_3_text" presStyleLbl="node1" presStyleIdx="3" presStyleCnt="4">
        <dgm:presLayoutVars>
          <dgm:bulletEnabled val="1"/>
        </dgm:presLayoutVars>
      </dgm:prSet>
      <dgm:spPr/>
    </dgm:pt>
    <dgm:pt modelId="{98A8CC80-7F49-4467-BD60-840912A20D4B}" type="pres">
      <dgm:prSet presAssocID="{05D5B550-5F89-417B-9C89-759935BFEFC7}" presName="FourNodes_4_text" presStyleLbl="node1" presStyleIdx="3" presStyleCnt="4">
        <dgm:presLayoutVars>
          <dgm:bulletEnabled val="1"/>
        </dgm:presLayoutVars>
      </dgm:prSet>
      <dgm:spPr/>
    </dgm:pt>
  </dgm:ptLst>
  <dgm:cxnLst>
    <dgm:cxn modelId="{BFD5E801-773C-4783-8971-244BC58E0045}" srcId="{05D5B550-5F89-417B-9C89-759935BFEFC7}" destId="{705DB68C-F256-4934-9D8F-13551D6C3D41}" srcOrd="3" destOrd="0" parTransId="{96653E80-C0FB-4E92-8726-776356442BC7}" sibTransId="{EC33AA5F-1078-4756-A821-8CE69F2CA4C0}"/>
    <dgm:cxn modelId="{3FFFB70F-BFD3-4C35-945F-B3C04EE3BBB1}" type="presOf" srcId="{6C3A4851-8385-417A-928D-E14977FB7F18}" destId="{4EE18B26-C6A0-4AD7-A5FD-B5190B95007D}" srcOrd="1" destOrd="0" presId="urn:microsoft.com/office/officeart/2005/8/layout/vProcess5"/>
    <dgm:cxn modelId="{61EC3118-445C-41DD-B73B-BD17F7365596}" type="presOf" srcId="{43ED48D7-D697-402E-87CE-0E6CC7731980}" destId="{DBD28AF3-E7D3-4557-9C71-0B97E3CE1F5B}" srcOrd="0" destOrd="0" presId="urn:microsoft.com/office/officeart/2005/8/layout/vProcess5"/>
    <dgm:cxn modelId="{31CBE237-A83D-4664-A47C-1961050D5B8E}" srcId="{05D5B550-5F89-417B-9C89-759935BFEFC7}" destId="{B92E6AC0-A5FB-4BE8-8B4C-D2F295C812E4}" srcOrd="1" destOrd="0" parTransId="{8DB33F2E-683F-42B6-8043-CF736EF77B34}" sibTransId="{3A244E02-4616-4992-950D-5F958AD8CF46}"/>
    <dgm:cxn modelId="{E4A85F39-552E-4335-83F1-4659AFF61A0F}" srcId="{05D5B550-5F89-417B-9C89-759935BFEFC7}" destId="{C2E6FB1E-FA0D-4197-B391-3C5FF539B48D}" srcOrd="2" destOrd="0" parTransId="{A6E1FF85-B695-4148-B7D2-010ADDC3205E}" sibTransId="{7AAB5E46-D63A-43EF-9F56-2265FEEEF51C}"/>
    <dgm:cxn modelId="{E23DC361-F1AF-4A03-BB83-2F544183C24F}" type="presOf" srcId="{705DB68C-F256-4934-9D8F-13551D6C3D41}" destId="{FFC39034-3836-45C9-A7AD-B74BBE559320}" srcOrd="0" destOrd="0" presId="urn:microsoft.com/office/officeart/2005/8/layout/vProcess5"/>
    <dgm:cxn modelId="{E5E91347-5B57-42AC-82A7-13127B7A1D98}" type="presOf" srcId="{6C3A4851-8385-417A-928D-E14977FB7F18}" destId="{CE1CD6CA-B117-4BF4-A87F-994EE040C8D5}" srcOrd="0" destOrd="0" presId="urn:microsoft.com/office/officeart/2005/8/layout/vProcess5"/>
    <dgm:cxn modelId="{6075DB70-8385-4AE4-A4A4-60D84CBFE504}" type="presOf" srcId="{05D5B550-5F89-417B-9C89-759935BFEFC7}" destId="{C87BFDB4-CBC5-4512-9851-7A4821E2E575}" srcOrd="0" destOrd="0" presId="urn:microsoft.com/office/officeart/2005/8/layout/vProcess5"/>
    <dgm:cxn modelId="{C5F6A592-AB50-4FEA-AA5D-E09FB97F8A5A}" type="presOf" srcId="{B92E6AC0-A5FB-4BE8-8B4C-D2F295C812E4}" destId="{4176FADE-79D9-425B-A1AA-5ABF400372A6}" srcOrd="0" destOrd="0" presId="urn:microsoft.com/office/officeart/2005/8/layout/vProcess5"/>
    <dgm:cxn modelId="{CAB867AA-1B4F-49D9-89DB-60438EA9EEE1}" type="presOf" srcId="{B92E6AC0-A5FB-4BE8-8B4C-D2F295C812E4}" destId="{2AF23DD1-FAF9-4F40-8F31-BC21617F33B5}" srcOrd="1" destOrd="0" presId="urn:microsoft.com/office/officeart/2005/8/layout/vProcess5"/>
    <dgm:cxn modelId="{44ED1CB4-6CD3-47DB-994F-90812E88D5DE}" srcId="{05D5B550-5F89-417B-9C89-759935BFEFC7}" destId="{6C3A4851-8385-417A-928D-E14977FB7F18}" srcOrd="0" destOrd="0" parTransId="{D5AB1FE5-846D-4BEF-AF96-2C562751020F}" sibTransId="{43ED48D7-D697-402E-87CE-0E6CC7731980}"/>
    <dgm:cxn modelId="{8830C7B6-F6AE-4BC2-AF46-11F3498C5D89}" type="presOf" srcId="{705DB68C-F256-4934-9D8F-13551D6C3D41}" destId="{98A8CC80-7F49-4467-BD60-840912A20D4B}" srcOrd="1" destOrd="0" presId="urn:microsoft.com/office/officeart/2005/8/layout/vProcess5"/>
    <dgm:cxn modelId="{0144E6B6-D698-4EC5-999A-1E2E9640AD08}" type="presOf" srcId="{C2E6FB1E-FA0D-4197-B391-3C5FF539B48D}" destId="{8F7FC835-068A-43DA-A1E1-92E433065B9A}" srcOrd="1" destOrd="0" presId="urn:microsoft.com/office/officeart/2005/8/layout/vProcess5"/>
    <dgm:cxn modelId="{7D51DACF-FD7B-4F6A-A41F-573EF10806FC}" type="presOf" srcId="{7AAB5E46-D63A-43EF-9F56-2265FEEEF51C}" destId="{158F9693-F206-4845-B10F-0D508C43AEB7}" srcOrd="0" destOrd="0" presId="urn:microsoft.com/office/officeart/2005/8/layout/vProcess5"/>
    <dgm:cxn modelId="{70046DE8-27EF-4962-878F-A2123F21CEAE}" type="presOf" srcId="{C2E6FB1E-FA0D-4197-B391-3C5FF539B48D}" destId="{AC16C36E-8728-4BA9-85C2-BFA50CD1DD3C}" srcOrd="0" destOrd="0" presId="urn:microsoft.com/office/officeart/2005/8/layout/vProcess5"/>
    <dgm:cxn modelId="{A597D1F5-CCE5-4C09-ADFE-948E5367ACAE}" type="presOf" srcId="{3A244E02-4616-4992-950D-5F958AD8CF46}" destId="{0934C05E-BCDB-4E8D-B3A4-EB69E9E5461D}" srcOrd="0" destOrd="0" presId="urn:microsoft.com/office/officeart/2005/8/layout/vProcess5"/>
    <dgm:cxn modelId="{647D7FF0-6958-4690-9935-9B9E7AA04419}" type="presParOf" srcId="{C87BFDB4-CBC5-4512-9851-7A4821E2E575}" destId="{138E3CB9-C0A3-4604-89DE-3BDDC0A4BF26}" srcOrd="0" destOrd="0" presId="urn:microsoft.com/office/officeart/2005/8/layout/vProcess5"/>
    <dgm:cxn modelId="{515880E3-E4E6-4717-A76B-146EF1FEDA6E}" type="presParOf" srcId="{C87BFDB4-CBC5-4512-9851-7A4821E2E575}" destId="{CE1CD6CA-B117-4BF4-A87F-994EE040C8D5}" srcOrd="1" destOrd="0" presId="urn:microsoft.com/office/officeart/2005/8/layout/vProcess5"/>
    <dgm:cxn modelId="{9FDDB97F-4822-4876-B657-461B93FD3277}" type="presParOf" srcId="{C87BFDB4-CBC5-4512-9851-7A4821E2E575}" destId="{4176FADE-79D9-425B-A1AA-5ABF400372A6}" srcOrd="2" destOrd="0" presId="urn:microsoft.com/office/officeart/2005/8/layout/vProcess5"/>
    <dgm:cxn modelId="{468137B4-0C68-4169-BD8E-EE38DA5E6AAF}" type="presParOf" srcId="{C87BFDB4-CBC5-4512-9851-7A4821E2E575}" destId="{AC16C36E-8728-4BA9-85C2-BFA50CD1DD3C}" srcOrd="3" destOrd="0" presId="urn:microsoft.com/office/officeart/2005/8/layout/vProcess5"/>
    <dgm:cxn modelId="{35541E73-8AF8-4B0B-9540-F09315F79555}" type="presParOf" srcId="{C87BFDB4-CBC5-4512-9851-7A4821E2E575}" destId="{FFC39034-3836-45C9-A7AD-B74BBE559320}" srcOrd="4" destOrd="0" presId="urn:microsoft.com/office/officeart/2005/8/layout/vProcess5"/>
    <dgm:cxn modelId="{BDBFE5E7-EB6C-4429-A798-3D8262D3FA71}" type="presParOf" srcId="{C87BFDB4-CBC5-4512-9851-7A4821E2E575}" destId="{DBD28AF3-E7D3-4557-9C71-0B97E3CE1F5B}" srcOrd="5" destOrd="0" presId="urn:microsoft.com/office/officeart/2005/8/layout/vProcess5"/>
    <dgm:cxn modelId="{1A60C07D-9357-4C0B-AA88-88834BC93FB9}" type="presParOf" srcId="{C87BFDB4-CBC5-4512-9851-7A4821E2E575}" destId="{0934C05E-BCDB-4E8D-B3A4-EB69E9E5461D}" srcOrd="6" destOrd="0" presId="urn:microsoft.com/office/officeart/2005/8/layout/vProcess5"/>
    <dgm:cxn modelId="{1444D068-E17A-438A-B7BD-F18BB9D73E72}" type="presParOf" srcId="{C87BFDB4-CBC5-4512-9851-7A4821E2E575}" destId="{158F9693-F206-4845-B10F-0D508C43AEB7}" srcOrd="7" destOrd="0" presId="urn:microsoft.com/office/officeart/2005/8/layout/vProcess5"/>
    <dgm:cxn modelId="{1A08E295-605A-4CB7-87E2-A939B9EBDC4A}" type="presParOf" srcId="{C87BFDB4-CBC5-4512-9851-7A4821E2E575}" destId="{4EE18B26-C6A0-4AD7-A5FD-B5190B95007D}" srcOrd="8" destOrd="0" presId="urn:microsoft.com/office/officeart/2005/8/layout/vProcess5"/>
    <dgm:cxn modelId="{0EA90DCB-F75A-4147-B923-0F2738844F86}" type="presParOf" srcId="{C87BFDB4-CBC5-4512-9851-7A4821E2E575}" destId="{2AF23DD1-FAF9-4F40-8F31-BC21617F33B5}" srcOrd="9" destOrd="0" presId="urn:microsoft.com/office/officeart/2005/8/layout/vProcess5"/>
    <dgm:cxn modelId="{3A19ABAD-382B-4526-940A-7673EA416788}" type="presParOf" srcId="{C87BFDB4-CBC5-4512-9851-7A4821E2E575}" destId="{8F7FC835-068A-43DA-A1E1-92E433065B9A}" srcOrd="10" destOrd="0" presId="urn:microsoft.com/office/officeart/2005/8/layout/vProcess5"/>
    <dgm:cxn modelId="{738C510E-AF6B-4B1D-9D8C-C5E4EDB304D4}" type="presParOf" srcId="{C87BFDB4-CBC5-4512-9851-7A4821E2E575}" destId="{98A8CC80-7F49-4467-BD60-840912A20D4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D31A9-9CFA-45DB-97C6-B789037AE3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7184AB3-CBEC-46C2-AB40-D0C50E10B8C1}">
      <dgm:prSet/>
      <dgm:spPr/>
      <dgm:t>
        <a:bodyPr/>
        <a:lstStyle/>
        <a:p>
          <a:pPr rtl="0"/>
          <a:r>
            <a:rPr lang="pl-PL" dirty="0"/>
            <a:t>… ciężko by się dzisiaj żyło, prawda?  </a:t>
          </a:r>
          <a:endParaRPr lang="en-US" dirty="0"/>
        </a:p>
      </dgm:t>
    </dgm:pt>
    <dgm:pt modelId="{B11E52AF-71FD-4288-BBF2-FACF05B46B33}" type="parTrans" cxnId="{E2775610-68FB-4D5F-9712-F3CFFFEE9D62}">
      <dgm:prSet/>
      <dgm:spPr/>
      <dgm:t>
        <a:bodyPr/>
        <a:lstStyle/>
        <a:p>
          <a:endParaRPr lang="en-US"/>
        </a:p>
      </dgm:t>
    </dgm:pt>
    <dgm:pt modelId="{BC399BDB-CD0F-4BBF-966E-C17D27B48275}" type="sibTrans" cxnId="{E2775610-68FB-4D5F-9712-F3CFFFEE9D62}">
      <dgm:prSet/>
      <dgm:spPr/>
      <dgm:t>
        <a:bodyPr/>
        <a:lstStyle/>
        <a:p>
          <a:endParaRPr lang="en-US"/>
        </a:p>
      </dgm:t>
    </dgm:pt>
    <dgm:pt modelId="{CF1A5C6B-2EDE-44E3-B69F-01EBEE75FB79}">
      <dgm:prSet/>
      <dgm:spPr/>
      <dgm:t>
        <a:bodyPr/>
        <a:lstStyle/>
        <a:p>
          <a:pPr rtl="0"/>
          <a:r>
            <a:rPr lang="pl-PL" dirty="0"/>
            <a:t>Dlatego warto wypracować sobie nawyki, dzięki którym będzie można zachować higienę cyfrową, zwłaszcza podczas pandemii.</a:t>
          </a:r>
          <a:br>
            <a:rPr lang="pl-PL" dirty="0">
              <a:latin typeface="Tw Cen MT"/>
            </a:rPr>
          </a:br>
          <a:endParaRPr lang="en-US" dirty="0"/>
        </a:p>
      </dgm:t>
    </dgm:pt>
    <dgm:pt modelId="{DFD4B123-FB83-41F8-A578-6DADF7529529}" type="parTrans" cxnId="{59C70363-9A43-457F-BA46-4BDA5ECF355B}">
      <dgm:prSet/>
      <dgm:spPr/>
      <dgm:t>
        <a:bodyPr/>
        <a:lstStyle/>
        <a:p>
          <a:endParaRPr lang="en-US"/>
        </a:p>
      </dgm:t>
    </dgm:pt>
    <dgm:pt modelId="{AF886A55-6112-4D2E-8652-E5DBEFF85DC4}" type="sibTrans" cxnId="{59C70363-9A43-457F-BA46-4BDA5ECF355B}">
      <dgm:prSet/>
      <dgm:spPr/>
      <dgm:t>
        <a:bodyPr/>
        <a:lstStyle/>
        <a:p>
          <a:endParaRPr lang="en-US"/>
        </a:p>
      </dgm:t>
    </dgm:pt>
    <dgm:pt modelId="{AB55413E-9FAE-4A33-BCCF-6DDA0320B839}">
      <dgm:prSet/>
      <dgm:spPr/>
      <dgm:t>
        <a:bodyPr/>
        <a:lstStyle/>
        <a:p>
          <a:r>
            <a:rPr lang="pl-PL" dirty="0"/>
            <a:t>Jakie macie sposoby, aby dbać o swoją higienę cyfrową?</a:t>
          </a:r>
          <a:endParaRPr lang="en-US" dirty="0"/>
        </a:p>
      </dgm:t>
    </dgm:pt>
    <dgm:pt modelId="{DB62A2F6-3FF6-4F4A-92E8-15B06AA78C5D}" type="parTrans" cxnId="{EC4CC8C6-AFE4-4EBD-B3B8-5F6F09AED0DE}">
      <dgm:prSet/>
      <dgm:spPr/>
      <dgm:t>
        <a:bodyPr/>
        <a:lstStyle/>
        <a:p>
          <a:endParaRPr lang="en-US"/>
        </a:p>
      </dgm:t>
    </dgm:pt>
    <dgm:pt modelId="{6A13DA37-5D91-402D-A4CF-405483550DC3}" type="sibTrans" cxnId="{EC4CC8C6-AFE4-4EBD-B3B8-5F6F09AED0DE}">
      <dgm:prSet/>
      <dgm:spPr/>
      <dgm:t>
        <a:bodyPr/>
        <a:lstStyle/>
        <a:p>
          <a:endParaRPr lang="en-US"/>
        </a:p>
      </dgm:t>
    </dgm:pt>
    <dgm:pt modelId="{FDB8B89E-F327-48D6-A445-78D77920875D}" type="pres">
      <dgm:prSet presAssocID="{7E8D31A9-9CFA-45DB-97C6-B789037AE307}" presName="vert0" presStyleCnt="0">
        <dgm:presLayoutVars>
          <dgm:dir/>
          <dgm:animOne val="branch"/>
          <dgm:animLvl val="lvl"/>
        </dgm:presLayoutVars>
      </dgm:prSet>
      <dgm:spPr/>
    </dgm:pt>
    <dgm:pt modelId="{30FA5AA5-5654-443D-8CDF-642CE2B5724F}" type="pres">
      <dgm:prSet presAssocID="{37184AB3-CBEC-46C2-AB40-D0C50E10B8C1}" presName="thickLine" presStyleLbl="alignNode1" presStyleIdx="0" presStyleCnt="3"/>
      <dgm:spPr/>
    </dgm:pt>
    <dgm:pt modelId="{6750DE8A-FBE0-47E1-ADA5-6236988E8541}" type="pres">
      <dgm:prSet presAssocID="{37184AB3-CBEC-46C2-AB40-D0C50E10B8C1}" presName="horz1" presStyleCnt="0"/>
      <dgm:spPr/>
    </dgm:pt>
    <dgm:pt modelId="{55010B60-679F-426E-9D51-AACC4905753C}" type="pres">
      <dgm:prSet presAssocID="{37184AB3-CBEC-46C2-AB40-D0C50E10B8C1}" presName="tx1" presStyleLbl="revTx" presStyleIdx="0" presStyleCnt="3"/>
      <dgm:spPr/>
    </dgm:pt>
    <dgm:pt modelId="{29082280-8366-4C49-9F22-37019122F9A2}" type="pres">
      <dgm:prSet presAssocID="{37184AB3-CBEC-46C2-AB40-D0C50E10B8C1}" presName="vert1" presStyleCnt="0"/>
      <dgm:spPr/>
    </dgm:pt>
    <dgm:pt modelId="{CA2C20DD-C217-4BB0-87BF-A5F5A3BF2A69}" type="pres">
      <dgm:prSet presAssocID="{CF1A5C6B-2EDE-44E3-B69F-01EBEE75FB79}" presName="thickLine" presStyleLbl="alignNode1" presStyleIdx="1" presStyleCnt="3"/>
      <dgm:spPr/>
    </dgm:pt>
    <dgm:pt modelId="{4AF8B83A-32F8-4F9C-8DF0-5D15B3D7DCBB}" type="pres">
      <dgm:prSet presAssocID="{CF1A5C6B-2EDE-44E3-B69F-01EBEE75FB79}" presName="horz1" presStyleCnt="0"/>
      <dgm:spPr/>
    </dgm:pt>
    <dgm:pt modelId="{23D59AF4-757E-43F5-96FE-E2CE0EC24761}" type="pres">
      <dgm:prSet presAssocID="{CF1A5C6B-2EDE-44E3-B69F-01EBEE75FB79}" presName="tx1" presStyleLbl="revTx" presStyleIdx="1" presStyleCnt="3"/>
      <dgm:spPr/>
    </dgm:pt>
    <dgm:pt modelId="{5764A7AE-2077-4017-A3E2-1643D6DC0156}" type="pres">
      <dgm:prSet presAssocID="{CF1A5C6B-2EDE-44E3-B69F-01EBEE75FB79}" presName="vert1" presStyleCnt="0"/>
      <dgm:spPr/>
    </dgm:pt>
    <dgm:pt modelId="{5F2FFB51-0258-4862-836B-AAB6ACEC86A0}" type="pres">
      <dgm:prSet presAssocID="{AB55413E-9FAE-4A33-BCCF-6DDA0320B839}" presName="thickLine" presStyleLbl="alignNode1" presStyleIdx="2" presStyleCnt="3"/>
      <dgm:spPr/>
    </dgm:pt>
    <dgm:pt modelId="{E0A5897F-257B-45D5-A299-4ACA3571349F}" type="pres">
      <dgm:prSet presAssocID="{AB55413E-9FAE-4A33-BCCF-6DDA0320B839}" presName="horz1" presStyleCnt="0"/>
      <dgm:spPr/>
    </dgm:pt>
    <dgm:pt modelId="{871A5A6F-51CE-4CD7-B646-047B7BE624C8}" type="pres">
      <dgm:prSet presAssocID="{AB55413E-9FAE-4A33-BCCF-6DDA0320B839}" presName="tx1" presStyleLbl="revTx" presStyleIdx="2" presStyleCnt="3"/>
      <dgm:spPr/>
    </dgm:pt>
    <dgm:pt modelId="{5144E3BF-0E98-474B-BEC1-E49491CF205F}" type="pres">
      <dgm:prSet presAssocID="{AB55413E-9FAE-4A33-BCCF-6DDA0320B839}" presName="vert1" presStyleCnt="0"/>
      <dgm:spPr/>
    </dgm:pt>
  </dgm:ptLst>
  <dgm:cxnLst>
    <dgm:cxn modelId="{74B1B509-073E-4A33-83C4-15351A0F657D}" type="presOf" srcId="{CF1A5C6B-2EDE-44E3-B69F-01EBEE75FB79}" destId="{23D59AF4-757E-43F5-96FE-E2CE0EC24761}" srcOrd="0" destOrd="0" presId="urn:microsoft.com/office/officeart/2008/layout/LinedList"/>
    <dgm:cxn modelId="{E2775610-68FB-4D5F-9712-F3CFFFEE9D62}" srcId="{7E8D31A9-9CFA-45DB-97C6-B789037AE307}" destId="{37184AB3-CBEC-46C2-AB40-D0C50E10B8C1}" srcOrd="0" destOrd="0" parTransId="{B11E52AF-71FD-4288-BBF2-FACF05B46B33}" sibTransId="{BC399BDB-CD0F-4BBF-966E-C17D27B48275}"/>
    <dgm:cxn modelId="{E0DA0F37-A615-487F-8539-BEAD259BBEC1}" type="presOf" srcId="{37184AB3-CBEC-46C2-AB40-D0C50E10B8C1}" destId="{55010B60-679F-426E-9D51-AACC4905753C}" srcOrd="0" destOrd="0" presId="urn:microsoft.com/office/officeart/2008/layout/LinedList"/>
    <dgm:cxn modelId="{22BE7A3C-515D-4086-88DE-9AD933449C53}" type="presOf" srcId="{7E8D31A9-9CFA-45DB-97C6-B789037AE307}" destId="{FDB8B89E-F327-48D6-A445-78D77920875D}" srcOrd="0" destOrd="0" presId="urn:microsoft.com/office/officeart/2008/layout/LinedList"/>
    <dgm:cxn modelId="{59C70363-9A43-457F-BA46-4BDA5ECF355B}" srcId="{7E8D31A9-9CFA-45DB-97C6-B789037AE307}" destId="{CF1A5C6B-2EDE-44E3-B69F-01EBEE75FB79}" srcOrd="1" destOrd="0" parTransId="{DFD4B123-FB83-41F8-A578-6DADF7529529}" sibTransId="{AF886A55-6112-4D2E-8652-E5DBEFF85DC4}"/>
    <dgm:cxn modelId="{0A7ED585-2258-4677-BEC7-A26B33EEC539}" type="presOf" srcId="{AB55413E-9FAE-4A33-BCCF-6DDA0320B839}" destId="{871A5A6F-51CE-4CD7-B646-047B7BE624C8}" srcOrd="0" destOrd="0" presId="urn:microsoft.com/office/officeart/2008/layout/LinedList"/>
    <dgm:cxn modelId="{EC4CC8C6-AFE4-4EBD-B3B8-5F6F09AED0DE}" srcId="{7E8D31A9-9CFA-45DB-97C6-B789037AE307}" destId="{AB55413E-9FAE-4A33-BCCF-6DDA0320B839}" srcOrd="2" destOrd="0" parTransId="{DB62A2F6-3FF6-4F4A-92E8-15B06AA78C5D}" sibTransId="{6A13DA37-5D91-402D-A4CF-405483550DC3}"/>
    <dgm:cxn modelId="{EBF8BE2D-B796-4BBC-97AA-8E0809D1B5C7}" type="presParOf" srcId="{FDB8B89E-F327-48D6-A445-78D77920875D}" destId="{30FA5AA5-5654-443D-8CDF-642CE2B5724F}" srcOrd="0" destOrd="0" presId="urn:microsoft.com/office/officeart/2008/layout/LinedList"/>
    <dgm:cxn modelId="{A62771DE-86E1-467F-BB16-C1EB9EA87ED1}" type="presParOf" srcId="{FDB8B89E-F327-48D6-A445-78D77920875D}" destId="{6750DE8A-FBE0-47E1-ADA5-6236988E8541}" srcOrd="1" destOrd="0" presId="urn:microsoft.com/office/officeart/2008/layout/LinedList"/>
    <dgm:cxn modelId="{1938FBE1-1446-4FCA-AEF8-1F7F95CA8E51}" type="presParOf" srcId="{6750DE8A-FBE0-47E1-ADA5-6236988E8541}" destId="{55010B60-679F-426E-9D51-AACC4905753C}" srcOrd="0" destOrd="0" presId="urn:microsoft.com/office/officeart/2008/layout/LinedList"/>
    <dgm:cxn modelId="{168E8F15-5DC0-4045-83C3-C1BD652445F0}" type="presParOf" srcId="{6750DE8A-FBE0-47E1-ADA5-6236988E8541}" destId="{29082280-8366-4C49-9F22-37019122F9A2}" srcOrd="1" destOrd="0" presId="urn:microsoft.com/office/officeart/2008/layout/LinedList"/>
    <dgm:cxn modelId="{1076C053-175D-4A50-862C-937B78A12746}" type="presParOf" srcId="{FDB8B89E-F327-48D6-A445-78D77920875D}" destId="{CA2C20DD-C217-4BB0-87BF-A5F5A3BF2A69}" srcOrd="2" destOrd="0" presId="urn:microsoft.com/office/officeart/2008/layout/LinedList"/>
    <dgm:cxn modelId="{A528FA07-4E93-4C44-800F-9B86BFAAE117}" type="presParOf" srcId="{FDB8B89E-F327-48D6-A445-78D77920875D}" destId="{4AF8B83A-32F8-4F9C-8DF0-5D15B3D7DCBB}" srcOrd="3" destOrd="0" presId="urn:microsoft.com/office/officeart/2008/layout/LinedList"/>
    <dgm:cxn modelId="{572019EB-FB82-49B0-B86A-EFC0AFACF120}" type="presParOf" srcId="{4AF8B83A-32F8-4F9C-8DF0-5D15B3D7DCBB}" destId="{23D59AF4-757E-43F5-96FE-E2CE0EC24761}" srcOrd="0" destOrd="0" presId="urn:microsoft.com/office/officeart/2008/layout/LinedList"/>
    <dgm:cxn modelId="{8F59D625-BE66-4D1F-80DF-A10BA6839735}" type="presParOf" srcId="{4AF8B83A-32F8-4F9C-8DF0-5D15B3D7DCBB}" destId="{5764A7AE-2077-4017-A3E2-1643D6DC0156}" srcOrd="1" destOrd="0" presId="urn:microsoft.com/office/officeart/2008/layout/LinedList"/>
    <dgm:cxn modelId="{011549F3-1DFF-4929-93F3-335F80C3816E}" type="presParOf" srcId="{FDB8B89E-F327-48D6-A445-78D77920875D}" destId="{5F2FFB51-0258-4862-836B-AAB6ACEC86A0}" srcOrd="4" destOrd="0" presId="urn:microsoft.com/office/officeart/2008/layout/LinedList"/>
    <dgm:cxn modelId="{A34677A1-3A87-45B6-8965-4F7DDF9FC56F}" type="presParOf" srcId="{FDB8B89E-F327-48D6-A445-78D77920875D}" destId="{E0A5897F-257B-45D5-A299-4ACA3571349F}" srcOrd="5" destOrd="0" presId="urn:microsoft.com/office/officeart/2008/layout/LinedList"/>
    <dgm:cxn modelId="{15922B42-4A5B-4104-BC52-98C1437F333A}" type="presParOf" srcId="{E0A5897F-257B-45D5-A299-4ACA3571349F}" destId="{871A5A6F-51CE-4CD7-B646-047B7BE624C8}" srcOrd="0" destOrd="0" presId="urn:microsoft.com/office/officeart/2008/layout/LinedList"/>
    <dgm:cxn modelId="{27B81BCF-4F54-4FC2-BCD0-EEC6EBEFEC65}" type="presParOf" srcId="{E0A5897F-257B-45D5-A299-4ACA3571349F}" destId="{5144E3BF-0E98-474B-BEC1-E49491CF20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D6CA-B117-4BF4-A87F-994EE040C8D5}">
      <dsp:nvSpPr>
        <dsp:cNvPr id="0" name=""/>
        <dsp:cNvSpPr/>
      </dsp:nvSpPr>
      <dsp:spPr>
        <a:xfrm>
          <a:off x="0" y="0"/>
          <a:ext cx="5792116" cy="13075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Pogorszenie koncentracji i funkcji poznawczych (czyli tych odpowiadających m.in.. za nabywanie i przetwarzanie wiedzy);</a:t>
          </a:r>
          <a:endParaRPr lang="en-US" sz="2100" kern="1200"/>
        </a:p>
      </dsp:txBody>
      <dsp:txXfrm>
        <a:off x="38298" y="38298"/>
        <a:ext cx="4270631" cy="1230996"/>
      </dsp:txXfrm>
    </dsp:sp>
    <dsp:sp modelId="{4176FADE-79D9-425B-A1AA-5ABF400372A6}">
      <dsp:nvSpPr>
        <dsp:cNvPr id="0" name=""/>
        <dsp:cNvSpPr/>
      </dsp:nvSpPr>
      <dsp:spPr>
        <a:xfrm>
          <a:off x="485089" y="1545336"/>
          <a:ext cx="5792116" cy="1307592"/>
        </a:xfrm>
        <a:prstGeom prst="roundRect">
          <a:avLst>
            <a:gd name="adj" fmla="val 10000"/>
          </a:avLst>
        </a:prstGeom>
        <a:solidFill>
          <a:schemeClr val="accent2">
            <a:hueOff val="-485121"/>
            <a:satOff val="-27976"/>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Trudności z kontrolowaniem emocji;</a:t>
          </a:r>
          <a:endParaRPr lang="en-US" sz="2100" kern="1200"/>
        </a:p>
      </dsp:txBody>
      <dsp:txXfrm>
        <a:off x="523387" y="1583634"/>
        <a:ext cx="4380496" cy="1230996"/>
      </dsp:txXfrm>
    </dsp:sp>
    <dsp:sp modelId="{AC16C36E-8728-4BA9-85C2-BFA50CD1DD3C}">
      <dsp:nvSpPr>
        <dsp:cNvPr id="0" name=""/>
        <dsp:cNvSpPr/>
      </dsp:nvSpPr>
      <dsp:spPr>
        <a:xfrm>
          <a:off x="962939" y="3090672"/>
          <a:ext cx="5792116" cy="1307592"/>
        </a:xfrm>
        <a:prstGeom prst="roundRect">
          <a:avLst>
            <a:gd name="adj" fmla="val 10000"/>
          </a:avLst>
        </a:prstGeom>
        <a:solidFill>
          <a:schemeClr val="accent2">
            <a:hueOff val="-970242"/>
            <a:satOff val="-5595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Zmęczenie, rozdrażnienie;</a:t>
          </a:r>
          <a:endParaRPr lang="en-US" sz="2100" kern="1200"/>
        </a:p>
      </dsp:txBody>
      <dsp:txXfrm>
        <a:off x="1001237" y="3128970"/>
        <a:ext cx="4387736" cy="1230996"/>
      </dsp:txXfrm>
    </dsp:sp>
    <dsp:sp modelId="{FFC39034-3836-45C9-A7AD-B74BBE559320}">
      <dsp:nvSpPr>
        <dsp:cNvPr id="0" name=""/>
        <dsp:cNvSpPr/>
      </dsp:nvSpPr>
      <dsp:spPr>
        <a:xfrm>
          <a:off x="1448029" y="4636008"/>
          <a:ext cx="5792116" cy="1307592"/>
        </a:xfrm>
        <a:prstGeom prst="roundRect">
          <a:avLst>
            <a:gd name="adj" fmla="val 10000"/>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Pogorszenie relacji z innymi</a:t>
          </a:r>
          <a:r>
            <a:rPr lang="pl-PL" sz="2100" kern="1200">
              <a:latin typeface="Tw Cen MT"/>
            </a:rPr>
            <a:t>.</a:t>
          </a:r>
          <a:endParaRPr lang="en-US" sz="2100" kern="1200"/>
        </a:p>
      </dsp:txBody>
      <dsp:txXfrm>
        <a:off x="1486327" y="4674306"/>
        <a:ext cx="4380496" cy="1230996"/>
      </dsp:txXfrm>
    </dsp:sp>
    <dsp:sp modelId="{DBD28AF3-E7D3-4557-9C71-0B97E3CE1F5B}">
      <dsp:nvSpPr>
        <dsp:cNvPr id="0" name=""/>
        <dsp:cNvSpPr/>
      </dsp:nvSpPr>
      <dsp:spPr>
        <a:xfrm>
          <a:off x="4942181" y="1001496"/>
          <a:ext cx="849934" cy="84993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33416" y="1001496"/>
        <a:ext cx="467464" cy="639575"/>
      </dsp:txXfrm>
    </dsp:sp>
    <dsp:sp modelId="{0934C05E-BCDB-4E8D-B3A4-EB69E9E5461D}">
      <dsp:nvSpPr>
        <dsp:cNvPr id="0" name=""/>
        <dsp:cNvSpPr/>
      </dsp:nvSpPr>
      <dsp:spPr>
        <a:xfrm>
          <a:off x="5427271" y="2546832"/>
          <a:ext cx="849934" cy="849934"/>
        </a:xfrm>
        <a:prstGeom prst="downArrow">
          <a:avLst>
            <a:gd name="adj1" fmla="val 55000"/>
            <a:gd name="adj2" fmla="val 45000"/>
          </a:avLst>
        </a:prstGeom>
        <a:solidFill>
          <a:schemeClr val="accent2">
            <a:tint val="40000"/>
            <a:alpha val="90000"/>
            <a:hueOff val="-424613"/>
            <a:satOff val="-37673"/>
            <a:lumOff val="-488"/>
            <a:alphaOff val="0"/>
          </a:schemeClr>
        </a:solidFill>
        <a:ln w="12700" cap="flat" cmpd="sng" algn="ctr">
          <a:solidFill>
            <a:schemeClr val="accent2">
              <a:tint val="40000"/>
              <a:alpha val="90000"/>
              <a:hueOff val="-424613"/>
              <a:satOff val="-37673"/>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8506" y="2546832"/>
        <a:ext cx="467464" cy="639575"/>
      </dsp:txXfrm>
    </dsp:sp>
    <dsp:sp modelId="{158F9693-F206-4845-B10F-0D508C43AEB7}">
      <dsp:nvSpPr>
        <dsp:cNvPr id="0" name=""/>
        <dsp:cNvSpPr/>
      </dsp:nvSpPr>
      <dsp:spPr>
        <a:xfrm>
          <a:off x="5905121" y="4092168"/>
          <a:ext cx="849934" cy="849934"/>
        </a:xfrm>
        <a:prstGeom prst="downArrow">
          <a:avLst>
            <a:gd name="adj1" fmla="val 55000"/>
            <a:gd name="adj2" fmla="val 45000"/>
          </a:avLst>
        </a:prstGeom>
        <a:solidFill>
          <a:schemeClr val="accent2">
            <a:tint val="40000"/>
            <a:alpha val="90000"/>
            <a:hueOff val="-849226"/>
            <a:satOff val="-75346"/>
            <a:lumOff val="-977"/>
            <a:alphaOff val="0"/>
          </a:schemeClr>
        </a:solidFill>
        <a:ln w="12700" cap="flat" cmpd="sng" algn="ctr">
          <a:solidFill>
            <a:schemeClr val="accent2">
              <a:tint val="40000"/>
              <a:alpha val="90000"/>
              <a:hueOff val="-849226"/>
              <a:satOff val="-75346"/>
              <a:lumOff val="-9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96356" y="4092168"/>
        <a:ext cx="467464" cy="639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A5AA5-5654-443D-8CDF-642CE2B5724F}">
      <dsp:nvSpPr>
        <dsp:cNvPr id="0" name=""/>
        <dsp:cNvSpPr/>
      </dsp:nvSpPr>
      <dsp:spPr>
        <a:xfrm>
          <a:off x="0" y="2902"/>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10B60-679F-426E-9D51-AACC4905753C}">
      <dsp:nvSpPr>
        <dsp:cNvPr id="0" name=""/>
        <dsp:cNvSpPr/>
      </dsp:nvSpPr>
      <dsp:spPr>
        <a:xfrm>
          <a:off x="0" y="2902"/>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pl-PL" sz="2900" kern="1200" dirty="0"/>
            <a:t>… ciężko by się dzisiaj żyło, prawda?  </a:t>
          </a:r>
          <a:endParaRPr lang="en-US" sz="2900" kern="1200" dirty="0"/>
        </a:p>
      </dsp:txBody>
      <dsp:txXfrm>
        <a:off x="0" y="2902"/>
        <a:ext cx="7240146" cy="1979265"/>
      </dsp:txXfrm>
    </dsp:sp>
    <dsp:sp modelId="{CA2C20DD-C217-4BB0-87BF-A5F5A3BF2A69}">
      <dsp:nvSpPr>
        <dsp:cNvPr id="0" name=""/>
        <dsp:cNvSpPr/>
      </dsp:nvSpPr>
      <dsp:spPr>
        <a:xfrm>
          <a:off x="0" y="1982167"/>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59AF4-757E-43F5-96FE-E2CE0EC24761}">
      <dsp:nvSpPr>
        <dsp:cNvPr id="0" name=""/>
        <dsp:cNvSpPr/>
      </dsp:nvSpPr>
      <dsp:spPr>
        <a:xfrm>
          <a:off x="0" y="1982167"/>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pl-PL" sz="2900" kern="1200" dirty="0"/>
            <a:t>Dlatego warto wypracować sobie nawyki, dzięki którym będzie można zachować higienę cyfrową, zwłaszcza podczas pandemii.</a:t>
          </a:r>
          <a:br>
            <a:rPr lang="pl-PL" sz="2900" kern="1200" dirty="0">
              <a:latin typeface="Tw Cen MT"/>
            </a:rPr>
          </a:br>
          <a:endParaRPr lang="en-US" sz="2900" kern="1200" dirty="0"/>
        </a:p>
      </dsp:txBody>
      <dsp:txXfrm>
        <a:off x="0" y="1982167"/>
        <a:ext cx="7240146" cy="1979265"/>
      </dsp:txXfrm>
    </dsp:sp>
    <dsp:sp modelId="{5F2FFB51-0258-4862-836B-AAB6ACEC86A0}">
      <dsp:nvSpPr>
        <dsp:cNvPr id="0" name=""/>
        <dsp:cNvSpPr/>
      </dsp:nvSpPr>
      <dsp:spPr>
        <a:xfrm>
          <a:off x="0" y="3961432"/>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A5A6F-51CE-4CD7-B646-047B7BE624C8}">
      <dsp:nvSpPr>
        <dsp:cNvPr id="0" name=""/>
        <dsp:cNvSpPr/>
      </dsp:nvSpPr>
      <dsp:spPr>
        <a:xfrm>
          <a:off x="0" y="3961432"/>
          <a:ext cx="7240146" cy="19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pl-PL" sz="2900" kern="1200" dirty="0"/>
            <a:t>Jakie macie sposoby, aby dbać o swoją higienę cyfrową?</a:t>
          </a:r>
          <a:endParaRPr lang="en-US" sz="2900" kern="1200" dirty="0"/>
        </a:p>
      </dsp:txBody>
      <dsp:txXfrm>
        <a:off x="0" y="3961432"/>
        <a:ext cx="7240146" cy="19792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Thursday, November 26,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6819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Thursday, November 26,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6796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Thursday, November 26,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250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Thursday, November 26,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8229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Thursday, November 26,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1438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Thursday, November 26,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6350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Thursday, November 26,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057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Thursday, November 26,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08144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Thursday, November 26,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3261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Thursday, November 26,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770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Thursday, November 26,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0935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900" cap="all" spc="300" baseline="0">
                <a:solidFill>
                  <a:schemeClr val="bg1"/>
                </a:solidFill>
              </a:defRPr>
            </a:lvl1pPr>
          </a:lstStyle>
          <a:p>
            <a:fld id="{10076A27-8146-4F75-9851-A83577C6FD8A}" type="datetime2">
              <a:rPr lang="en-US" smtClean="0"/>
              <a:t>Thursday, November 26,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9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62588688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hyperlink" Target="https://ug.edu.pl/news/sites/ug.edu.pl.news/files/2020-06/Badanie%20zdalnenauczanie_prezentacja_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olskatimes.pl/jak-komorki-dopalaja-nam-mozgi-wspolczesne-elektroniczne-narkotyki/ar/c14-14756934" TargetMode="External"/><Relationship Id="rId2" Type="http://schemas.openxmlformats.org/officeDocument/2006/relationships/hyperlink" Target="https://www.netflix.com/watch/81254224?trackId=14170286&amp;tctx=2%2C0%2Cb2c4e15e-293e-453b-8435-928f7ee1b9dc-375966051%2Cb3530382-ccf4-4d58-a65e-8c76646e2411_29860231X3XX1605684057315%2Cb3530382-ccf4-4d58-a65e-8c76646e2411_ROOT%2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3E2520-27D7-4348-97B6-30FA36DBEE5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377303" y="376070"/>
            <a:ext cx="10837036" cy="2020963"/>
          </a:xfrm>
        </p:spPr>
        <p:txBody>
          <a:bodyPr anchor="b">
            <a:normAutofit/>
          </a:bodyPr>
          <a:lstStyle/>
          <a:p>
            <a:pPr algn="l"/>
            <a:r>
              <a:rPr lang="pl-PL">
                <a:solidFill>
                  <a:schemeClr val="bg1"/>
                </a:solidFill>
              </a:rPr>
              <a:t>Jak zadbać o siebie podczas korzystania z elektroniki?</a:t>
            </a:r>
          </a:p>
        </p:txBody>
      </p:sp>
      <p:sp>
        <p:nvSpPr>
          <p:cNvPr id="3" name="Podtytuł 2"/>
          <p:cNvSpPr>
            <a:spLocks noGrp="1"/>
          </p:cNvSpPr>
          <p:nvPr>
            <p:ph type="subTitle" idx="1"/>
          </p:nvPr>
        </p:nvSpPr>
        <p:spPr>
          <a:xfrm>
            <a:off x="377303" y="2862204"/>
            <a:ext cx="4191534" cy="1697185"/>
          </a:xfrm>
        </p:spPr>
        <p:txBody>
          <a:bodyPr vert="horz" lIns="0" tIns="0" rIns="0" bIns="0" rtlCol="0" anchor="t">
            <a:normAutofit/>
          </a:bodyPr>
          <a:lstStyle/>
          <a:p>
            <a:pPr marL="285750" indent="-285750" algn="l">
              <a:buChar char="•"/>
            </a:pPr>
            <a:r>
              <a:rPr lang="pl-PL">
                <a:solidFill>
                  <a:schemeClr val="bg1"/>
                </a:solidFill>
              </a:rPr>
              <a:t>NADUŻYWANIE INTERNETU I ELEKTRONIKI</a:t>
            </a:r>
          </a:p>
          <a:p>
            <a:pPr marL="285750" indent="-285750" algn="l">
              <a:buChar char="•"/>
            </a:pPr>
            <a:r>
              <a:rPr lang="pl-PL">
                <a:solidFill>
                  <a:schemeClr val="bg1"/>
                </a:solidFill>
                <a:ea typeface="+mn-lt"/>
                <a:cs typeface="+mn-lt"/>
              </a:rPr>
              <a:t>HIGIENA cyfrowa</a:t>
            </a:r>
            <a:endParaRPr lang="pl-PL" b="0">
              <a:solidFill>
                <a:schemeClr val="bg1"/>
              </a:solidFill>
              <a:ea typeface="+mn-lt"/>
              <a:cs typeface="+mn-lt"/>
            </a:endParaRPr>
          </a:p>
          <a:p>
            <a:pPr algn="l"/>
            <a:endParaRPr lang="pl-PL">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63B9-7730-472C-BAC1-9A0FBD44BB7F}"/>
              </a:ext>
            </a:extLst>
          </p:cNvPr>
          <p:cNvSpPr>
            <a:spLocks noGrp="1"/>
          </p:cNvSpPr>
          <p:nvPr>
            <p:ph type="title"/>
          </p:nvPr>
        </p:nvSpPr>
        <p:spPr/>
        <p:txBody>
          <a:bodyPr/>
          <a:lstStyle/>
          <a:p>
            <a:r>
              <a:rPr lang="pl-PL"/>
              <a:t>Dlatego warto zadbać o higienę cyfrową!</a:t>
            </a:r>
          </a:p>
        </p:txBody>
      </p:sp>
      <p:sp>
        <p:nvSpPr>
          <p:cNvPr id="3" name="Content Placeholder 2">
            <a:extLst>
              <a:ext uri="{FF2B5EF4-FFF2-40B4-BE49-F238E27FC236}">
                <a16:creationId xmlns:a16="http://schemas.microsoft.com/office/drawing/2014/main" id="{5ADC31FA-23B5-4E69-B775-CAA3360AB0D1}"/>
              </a:ext>
            </a:extLst>
          </p:cNvPr>
          <p:cNvSpPr>
            <a:spLocks noGrp="1"/>
          </p:cNvSpPr>
          <p:nvPr>
            <p:ph idx="1"/>
          </p:nvPr>
        </p:nvSpPr>
        <p:spPr/>
        <p:txBody>
          <a:bodyPr vert="horz" lIns="0" tIns="0" rIns="0" bIns="0" rtlCol="0" anchor="t">
            <a:normAutofit fontScale="92500" lnSpcReduction="10000"/>
          </a:bodyPr>
          <a:lstStyle/>
          <a:p>
            <a:pPr marL="0" indent="0">
              <a:buNone/>
            </a:pPr>
            <a:r>
              <a:rPr lang="pl-PL"/>
              <a:t>Ale co to właściwie jest?</a:t>
            </a:r>
          </a:p>
          <a:p>
            <a:pPr marL="0" indent="0">
              <a:buNone/>
            </a:pPr>
            <a:r>
              <a:rPr lang="pl-PL" b="1">
                <a:ea typeface="+mn-lt"/>
                <a:cs typeface="+mn-lt"/>
              </a:rPr>
              <a:t>HIGIENA CYFROWA</a:t>
            </a:r>
            <a:r>
              <a:rPr lang="pl-PL">
                <a:ea typeface="+mn-lt"/>
                <a:cs typeface="+mn-lt"/>
              </a:rPr>
              <a:t> to zespół działań i czynności zmierzających do optymalizacji indywidualnego zdrowia somatycznego, psychicznego oraz społecznego w zakresie korzystania z technologii informacyjno-komunikacyjnych. </a:t>
            </a:r>
          </a:p>
          <a:p>
            <a:pPr marL="0" indent="0">
              <a:buNone/>
            </a:pPr>
            <a:r>
              <a:rPr lang="pl-PL">
                <a:ea typeface="+mn-lt"/>
                <a:cs typeface="+mn-lt"/>
              </a:rPr>
              <a:t>Jej poziom uzależniony jest od </a:t>
            </a:r>
            <a:r>
              <a:rPr lang="pl-PL" b="1">
                <a:ea typeface="+mn-lt"/>
                <a:cs typeface="+mn-lt"/>
              </a:rPr>
              <a:t>samoregulacji i kontroli związanej z używaniem </a:t>
            </a:r>
            <a:r>
              <a:rPr lang="pl-PL" b="1" err="1">
                <a:ea typeface="+mn-lt"/>
                <a:cs typeface="+mn-lt"/>
              </a:rPr>
              <a:t>internetu</a:t>
            </a:r>
            <a:r>
              <a:rPr lang="pl-PL" b="1">
                <a:ea typeface="+mn-lt"/>
                <a:cs typeface="+mn-lt"/>
              </a:rPr>
              <a:t> oraz cyfrowych narzędzi ekranowych</a:t>
            </a:r>
            <a:r>
              <a:rPr lang="pl-PL">
                <a:ea typeface="+mn-lt"/>
                <a:cs typeface="+mn-lt"/>
              </a:rPr>
              <a:t>, alternatywy dla świata cyfrowego, jak również rozwiniętej sieci oparcia społecznego. </a:t>
            </a:r>
          </a:p>
          <a:p>
            <a:pPr marL="0" indent="0">
              <a:buNone/>
            </a:pPr>
            <a:r>
              <a:rPr lang="pl-PL" b="1">
                <a:ea typeface="+mn-lt"/>
                <a:cs typeface="+mn-lt"/>
              </a:rPr>
              <a:t>Higiena cyfrowa może być rozumiana jako postawa życiowa wynikająca z kreatywnego i odpowiedzialnego używania zasobów sieci.</a:t>
            </a:r>
            <a:endParaRPr lang="pl-PL" b="1"/>
          </a:p>
        </p:txBody>
      </p:sp>
      <p:sp>
        <p:nvSpPr>
          <p:cNvPr id="6" name="pole tekstowe 5">
            <a:extLst>
              <a:ext uri="{FF2B5EF4-FFF2-40B4-BE49-F238E27FC236}">
                <a16:creationId xmlns:a16="http://schemas.microsoft.com/office/drawing/2014/main" id="{46565298-89E0-4309-AFBE-45C65C42ED4B}"/>
              </a:ext>
            </a:extLst>
          </p:cNvPr>
          <p:cNvSpPr txBox="1"/>
          <p:nvPr/>
        </p:nvSpPr>
        <p:spPr>
          <a:xfrm>
            <a:off x="9325155" y="5946476"/>
            <a:ext cx="2743200"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dirty="0">
                <a:hlinkClick r:id="rId2"/>
              </a:rPr>
              <a:t>źródło</a:t>
            </a:r>
            <a:endParaRPr lang="pl-PL"/>
          </a:p>
        </p:txBody>
      </p:sp>
    </p:spTree>
    <p:extLst>
      <p:ext uri="{BB962C8B-B14F-4D97-AF65-F5344CB8AC3E}">
        <p14:creationId xmlns:p14="http://schemas.microsoft.com/office/powerpoint/2010/main" val="240076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8AB3-23ED-4628-A786-1C805CFFB783}"/>
              </a:ext>
            </a:extLst>
          </p:cNvPr>
          <p:cNvSpPr>
            <a:spLocks noGrp="1"/>
          </p:cNvSpPr>
          <p:nvPr>
            <p:ph type="title"/>
          </p:nvPr>
        </p:nvSpPr>
        <p:spPr>
          <a:xfrm>
            <a:off x="623977" y="376137"/>
            <a:ext cx="10240903" cy="1233488"/>
          </a:xfrm>
        </p:spPr>
        <p:txBody>
          <a:bodyPr>
            <a:normAutofit fontScale="90000"/>
          </a:bodyPr>
          <a:lstStyle/>
          <a:p>
            <a:r>
              <a:rPr lang="pl-PL"/>
              <a:t>weź kartkę i za każde stwierdzenie, z którym się zgadzasz, zapisz sobie 1 punkt</a:t>
            </a:r>
          </a:p>
        </p:txBody>
      </p:sp>
      <p:sp>
        <p:nvSpPr>
          <p:cNvPr id="7" name="pole tekstowe 6">
            <a:extLst>
              <a:ext uri="{FF2B5EF4-FFF2-40B4-BE49-F238E27FC236}">
                <a16:creationId xmlns:a16="http://schemas.microsoft.com/office/drawing/2014/main" id="{5DEEB72F-0A5A-4EED-B172-80CE909AC1F2}"/>
              </a:ext>
            </a:extLst>
          </p:cNvPr>
          <p:cNvSpPr txBox="1"/>
          <p:nvPr/>
        </p:nvSpPr>
        <p:spPr>
          <a:xfrm>
            <a:off x="626853" y="1877682"/>
            <a:ext cx="1088078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200" dirty="0"/>
              <a:t>1. Pozostaję w </a:t>
            </a:r>
            <a:r>
              <a:rPr lang="pl-PL" sz="2200"/>
              <a:t>ciągłej</a:t>
            </a:r>
            <a:r>
              <a:rPr lang="pl-PL" sz="2200" dirty="0"/>
              <a:t> gotowości do odbierania połączeń i powiadomień.</a:t>
            </a:r>
          </a:p>
          <a:p>
            <a:r>
              <a:rPr lang="pl-PL" sz="2200"/>
              <a:t>2. Miewam dość siedzenia przy komputerze/smartfonie.</a:t>
            </a:r>
          </a:p>
          <a:p>
            <a:r>
              <a:rPr lang="pl-PL" sz="2200"/>
              <a:t>3. Bywa, że czuję się przeładowana informacjami.</a:t>
            </a:r>
          </a:p>
          <a:p>
            <a:r>
              <a:rPr lang="pl-PL" sz="2200"/>
              <a:t>4. Czuję się rozdrażniony/a z powodu ciągłego używania Internetu, komputera czy </a:t>
            </a:r>
            <a:r>
              <a:rPr lang="pl-PL" sz="2200" err="1"/>
              <a:t>smartfona</a:t>
            </a:r>
            <a:r>
              <a:rPr lang="pl-PL" sz="2200"/>
              <a:t>.</a:t>
            </a:r>
          </a:p>
          <a:p>
            <a:r>
              <a:rPr lang="pl-PL" sz="2200"/>
              <a:t>5. Korzystam z narzędzi ekranowych tuż przed pójściem spać.</a:t>
            </a:r>
          </a:p>
          <a:p>
            <a:r>
              <a:rPr lang="pl-PL" sz="2200"/>
              <a:t>6. Czasem boli mnie głowa od ciągłego korzystania z narzędzi ekranowych.</a:t>
            </a:r>
          </a:p>
          <a:p>
            <a:r>
              <a:rPr lang="pl-PL" sz="2200"/>
              <a:t>7. Bywam niewyspana/y z powodu używania narzędzi ekranowych.</a:t>
            </a:r>
          </a:p>
          <a:p>
            <a:r>
              <a:rPr lang="pl-PL" sz="2200"/>
              <a:t>8. Miewam problemy z koncentracją z powodu korzystania z Internetu i narzędzi ekranowych.</a:t>
            </a:r>
          </a:p>
          <a:p>
            <a:r>
              <a:rPr lang="pl-PL" sz="2200"/>
              <a:t>9. Zdarza się, że zarywam nocki, korzystając z komputera, </a:t>
            </a:r>
            <a:r>
              <a:rPr lang="pl-PL" sz="2200" err="1"/>
              <a:t>smartfona</a:t>
            </a:r>
            <a:r>
              <a:rPr lang="pl-PL" sz="2200"/>
              <a:t>, telewizora czy Internetu;</a:t>
            </a:r>
          </a:p>
          <a:p>
            <a:r>
              <a:rPr lang="pl-PL" sz="2200"/>
              <a:t>10. Używam swojego </a:t>
            </a:r>
            <a:r>
              <a:rPr lang="pl-PL" sz="2200" err="1"/>
              <a:t>smartfona</a:t>
            </a:r>
            <a:r>
              <a:rPr lang="pl-PL" sz="2200"/>
              <a:t> lub komputera podczas e-lekcji, żeby robić coś innego.</a:t>
            </a:r>
          </a:p>
        </p:txBody>
      </p:sp>
    </p:spTree>
    <p:extLst>
      <p:ext uri="{BB962C8B-B14F-4D97-AF65-F5344CB8AC3E}">
        <p14:creationId xmlns:p14="http://schemas.microsoft.com/office/powerpoint/2010/main" val="103602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94EDB-C4B5-4067-A74F-D74396D5C370}"/>
              </a:ext>
            </a:extLst>
          </p:cNvPr>
          <p:cNvSpPr>
            <a:spLocks noGrp="1"/>
          </p:cNvSpPr>
          <p:nvPr>
            <p:ph type="title"/>
          </p:nvPr>
        </p:nvSpPr>
        <p:spPr>
          <a:xfrm>
            <a:off x="629729" y="-1230813"/>
            <a:ext cx="4540832" cy="3363597"/>
          </a:xfrm>
        </p:spPr>
        <p:txBody>
          <a:bodyPr>
            <a:normAutofit/>
          </a:bodyPr>
          <a:lstStyle/>
          <a:p>
            <a:r>
              <a:rPr lang="pl-PL" sz="3200" dirty="0"/>
              <a:t>No tak, ale </a:t>
            </a:r>
            <a:br>
              <a:rPr lang="pl-PL" sz="3200" dirty="0"/>
            </a:br>
            <a:r>
              <a:rPr lang="pl-PL" sz="3200" dirty="0"/>
              <a:t>bez </a:t>
            </a:r>
            <a:r>
              <a:rPr lang="pl-PL" sz="3200" dirty="0" err="1"/>
              <a:t>internetu</a:t>
            </a:r>
            <a:r>
              <a:rPr lang="pl-PL" sz="3200" dirty="0"/>
              <a:t>...</a:t>
            </a:r>
            <a:endParaRPr lang="pl-PL"/>
          </a:p>
        </p:txBody>
      </p:sp>
      <p:graphicFrame>
        <p:nvGraphicFramePr>
          <p:cNvPr id="5" name="Content Placeholder 2">
            <a:extLst>
              <a:ext uri="{FF2B5EF4-FFF2-40B4-BE49-F238E27FC236}">
                <a16:creationId xmlns:a16="http://schemas.microsoft.com/office/drawing/2014/main" id="{B9383AAB-CCF4-47BF-9B7E-2A03BBC1FD32}"/>
              </a:ext>
            </a:extLst>
          </p:cNvPr>
          <p:cNvGraphicFramePr>
            <a:graphicFrameLocks noGrp="1"/>
          </p:cNvGraphicFramePr>
          <p:nvPr>
            <p:ph idx="1"/>
            <p:extLst>
              <p:ext uri="{D42A27DB-BD31-4B8C-83A1-F6EECF244321}">
                <p14:modId xmlns:p14="http://schemas.microsoft.com/office/powerpoint/2010/main" val="3078595467"/>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21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E52CF2-5BFA-4A90-BA47-C64A3812E807}"/>
              </a:ext>
            </a:extLst>
          </p:cNvPr>
          <p:cNvSpPr>
            <a:spLocks noGrp="1"/>
          </p:cNvSpPr>
          <p:nvPr>
            <p:ph type="title"/>
          </p:nvPr>
        </p:nvSpPr>
        <p:spPr/>
        <p:txBody>
          <a:bodyPr>
            <a:normAutofit fontScale="90000"/>
          </a:bodyPr>
          <a:lstStyle/>
          <a:p>
            <a:r>
              <a:rPr lang="pl-PL"/>
              <a:t>Pomocne nawyki, które możesz </a:t>
            </a:r>
            <a:r>
              <a:rPr lang="pl-PL" dirty="0"/>
              <a:t>wypróbować, aby zadbać o higienę cyfrową</a:t>
            </a:r>
          </a:p>
        </p:txBody>
      </p:sp>
      <p:sp>
        <p:nvSpPr>
          <p:cNvPr id="3" name="Symbol zastępczy zawartości 2">
            <a:extLst>
              <a:ext uri="{FF2B5EF4-FFF2-40B4-BE49-F238E27FC236}">
                <a16:creationId xmlns:a16="http://schemas.microsoft.com/office/drawing/2014/main" id="{FDC0D9FE-5188-4E0D-B279-5F1B98468822}"/>
              </a:ext>
            </a:extLst>
          </p:cNvPr>
          <p:cNvSpPr>
            <a:spLocks noGrp="1"/>
          </p:cNvSpPr>
          <p:nvPr>
            <p:ph idx="1"/>
          </p:nvPr>
        </p:nvSpPr>
        <p:spPr/>
        <p:txBody>
          <a:bodyPr vert="horz" lIns="0" tIns="0" rIns="0" bIns="0" rtlCol="0" anchor="t">
            <a:normAutofit/>
          </a:bodyPr>
          <a:lstStyle/>
          <a:p>
            <a:r>
              <a:rPr lang="pl-PL"/>
              <a:t>Postaraj się </a:t>
            </a:r>
            <a:r>
              <a:rPr lang="pl-PL" b="1"/>
              <a:t>nie korzystać z telefonu i innych urządzeń ekranowych np. przez pierwsze pół godziny po wstaniu i pół godziny przed położeniem się spać.</a:t>
            </a:r>
            <a:r>
              <a:rPr lang="pl-PL" dirty="0"/>
              <a:t> </a:t>
            </a:r>
            <a:endParaRPr lang="pl-PL"/>
          </a:p>
          <a:p>
            <a:r>
              <a:rPr lang="pl-PL"/>
              <a:t>Jeśli chcesz, możesz zainstalować </a:t>
            </a:r>
            <a:r>
              <a:rPr lang="pl-PL" b="1"/>
              <a:t>aplikację, pomagającą kontrolować ilość czasu spędzanego w sieci lub na graniu.</a:t>
            </a:r>
            <a:r>
              <a:rPr lang="pl-PL"/>
              <a:t> Wybór jest spory, a większość jest darmowa. Często takie aplikacje znajdują się wśród aplikacji systemowych.</a:t>
            </a:r>
            <a:endParaRPr lang="pl-PL" dirty="0"/>
          </a:p>
          <a:p>
            <a:r>
              <a:rPr lang="pl-PL"/>
              <a:t>Jeśli zdarza Ci się stracić rachubę czasu podczas przeglądania Internetu, możesz </a:t>
            </a:r>
            <a:r>
              <a:rPr lang="pl-PL" b="1"/>
              <a:t>wypisać listę rzeczy, które chcesz sprawdzić lub załatwić w sieci</a:t>
            </a:r>
            <a:r>
              <a:rPr lang="pl-PL"/>
              <a:t>, by następnie zrobić to o ustalonej godzinie, odhaczając kolejne punkty ze swojej listy.</a:t>
            </a:r>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407237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AFBBEC00-B67B-418E-A253-813359C5559A}"/>
              </a:ext>
            </a:extLst>
          </p:cNvPr>
          <p:cNvSpPr txBox="1"/>
          <p:nvPr/>
        </p:nvSpPr>
        <p:spPr>
          <a:xfrm>
            <a:off x="468702" y="353683"/>
            <a:ext cx="42096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cap="all"/>
              <a:t>POMOCNE NAWYKI, KTÓRE MOŻESZ WYPRÓBOWAĆ, </a:t>
            </a:r>
            <a:endParaRPr lang="pl-PL"/>
          </a:p>
          <a:p>
            <a:r>
              <a:rPr lang="pl-PL" b="1" cap="all"/>
              <a:t>ABY ZADBAĆ O HIGIENĘ CYFROWĄ</a:t>
            </a:r>
            <a:r>
              <a:rPr lang="pl-PL"/>
              <a:t>​</a:t>
            </a:r>
          </a:p>
        </p:txBody>
      </p:sp>
      <p:sp>
        <p:nvSpPr>
          <p:cNvPr id="7" name="pole tekstowe 6">
            <a:extLst>
              <a:ext uri="{FF2B5EF4-FFF2-40B4-BE49-F238E27FC236}">
                <a16:creationId xmlns:a16="http://schemas.microsoft.com/office/drawing/2014/main" id="{8487B433-27F2-4A65-B215-8EE3CD597625}"/>
              </a:ext>
            </a:extLst>
          </p:cNvPr>
          <p:cNvSpPr txBox="1"/>
          <p:nvPr/>
        </p:nvSpPr>
        <p:spPr>
          <a:xfrm>
            <a:off x="770627" y="1590136"/>
            <a:ext cx="1116833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pl-PL" b="1"/>
              <a:t>Dużo czasu schodzi Ci na pisaniu wiadomości za porśrednictwem komunikatorów? </a:t>
            </a:r>
            <a:r>
              <a:rPr lang="pl-PL"/>
              <a:t>Umów się ze znajomymi np. na telefon lub wideokonferencję. Zajmie to mniej czasu i pozwoli na bliższy kontakt, pielęgnowanie relacji. W idealnym świecie można </a:t>
            </a:r>
            <a:r>
              <a:rPr lang="pl-PL" dirty="0"/>
              <a:t>też się spotkać, zamiast pisać. ;) </a:t>
            </a:r>
          </a:p>
          <a:p>
            <a:pPr marL="285750" indent="-285750">
              <a:buFont typeface="Arial"/>
              <a:buChar char="•"/>
            </a:pPr>
            <a:endParaRPr lang="pl-PL" dirty="0"/>
          </a:p>
          <a:p>
            <a:pPr marL="285750" indent="-285750">
              <a:buFont typeface="Arial"/>
              <a:buChar char="•"/>
            </a:pPr>
            <a:r>
              <a:rPr lang="pl-PL" b="1"/>
              <a:t>Szczególnie "czasożerne" są konwersacje grupowe, na których niemal bez przerwy ktoś coś pisze.</a:t>
            </a:r>
            <a:r>
              <a:rPr lang="pl-PL"/>
              <a:t> Wycisz je i - jeśli chcesz być na bieżąco - czytaj je raz na dzień lub kilka dni. Pamiętaj, że nie musisz być bez przerwy dostępny/a.</a:t>
            </a:r>
            <a:endParaRPr lang="pl-PL" dirty="0"/>
          </a:p>
          <a:p>
            <a:pPr marL="285750" indent="-285750">
              <a:buFont typeface="Arial"/>
              <a:buChar char="•"/>
            </a:pPr>
            <a:endParaRPr lang="pl-PL" dirty="0"/>
          </a:p>
          <a:p>
            <a:pPr marL="285750" indent="-285750">
              <a:buFont typeface="Arial"/>
              <a:buChar char="•"/>
            </a:pPr>
            <a:r>
              <a:rPr lang="pl-PL" b="1"/>
              <a:t>Kiedy uczestniczysz w lekcji on-line, wycisz telefon, zamknij okna z grami i mediami społecznościowymi. </a:t>
            </a:r>
            <a:r>
              <a:rPr lang="pl-PL"/>
              <a:t>Dzięki temu mniej będą Cię one rozpraszały. A co najważniejsze - więcej zapamiętasz z lekcji, więc szybciej opanujesz materiał. Oszczędzisz dzięki temu czas na dodatkowe powtórki.</a:t>
            </a:r>
            <a:endParaRPr lang="pl-PL" dirty="0"/>
          </a:p>
          <a:p>
            <a:pPr marL="285750" indent="-285750">
              <a:buFont typeface="Arial"/>
              <a:buChar char="•"/>
            </a:pPr>
            <a:endParaRPr lang="pl-PL" dirty="0"/>
          </a:p>
          <a:p>
            <a:pPr marL="285750" indent="-285750">
              <a:buFont typeface="Arial"/>
              <a:buChar char="•"/>
            </a:pPr>
            <a:r>
              <a:rPr lang="pl-PL"/>
              <a:t>Dbaj o to, by mieć zainteresowania, które realizuje się off-line. Czytaj, ruszaj się, zrób coś własnymi rękoma, posłuchaj muzyki.</a:t>
            </a:r>
            <a:endParaRPr lang="pl-PL" dirty="0"/>
          </a:p>
          <a:p>
            <a:pPr marL="285750" indent="-285750">
              <a:buFont typeface="Arial"/>
              <a:buChar char="•"/>
            </a:pPr>
            <a:endParaRPr lang="pl-PL" dirty="0"/>
          </a:p>
          <a:p>
            <a:pPr marL="285750" indent="-285750">
              <a:buFont typeface="Arial"/>
              <a:buChar char="•"/>
            </a:pPr>
            <a:r>
              <a:rPr lang="pl-PL"/>
              <a:t>Spróbuj raz na jakiś czas zrezygnować z korzystania z elektroniki przez kilka godzin lub jeden dzień. Dzięki temu będziesz mogła/mógł zobaczyć, co daje Ci czas spędzony off-line.</a:t>
            </a:r>
            <a:endParaRPr lang="pl-PL" dirty="0"/>
          </a:p>
        </p:txBody>
      </p:sp>
    </p:spTree>
    <p:extLst>
      <p:ext uri="{BB962C8B-B14F-4D97-AF65-F5344CB8AC3E}">
        <p14:creationId xmlns:p14="http://schemas.microsoft.com/office/powerpoint/2010/main" val="112347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663C7-CC4D-43C3-BAA4-D64E3013CE7D}"/>
              </a:ext>
            </a:extLst>
          </p:cNvPr>
          <p:cNvSpPr>
            <a:spLocks noGrp="1"/>
          </p:cNvSpPr>
          <p:nvPr>
            <p:ph type="title"/>
          </p:nvPr>
        </p:nvSpPr>
        <p:spPr>
          <a:xfrm>
            <a:off x="1371600" y="457200"/>
            <a:ext cx="4911393" cy="1556724"/>
          </a:xfrm>
        </p:spPr>
        <p:txBody>
          <a:bodyPr anchor="b">
            <a:normAutofit/>
          </a:bodyPr>
          <a:lstStyle/>
          <a:p>
            <a:r>
              <a:rPr lang="pl-PL" dirty="0"/>
              <a:t>Wyobraź sobie...</a:t>
            </a:r>
          </a:p>
        </p:txBody>
      </p:sp>
      <p:sp>
        <p:nvSpPr>
          <p:cNvPr id="3" name="Content Placeholder 2">
            <a:extLst>
              <a:ext uri="{FF2B5EF4-FFF2-40B4-BE49-F238E27FC236}">
                <a16:creationId xmlns:a16="http://schemas.microsoft.com/office/drawing/2014/main" id="{10DF80F5-74F5-4C9A-BF27-176E77B02D3A}"/>
              </a:ext>
            </a:extLst>
          </p:cNvPr>
          <p:cNvSpPr>
            <a:spLocks noGrp="1"/>
          </p:cNvSpPr>
          <p:nvPr>
            <p:ph idx="1"/>
          </p:nvPr>
        </p:nvSpPr>
        <p:spPr>
          <a:xfrm>
            <a:off x="1371601" y="2345635"/>
            <a:ext cx="4911392" cy="3583940"/>
          </a:xfrm>
        </p:spPr>
        <p:txBody>
          <a:bodyPr vert="horz" lIns="0" tIns="0" rIns="0" bIns="0" rtlCol="0" anchor="t">
            <a:normAutofit/>
          </a:bodyPr>
          <a:lstStyle/>
          <a:p>
            <a:pPr marL="0" indent="0">
              <a:buNone/>
            </a:pPr>
            <a:r>
              <a:rPr lang="pl-PL" sz="2000"/>
              <a:t>… że wychodzisz z domu, aby pojechać dokądś autobusem. W połowie drogi orientujesz się, że nie wzięłaś/nie wziąłeś ze sobą telefonu. </a:t>
            </a:r>
            <a:endParaRPr lang="pl-PL" sz="2000" dirty="0"/>
          </a:p>
          <a:p>
            <a:pPr marL="0" indent="0">
              <a:buNone/>
            </a:pPr>
            <a:endParaRPr lang="pl-PL" sz="2000" dirty="0"/>
          </a:p>
          <a:p>
            <a:pPr marL="0" indent="0">
              <a:buNone/>
            </a:pPr>
            <a:r>
              <a:rPr lang="pl-PL" sz="2000"/>
              <a:t>Co się w Tobie dzieje? Jakie uczucia się pojawiają? Co zrobisz?</a:t>
            </a:r>
          </a:p>
        </p:txBody>
      </p:sp>
      <p:pic>
        <p:nvPicPr>
          <p:cNvPr id="4" name="Obraz 4">
            <a:extLst>
              <a:ext uri="{FF2B5EF4-FFF2-40B4-BE49-F238E27FC236}">
                <a16:creationId xmlns:a16="http://schemas.microsoft.com/office/drawing/2014/main" id="{CAE0D1AF-10E5-4783-80A2-AD6850E8CE4E}"/>
              </a:ext>
            </a:extLst>
          </p:cNvPr>
          <p:cNvPicPr>
            <a:picLocks noChangeAspect="1"/>
          </p:cNvPicPr>
          <p:nvPr/>
        </p:nvPicPr>
        <p:blipFill>
          <a:blip r:embed="rId2"/>
          <a:stretch>
            <a:fillRect/>
          </a:stretch>
        </p:blipFill>
        <p:spPr>
          <a:xfrm>
            <a:off x="6644639" y="648307"/>
            <a:ext cx="5090161" cy="5090161"/>
          </a:xfrm>
          <a:prstGeom prst="rect">
            <a:avLst/>
          </a:prstGeom>
        </p:spPr>
      </p:pic>
      <p:sp>
        <p:nvSpPr>
          <p:cNvPr id="11" name="Rectangle 10">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0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C000-6A8E-4870-A794-D59124FE676F}"/>
              </a:ext>
            </a:extLst>
          </p:cNvPr>
          <p:cNvSpPr>
            <a:spLocks noGrp="1"/>
          </p:cNvSpPr>
          <p:nvPr>
            <p:ph type="title"/>
          </p:nvPr>
        </p:nvSpPr>
        <p:spPr>
          <a:xfrm>
            <a:off x="1371600" y="563042"/>
            <a:ext cx="10240903" cy="1233488"/>
          </a:xfrm>
        </p:spPr>
        <p:txBody>
          <a:bodyPr>
            <a:normAutofit fontScale="90000"/>
          </a:bodyPr>
          <a:lstStyle/>
          <a:p>
            <a:r>
              <a:rPr lang="pl-PL"/>
              <a:t>Dlaczego korzystanie z </a:t>
            </a:r>
            <a:r>
              <a:rPr lang="pl-PL" err="1"/>
              <a:t>internetu</a:t>
            </a:r>
            <a:r>
              <a:rPr lang="pl-PL"/>
              <a:t> </a:t>
            </a:r>
            <a:br>
              <a:rPr lang="en-US"/>
            </a:br>
            <a:r>
              <a:rPr lang="pl-PL"/>
              <a:t>i elektroniki sprawia ludziom przyjemność?</a:t>
            </a:r>
          </a:p>
        </p:txBody>
      </p:sp>
      <p:sp>
        <p:nvSpPr>
          <p:cNvPr id="3" name="Content Placeholder 2">
            <a:extLst>
              <a:ext uri="{FF2B5EF4-FFF2-40B4-BE49-F238E27FC236}">
                <a16:creationId xmlns:a16="http://schemas.microsoft.com/office/drawing/2014/main" id="{CC8E5959-1C2F-4A1B-90D8-4FBDB88A7EFE}"/>
              </a:ext>
            </a:extLst>
          </p:cNvPr>
          <p:cNvSpPr>
            <a:spLocks noGrp="1"/>
          </p:cNvSpPr>
          <p:nvPr>
            <p:ph idx="1"/>
          </p:nvPr>
        </p:nvSpPr>
        <p:spPr>
          <a:xfrm>
            <a:off x="1371600" y="1856147"/>
            <a:ext cx="10240903" cy="4531272"/>
          </a:xfrm>
        </p:spPr>
        <p:txBody>
          <a:bodyPr vert="horz" lIns="0" tIns="0" rIns="0" bIns="0" rtlCol="0" anchor="t">
            <a:normAutofit fontScale="70000" lnSpcReduction="20000"/>
          </a:bodyPr>
          <a:lstStyle/>
          <a:p>
            <a:r>
              <a:rPr lang="pl-PL" b="1"/>
              <a:t>Mózg "lubi" być stymulowany poprzez obrazy</a:t>
            </a:r>
            <a:r>
              <a:rPr lang="pl-PL"/>
              <a:t>. "Uwielbia" też</a:t>
            </a:r>
            <a:r>
              <a:rPr lang="pl-PL" b="1"/>
              <a:t> nowości</a:t>
            </a:r>
            <a:r>
              <a:rPr lang="pl-PL"/>
              <a:t>, bo nasi przodkowe, zdobywając informacje o otoczeniu, zwiększali swoje szanse na przetrwanie. Jesteśmy więc wyposażeni w swego rodzaju "instynkt" poszukiwania informacji. Dlatego tak łatwo stracić rachubę czasu błądząc po meandrach Instagrama lub przechodząc kolejne poziomy gry. Dlatego też trudno powstrzymać się od sięgnięcia po telefon, kiedy słyszymy dźwięk otrzymania wiadomości.</a:t>
            </a:r>
          </a:p>
          <a:p>
            <a:pPr marL="0" indent="0">
              <a:buNone/>
            </a:pPr>
            <a:r>
              <a:rPr lang="pl-PL" dirty="0">
                <a:ea typeface="+mn-lt"/>
                <a:cs typeface="+mn-lt"/>
                <a:hlinkClick r:id="rId2"/>
              </a:rPr>
              <a:t>Obejrzyjmy teraz fragment filmu "Social dillema"...</a:t>
            </a:r>
            <a:r>
              <a:rPr lang="pl-PL" dirty="0">
                <a:ea typeface="+mn-lt"/>
                <a:cs typeface="+mn-lt"/>
              </a:rPr>
              <a:t> </a:t>
            </a:r>
            <a:r>
              <a:rPr lang="pl-PL">
                <a:ea typeface="+mn-lt"/>
                <a:cs typeface="+mn-lt"/>
              </a:rPr>
              <a:t>(00:33:30)</a:t>
            </a:r>
            <a:endParaRPr lang="pl-PL" dirty="0"/>
          </a:p>
          <a:p>
            <a:r>
              <a:rPr lang="pl-PL" b="1"/>
              <a:t>Za "instynktem" zdobywania informacji stoi dopamina.</a:t>
            </a:r>
            <a:r>
              <a:rPr lang="pl-PL" dirty="0"/>
              <a:t> </a:t>
            </a:r>
            <a:r>
              <a:rPr lang="pl-PL">
                <a:ea typeface="+mn-lt"/>
                <a:cs typeface="+mn-lt"/>
              </a:rPr>
              <a:t>Zwiększona ilość tego związku chemicznego w organizmie jest odczuwana jako przyjemność, pobudzenie, satysfakcja, a także euforia. Odpowiada on także za </a:t>
            </a:r>
            <a:r>
              <a:rPr lang="pl-PL" b="1">
                <a:ea typeface="+mn-lt"/>
                <a:cs typeface="+mn-lt"/>
              </a:rPr>
              <a:t>motywację do podjęcia konkretnego działania</a:t>
            </a:r>
            <a:r>
              <a:rPr lang="pl-PL">
                <a:ea typeface="+mn-lt"/>
                <a:cs typeface="+mn-lt"/>
              </a:rPr>
              <a:t>. Pobudza tzw. </a:t>
            </a:r>
            <a:r>
              <a:rPr lang="pl-PL" b="1">
                <a:ea typeface="+mn-lt"/>
                <a:cs typeface="+mn-lt"/>
              </a:rPr>
              <a:t>układ nagrody,</a:t>
            </a:r>
            <a:r>
              <a:rPr lang="pl-PL">
                <a:ea typeface="+mn-lt"/>
                <a:cs typeface="+mn-lt"/>
              </a:rPr>
              <a:t> który </a:t>
            </a:r>
            <a:r>
              <a:rPr lang="pl-PL" b="1">
                <a:ea typeface="+mn-lt"/>
                <a:cs typeface="+mn-lt"/>
              </a:rPr>
              <a:t>"zachęca" ludzi m. in. do podejmowania działań sprzyjających przetrwaniu gatunku (np. jedzenia, kontaktów towarzyskich)</a:t>
            </a:r>
            <a:endParaRPr lang="pl-PL" b="1"/>
          </a:p>
          <a:p>
            <a:r>
              <a:rPr lang="en-US">
                <a:ea typeface="+mn-lt"/>
                <a:cs typeface="+mn-lt"/>
              </a:rPr>
              <a:t>Internet </a:t>
            </a:r>
            <a:r>
              <a:rPr lang="en-US" err="1">
                <a:ea typeface="+mn-lt"/>
                <a:cs typeface="+mn-lt"/>
              </a:rPr>
              <a:t>daje</a:t>
            </a:r>
            <a:r>
              <a:rPr lang="en-US" dirty="0">
                <a:ea typeface="+mn-lt"/>
                <a:cs typeface="+mn-lt"/>
              </a:rPr>
              <a:t> </a:t>
            </a:r>
            <a:r>
              <a:rPr lang="en-US" err="1">
                <a:ea typeface="+mn-lt"/>
                <a:cs typeface="+mn-lt"/>
              </a:rPr>
              <a:t>możliwość</a:t>
            </a:r>
            <a:r>
              <a:rPr lang="en-US" dirty="0">
                <a:ea typeface="+mn-lt"/>
                <a:cs typeface="+mn-lt"/>
              </a:rPr>
              <a:t> </a:t>
            </a:r>
            <a:r>
              <a:rPr lang="en-US" b="1" err="1">
                <a:ea typeface="+mn-lt"/>
                <a:cs typeface="+mn-lt"/>
              </a:rPr>
              <a:t>nawiązywania</a:t>
            </a:r>
            <a:r>
              <a:rPr lang="en-US" b="1" dirty="0">
                <a:ea typeface="+mn-lt"/>
                <a:cs typeface="+mn-lt"/>
              </a:rPr>
              <a:t> </a:t>
            </a:r>
            <a:r>
              <a:rPr lang="en-US" b="1" err="1">
                <a:ea typeface="+mn-lt"/>
                <a:cs typeface="+mn-lt"/>
              </a:rPr>
              <a:t>i</a:t>
            </a:r>
            <a:r>
              <a:rPr lang="en-US" b="1" dirty="0">
                <a:ea typeface="+mn-lt"/>
                <a:cs typeface="+mn-lt"/>
              </a:rPr>
              <a:t> </a:t>
            </a:r>
            <a:r>
              <a:rPr lang="en-US" b="1" err="1">
                <a:ea typeface="+mn-lt"/>
                <a:cs typeface="+mn-lt"/>
              </a:rPr>
              <a:t>podtrzymywania</a:t>
            </a:r>
            <a:r>
              <a:rPr lang="en-US" b="1" dirty="0">
                <a:ea typeface="+mn-lt"/>
                <a:cs typeface="+mn-lt"/>
              </a:rPr>
              <a:t> </a:t>
            </a:r>
            <a:r>
              <a:rPr lang="en-US" b="1" err="1">
                <a:ea typeface="+mn-lt"/>
                <a:cs typeface="+mn-lt"/>
              </a:rPr>
              <a:t>relacji</a:t>
            </a:r>
            <a:r>
              <a:rPr lang="en-US" b="1">
                <a:ea typeface="+mn-lt"/>
                <a:cs typeface="+mn-lt"/>
              </a:rPr>
              <a:t> z </a:t>
            </a:r>
            <a:r>
              <a:rPr lang="en-US" b="1" err="1">
                <a:ea typeface="+mn-lt"/>
                <a:cs typeface="+mn-lt"/>
              </a:rPr>
              <a:t>ludźmi</a:t>
            </a:r>
            <a:r>
              <a:rPr lang="en-US" b="1" dirty="0">
                <a:ea typeface="+mn-lt"/>
                <a:cs typeface="+mn-lt"/>
              </a:rPr>
              <a:t> </a:t>
            </a:r>
            <a:r>
              <a:rPr lang="en-US">
                <a:ea typeface="+mn-lt"/>
                <a:cs typeface="+mn-lt"/>
              </a:rPr>
              <a:t>- to </a:t>
            </a:r>
            <a:r>
              <a:rPr lang="en-US" err="1">
                <a:ea typeface="+mn-lt"/>
                <a:cs typeface="+mn-lt"/>
              </a:rPr>
              <a:t>kolejna</a:t>
            </a:r>
            <a:r>
              <a:rPr lang="en-US" dirty="0">
                <a:ea typeface="+mn-lt"/>
                <a:cs typeface="+mn-lt"/>
              </a:rPr>
              <a:t> </a:t>
            </a:r>
            <a:r>
              <a:rPr lang="en-US" err="1">
                <a:ea typeface="+mn-lt"/>
                <a:cs typeface="+mn-lt"/>
              </a:rPr>
              <a:t>sytuacja</a:t>
            </a:r>
            <a:r>
              <a:rPr lang="en-US">
                <a:ea typeface="+mn-lt"/>
                <a:cs typeface="+mn-lt"/>
              </a:rPr>
              <a:t>, w </a:t>
            </a:r>
            <a:r>
              <a:rPr lang="en-US" err="1">
                <a:ea typeface="+mn-lt"/>
                <a:cs typeface="+mn-lt"/>
              </a:rPr>
              <a:t>której</a:t>
            </a:r>
            <a:r>
              <a:rPr lang="en-US" dirty="0">
                <a:ea typeface="+mn-lt"/>
                <a:cs typeface="+mn-lt"/>
              </a:rPr>
              <a:t> </a:t>
            </a:r>
            <a:r>
              <a:rPr lang="en-US" err="1">
                <a:ea typeface="+mn-lt"/>
                <a:cs typeface="+mn-lt"/>
              </a:rPr>
              <a:t>dopamina</a:t>
            </a:r>
            <a:r>
              <a:rPr lang="en-US" dirty="0">
                <a:ea typeface="+mn-lt"/>
                <a:cs typeface="+mn-lt"/>
              </a:rPr>
              <a:t> </a:t>
            </a:r>
            <a:r>
              <a:rPr lang="en-US">
                <a:ea typeface="+mn-lt"/>
                <a:cs typeface="+mn-lt"/>
              </a:rPr>
              <a:t>"</a:t>
            </a:r>
            <a:r>
              <a:rPr lang="en-US" err="1">
                <a:ea typeface="+mn-lt"/>
                <a:cs typeface="+mn-lt"/>
              </a:rPr>
              <a:t>zalewa</a:t>
            </a:r>
            <a:r>
              <a:rPr lang="en-US">
                <a:ea typeface="+mn-lt"/>
                <a:cs typeface="+mn-lt"/>
              </a:rPr>
              <a:t>" </a:t>
            </a:r>
            <a:r>
              <a:rPr lang="en-US" err="1">
                <a:ea typeface="+mn-lt"/>
                <a:cs typeface="+mn-lt"/>
              </a:rPr>
              <a:t>nam</a:t>
            </a:r>
            <a:r>
              <a:rPr lang="en-US" dirty="0">
                <a:ea typeface="+mn-lt"/>
                <a:cs typeface="+mn-lt"/>
              </a:rPr>
              <a:t> </a:t>
            </a:r>
            <a:r>
              <a:rPr lang="en-US" err="1">
                <a:ea typeface="+mn-lt"/>
                <a:cs typeface="+mn-lt"/>
              </a:rPr>
              <a:t>organizm</a:t>
            </a:r>
            <a:r>
              <a:rPr lang="en-US">
                <a:ea typeface="+mn-lt"/>
                <a:cs typeface="+mn-lt"/>
              </a:rPr>
              <a:t>.</a:t>
            </a:r>
          </a:p>
          <a:p>
            <a:r>
              <a:rPr lang="en-US"/>
              <a:t>Gdyby ktoś chciał zgłębić ten temat, odsyłam Was do </a:t>
            </a:r>
            <a:r>
              <a:rPr lang="en-US" b="1"/>
              <a:t>filmu "Social dillema" </a:t>
            </a:r>
            <a:r>
              <a:rPr lang="en-US"/>
              <a:t>na Netflixie i do</a:t>
            </a:r>
            <a:r>
              <a:rPr lang="en-US" b="1" dirty="0"/>
              <a:t> </a:t>
            </a:r>
            <a:r>
              <a:rPr lang="en-US" b="1" dirty="0">
                <a:hlinkClick r:id="rId3"/>
              </a:rPr>
              <a:t>artykułu</a:t>
            </a:r>
            <a:r>
              <a:rPr lang="en-US" b="1" dirty="0"/>
              <a:t>.</a:t>
            </a:r>
            <a:br>
              <a:rPr lang="en-US" b="1" dirty="0"/>
            </a:br>
            <a:endParaRPr lang="en-US"/>
          </a:p>
        </p:txBody>
      </p:sp>
    </p:spTree>
    <p:extLst>
      <p:ext uri="{BB962C8B-B14F-4D97-AF65-F5344CB8AC3E}">
        <p14:creationId xmlns:p14="http://schemas.microsoft.com/office/powerpoint/2010/main" val="423933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119A-126C-49D1-978D-D8C2F2AD614A}"/>
              </a:ext>
            </a:extLst>
          </p:cNvPr>
          <p:cNvSpPr>
            <a:spLocks noGrp="1"/>
          </p:cNvSpPr>
          <p:nvPr>
            <p:ph type="title"/>
          </p:nvPr>
        </p:nvSpPr>
        <p:spPr/>
        <p:txBody>
          <a:bodyPr/>
          <a:lstStyle/>
          <a:p>
            <a:r>
              <a:rPr lang="pl-PL" dirty="0"/>
              <a:t>Dopamina...</a:t>
            </a:r>
          </a:p>
        </p:txBody>
      </p:sp>
      <p:sp>
        <p:nvSpPr>
          <p:cNvPr id="3" name="Content Placeholder 2">
            <a:extLst>
              <a:ext uri="{FF2B5EF4-FFF2-40B4-BE49-F238E27FC236}">
                <a16:creationId xmlns:a16="http://schemas.microsoft.com/office/drawing/2014/main" id="{7D5873C2-5DE4-4804-87AF-6433446FD224}"/>
              </a:ext>
            </a:extLst>
          </p:cNvPr>
          <p:cNvSpPr>
            <a:spLocks noGrp="1"/>
          </p:cNvSpPr>
          <p:nvPr>
            <p:ph idx="1"/>
          </p:nvPr>
        </p:nvSpPr>
        <p:spPr/>
        <p:txBody>
          <a:bodyPr vert="horz" lIns="0" tIns="0" rIns="0" bIns="0" rtlCol="0" anchor="t">
            <a:normAutofit/>
          </a:bodyPr>
          <a:lstStyle/>
          <a:p>
            <a:pPr marL="0" indent="0">
              <a:buNone/>
            </a:pPr>
            <a:r>
              <a:rPr lang="pl-PL"/>
              <a:t>… odpowiada także za uzależnienia. Jej zwiększone wydzielanie towarzyszy także zażywaniu alkoholu czy narkotyków. Oznacza to, że korzystanie z elektroniki może powodować uzależnienie, podobnie jak substancje psychoaktywne.</a:t>
            </a:r>
          </a:p>
          <a:p>
            <a:pPr marL="0" indent="0">
              <a:buNone/>
            </a:pPr>
            <a:endParaRPr lang="pl-PL"/>
          </a:p>
          <a:p>
            <a:pPr marL="0" indent="0">
              <a:buNone/>
            </a:pPr>
            <a:r>
              <a:rPr lang="pl-PL"/>
              <a:t>Co gorsze, wiele stron i aplikacji (szczególnie portali społecznościowych lub gier) jest tak zaprojektowanych, aby były jak najbardziej uzależniające.</a:t>
            </a:r>
          </a:p>
          <a:p>
            <a:pPr marL="0" indent="0">
              <a:buNone/>
            </a:pPr>
            <a:endParaRPr lang="pl-PL"/>
          </a:p>
          <a:p>
            <a:pPr marL="0" indent="0">
              <a:buNone/>
            </a:pPr>
            <a:endParaRPr lang="pl-PL"/>
          </a:p>
          <a:p>
            <a:pPr marL="0" indent="0">
              <a:buNone/>
            </a:pPr>
            <a:endParaRPr lang="pl-PL"/>
          </a:p>
        </p:txBody>
      </p:sp>
    </p:spTree>
    <p:extLst>
      <p:ext uri="{BB962C8B-B14F-4D97-AF65-F5344CB8AC3E}">
        <p14:creationId xmlns:p14="http://schemas.microsoft.com/office/powerpoint/2010/main" val="94442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B956-CECC-4441-84D4-179278DD545F}"/>
              </a:ext>
            </a:extLst>
          </p:cNvPr>
          <p:cNvSpPr>
            <a:spLocks noGrp="1"/>
          </p:cNvSpPr>
          <p:nvPr>
            <p:ph type="title"/>
          </p:nvPr>
        </p:nvSpPr>
        <p:spPr/>
        <p:txBody>
          <a:bodyPr/>
          <a:lstStyle/>
          <a:p>
            <a:r>
              <a:rPr lang="pl-PL"/>
              <a:t>Według badań...</a:t>
            </a:r>
          </a:p>
        </p:txBody>
      </p:sp>
      <p:sp>
        <p:nvSpPr>
          <p:cNvPr id="3" name="Content Placeholder 2">
            <a:extLst>
              <a:ext uri="{FF2B5EF4-FFF2-40B4-BE49-F238E27FC236}">
                <a16:creationId xmlns:a16="http://schemas.microsoft.com/office/drawing/2014/main" id="{6128E655-40BD-47E3-A139-412841312757}"/>
              </a:ext>
            </a:extLst>
          </p:cNvPr>
          <p:cNvSpPr>
            <a:spLocks noGrp="1"/>
          </p:cNvSpPr>
          <p:nvPr>
            <p:ph idx="1"/>
          </p:nvPr>
        </p:nvSpPr>
        <p:spPr/>
        <p:txBody>
          <a:bodyPr vert="horz" lIns="0" tIns="0" rIns="0" bIns="0" rtlCol="0" anchor="t">
            <a:normAutofit/>
          </a:bodyPr>
          <a:lstStyle/>
          <a:p>
            <a:pPr marL="0" indent="0">
              <a:buNone/>
            </a:pPr>
            <a:r>
              <a:rPr lang="pl-PL"/>
              <a:t>... około 12% polskich nastolatków między 12 a 17 rokiem życia używa Internetu w sposób określany jako problematyczny, co może prowadzić do uzależnienia.</a:t>
            </a:r>
            <a:br>
              <a:rPr lang="pl-PL"/>
            </a:br>
            <a:br>
              <a:rPr lang="pl-PL"/>
            </a:br>
            <a:r>
              <a:rPr lang="pl-PL" sz="1400"/>
              <a:t>źródło: raport Fundacji Dajemy Dzieciom Siłę, 2019</a:t>
            </a:r>
            <a:br>
              <a:rPr lang="pl-PL" sz="1400">
                <a:ea typeface="+mn-lt"/>
                <a:cs typeface="+mn-lt"/>
              </a:rPr>
            </a:br>
            <a:r>
              <a:rPr lang="pl-PL" sz="1400">
                <a:ea typeface="+mn-lt"/>
                <a:cs typeface="+mn-lt"/>
              </a:rPr>
              <a:t>https://fdds.pl/wp-content/uploads/2020/01/Problematyczne-u%C5%BCywanie-internetu-przez-m%C5%82odzie%C5%BC.-Raport-z-bada%C5%84.pdf</a:t>
            </a:r>
            <a:endParaRPr lang="pl-PL" sz="1400"/>
          </a:p>
          <a:p>
            <a:endParaRPr lang="pl-PL"/>
          </a:p>
        </p:txBody>
      </p:sp>
    </p:spTree>
    <p:extLst>
      <p:ext uri="{BB962C8B-B14F-4D97-AF65-F5344CB8AC3E}">
        <p14:creationId xmlns:p14="http://schemas.microsoft.com/office/powerpoint/2010/main" val="47732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AB8B-5312-435C-BD51-493400B87821}"/>
              </a:ext>
            </a:extLst>
          </p:cNvPr>
          <p:cNvSpPr>
            <a:spLocks noGrp="1"/>
          </p:cNvSpPr>
          <p:nvPr>
            <p:ph type="title"/>
          </p:nvPr>
        </p:nvSpPr>
        <p:spPr>
          <a:xfrm>
            <a:off x="695864" y="232363"/>
            <a:ext cx="10240903" cy="1233488"/>
          </a:xfrm>
        </p:spPr>
        <p:txBody>
          <a:bodyPr>
            <a:normAutofit/>
          </a:bodyPr>
          <a:lstStyle/>
          <a:p>
            <a:r>
              <a:rPr lang="pl-PL"/>
              <a:t>Odpowiedz sobie na poniższe pytania</a:t>
            </a:r>
          </a:p>
        </p:txBody>
      </p:sp>
      <p:sp>
        <p:nvSpPr>
          <p:cNvPr id="3" name="Content Placeholder 2">
            <a:extLst>
              <a:ext uri="{FF2B5EF4-FFF2-40B4-BE49-F238E27FC236}">
                <a16:creationId xmlns:a16="http://schemas.microsoft.com/office/drawing/2014/main" id="{E2E92B5F-3C44-43AC-BB02-0ADDE25354E5}"/>
              </a:ext>
            </a:extLst>
          </p:cNvPr>
          <p:cNvSpPr>
            <a:spLocks noGrp="1"/>
          </p:cNvSpPr>
          <p:nvPr>
            <p:ph idx="1"/>
          </p:nvPr>
        </p:nvSpPr>
        <p:spPr>
          <a:xfrm>
            <a:off x="695865" y="1511090"/>
            <a:ext cx="10916638" cy="4847575"/>
          </a:xfrm>
        </p:spPr>
        <p:txBody>
          <a:bodyPr vert="horz" lIns="0" tIns="0" rIns="0" bIns="0" rtlCol="0" anchor="t">
            <a:noAutofit/>
          </a:bodyPr>
          <a:lstStyle/>
          <a:p>
            <a:pPr marL="342900" indent="-342900" algn="just"/>
            <a:r>
              <a:rPr lang="pl-PL" sz="1600">
                <a:ea typeface="+mn-lt"/>
                <a:cs typeface="+mn-lt"/>
              </a:rPr>
              <a:t>Czy odnosisz wrażenie, że twoje zaabsorbowanie Internetem jest na tyle duże, iż nieustannie myślisz o wcześniejszych aktywnościach w Internecie i/lub nie możesz doczekać się kolejnych sesji w sieci?</a:t>
            </a:r>
            <a:endParaRPr lang="pl-PL" sz="1600" dirty="0"/>
          </a:p>
          <a:p>
            <a:pPr algn="just"/>
            <a:r>
              <a:rPr lang="pl-PL" sz="1600">
                <a:ea typeface="+mn-lt"/>
                <a:cs typeface="+mn-lt"/>
              </a:rPr>
              <a:t>Czy czujesz potrzebę aby coraz więcej czasu spędzać w Internecie, żeby tym samym zwiększyć swoje poczucie zadowolenia i satysfakcji?</a:t>
            </a:r>
            <a:endParaRPr lang="pl-PL" sz="1600" dirty="0"/>
          </a:p>
          <a:p>
            <a:pPr algn="just"/>
            <a:r>
              <a:rPr lang="pl-PL" sz="1600" dirty="0">
                <a:ea typeface="+mn-lt"/>
                <a:cs typeface="+mn-lt"/>
              </a:rPr>
              <a:t>Czy masz za sobą wielokrotne i nieudane próby kontrolowania, ograniczania lub zaprzestania korzystania z Internetu?</a:t>
            </a:r>
            <a:endParaRPr lang="pl-PL" sz="1600" dirty="0"/>
          </a:p>
          <a:p>
            <a:pPr algn="just"/>
            <a:r>
              <a:rPr lang="pl-PL" sz="1600">
                <a:ea typeface="+mn-lt"/>
                <a:cs typeface="+mn-lt"/>
              </a:rPr>
              <a:t>Czy zdarzało Ci się odczuwać wewnętrzny niepokój, napięcie, nastrój depresyjny (obniżenie nastroju, smutek) albo rozdrażnienie w sytuacji prób ograniczania lub zaprzestania korzystania z Internetu?</a:t>
            </a:r>
            <a:endParaRPr lang="pl-PL" sz="1600" dirty="0"/>
          </a:p>
          <a:p>
            <a:pPr algn="just"/>
            <a:r>
              <a:rPr lang="pl-PL" sz="1600" dirty="0">
                <a:ea typeface="+mn-lt"/>
                <a:cs typeface="+mn-lt"/>
              </a:rPr>
              <a:t>Czy zdarza Ci się korzystać z Internetu przez dłuższy czas niż wstępnie zaplanowany/zakładany?</a:t>
            </a:r>
            <a:endParaRPr lang="pl-PL" sz="1600" dirty="0"/>
          </a:p>
          <a:p>
            <a:pPr algn="just"/>
            <a:r>
              <a:rPr lang="pl-PL" sz="1600">
                <a:ea typeface="+mn-lt"/>
                <a:cs typeface="+mn-lt"/>
              </a:rPr>
              <a:t>Czy kiedykolwiek pojawiło się ryzyko zerwania kontaktów z kimś bliskim, utraty ważnej relacji z innymi, problemów w pracy, kłopotów z nauką lub w obszarze kariery zawodowej w związku ze spędzaniem zbyt dużej ilości czasu w Internecie?</a:t>
            </a:r>
            <a:endParaRPr lang="pl-PL" sz="1600" dirty="0"/>
          </a:p>
          <a:p>
            <a:pPr algn="just"/>
            <a:r>
              <a:rPr lang="pl-PL" sz="1600">
                <a:ea typeface="+mn-lt"/>
                <a:cs typeface="+mn-lt"/>
              </a:rPr>
              <a:t>Czy kiedykolwiek oszukiwałeś swoich bliskich, terapeutów lub inne osoby, tak aby ukryć swoje nadmierne zaabsorbowanie Internetem?</a:t>
            </a:r>
            <a:endParaRPr lang="pl-PL" sz="1600" dirty="0"/>
          </a:p>
          <a:p>
            <a:pPr algn="just"/>
            <a:r>
              <a:rPr lang="pl-PL" sz="1600">
                <a:ea typeface="+mn-lt"/>
                <a:cs typeface="+mn-lt"/>
              </a:rPr>
              <a:t>Czy korzystasz z Internetu w celu ucieczki od problemów lub dla uniknięcia nieprzyjemnych przeżyć, uczuć (np. poczucia bezradności, poczucia winy, niepokoju lub depresji)?</a:t>
            </a:r>
            <a:endParaRPr lang="pl-PL" sz="1600" dirty="0"/>
          </a:p>
          <a:p>
            <a:pPr marL="0" indent="0">
              <a:buNone/>
            </a:pPr>
            <a:endParaRPr lang="pl-PL" sz="1600" dirty="0"/>
          </a:p>
        </p:txBody>
      </p:sp>
    </p:spTree>
    <p:extLst>
      <p:ext uri="{BB962C8B-B14F-4D97-AF65-F5344CB8AC3E}">
        <p14:creationId xmlns:p14="http://schemas.microsoft.com/office/powerpoint/2010/main" val="280070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B498234-C02A-4CAB-9E41-AC8590363DBB}"/>
              </a:ext>
            </a:extLst>
          </p:cNvPr>
          <p:cNvSpPr txBox="1"/>
          <p:nvPr/>
        </p:nvSpPr>
        <p:spPr>
          <a:xfrm>
            <a:off x="914400" y="698740"/>
            <a:ext cx="103919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Jeśli odpowiedziałaś/odpowiedziałeś</a:t>
            </a:r>
            <a:r>
              <a:rPr lang="pl-PL" sz="2400" b="1" dirty="0"/>
              <a:t> twierdząco na 5 lub więcej pytań</a:t>
            </a:r>
            <a:r>
              <a:rPr lang="pl-PL" sz="2400" dirty="0"/>
              <a:t>, warto przyjrzeć się swoim nawykom korzystania z Internetu. Według autorki testu </a:t>
            </a:r>
            <a:endParaRPr lang="pl-PL"/>
          </a:p>
          <a:p>
            <a:r>
              <a:rPr lang="pl-PL" sz="2400"/>
              <a:t>– dr </a:t>
            </a:r>
            <a:r>
              <a:rPr lang="pl-PL" sz="2400" dirty="0"/>
              <a:t>Kimberley Young - może to oznaczać, że jesteś uzależniona/uzależniony od Internetu.</a:t>
            </a:r>
            <a:endParaRPr lang="pl-PL"/>
          </a:p>
          <a:p>
            <a:endParaRPr lang="pl-PL" sz="2400"/>
          </a:p>
          <a:p>
            <a:r>
              <a:rPr lang="pl-PL" sz="2400" dirty="0"/>
              <a:t>Możesz porozmawiać o tej sytuacji z rodzicami, szkolnym psychologiem lub panią pedagog :), a także skorzystać z </a:t>
            </a:r>
            <a:r>
              <a:rPr lang="pl-PL" sz="2400" b="1" dirty="0">
                <a:solidFill>
                  <a:srgbClr val="00B050"/>
                </a:solidFill>
              </a:rPr>
              <a:t>telefonu zaufania dla młodzieży</a:t>
            </a:r>
            <a:r>
              <a:rPr lang="pl-PL" sz="2400" dirty="0">
                <a:solidFill>
                  <a:srgbClr val="00B050"/>
                </a:solidFill>
              </a:rPr>
              <a:t> (czynny 24h, numer: 116 111)</a:t>
            </a:r>
            <a:r>
              <a:rPr lang="pl-PL" sz="2400" dirty="0"/>
              <a:t> lub </a:t>
            </a:r>
            <a:r>
              <a:rPr lang="pl-PL" sz="2400" b="1" dirty="0">
                <a:solidFill>
                  <a:srgbClr val="00B050"/>
                </a:solidFill>
              </a:rPr>
              <a:t>telefonu zaufania dla osób uzależnionych od czynności</a:t>
            </a:r>
            <a:r>
              <a:rPr lang="pl-PL" sz="2400" dirty="0">
                <a:solidFill>
                  <a:srgbClr val="00B050"/>
                </a:solidFill>
              </a:rPr>
              <a:t> (</a:t>
            </a:r>
            <a:r>
              <a:rPr lang="pl-PL" sz="2400">
                <a:solidFill>
                  <a:srgbClr val="00B050"/>
                </a:solidFill>
                <a:ea typeface="+mn-lt"/>
                <a:cs typeface="+mn-lt"/>
              </a:rPr>
              <a:t>codziennie w godzinach 17:00-22:00 pod numerem 801 889 880).</a:t>
            </a:r>
            <a:endParaRPr lang="pl-PL" sz="2400" b="1">
              <a:solidFill>
                <a:srgbClr val="00B050"/>
              </a:solidFill>
              <a:ea typeface="+mn-lt"/>
              <a:cs typeface="+mn-lt"/>
            </a:endParaRPr>
          </a:p>
        </p:txBody>
      </p:sp>
    </p:spTree>
    <p:extLst>
      <p:ext uri="{BB962C8B-B14F-4D97-AF65-F5344CB8AC3E}">
        <p14:creationId xmlns:p14="http://schemas.microsoft.com/office/powerpoint/2010/main" val="80064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071A-84E3-4BBA-A984-781A04EAFEE4}"/>
              </a:ext>
            </a:extLst>
          </p:cNvPr>
          <p:cNvSpPr>
            <a:spLocks noGrp="1"/>
          </p:cNvSpPr>
          <p:nvPr>
            <p:ph type="title"/>
          </p:nvPr>
        </p:nvSpPr>
        <p:spPr/>
        <p:txBody>
          <a:bodyPr>
            <a:normAutofit fontScale="90000"/>
          </a:bodyPr>
          <a:lstStyle/>
          <a:p>
            <a:r>
              <a:rPr lang="pl-PL" dirty="0"/>
              <a:t>Większość z was najpewniej nie jest uzależniona od </a:t>
            </a:r>
            <a:r>
              <a:rPr lang="pl-PL" dirty="0" err="1"/>
              <a:t>internetu</a:t>
            </a:r>
            <a:r>
              <a:rPr lang="pl-PL" dirty="0"/>
              <a:t> </a:t>
            </a:r>
            <a:br>
              <a:rPr lang="pl-PL" dirty="0"/>
            </a:br>
            <a:r>
              <a:rPr lang="pl-PL" dirty="0"/>
              <a:t>i elektroniki...</a:t>
            </a:r>
          </a:p>
        </p:txBody>
      </p:sp>
      <p:sp>
        <p:nvSpPr>
          <p:cNvPr id="3" name="Content Placeholder 2">
            <a:extLst>
              <a:ext uri="{FF2B5EF4-FFF2-40B4-BE49-F238E27FC236}">
                <a16:creationId xmlns:a16="http://schemas.microsoft.com/office/drawing/2014/main" id="{F59DDB74-17B9-4378-92FF-CBF69790DB12}"/>
              </a:ext>
            </a:extLst>
          </p:cNvPr>
          <p:cNvSpPr>
            <a:spLocks noGrp="1"/>
          </p:cNvSpPr>
          <p:nvPr>
            <p:ph idx="1"/>
          </p:nvPr>
        </p:nvSpPr>
        <p:spPr/>
        <p:txBody>
          <a:bodyPr vert="horz" lIns="0" tIns="0" rIns="0" bIns="0" rtlCol="0" anchor="t">
            <a:normAutofit lnSpcReduction="10000"/>
          </a:bodyPr>
          <a:lstStyle/>
          <a:p>
            <a:pPr>
              <a:buNone/>
            </a:pPr>
            <a:r>
              <a:rPr lang="pl-PL" dirty="0"/>
              <a:t>... ale wszyscy możecie odczuwać negatywne skutki jego nadużywania, szczególnie podczas nauki zdalnej. W czasie pandemii wiele osób korzysta z komputera czy </a:t>
            </a:r>
            <a:r>
              <a:rPr lang="pl-PL" dirty="0" err="1"/>
              <a:t>smartfona</a:t>
            </a:r>
            <a:r>
              <a:rPr lang="pl-PL" dirty="0"/>
              <a:t> znacznie więcej, niż wcześniej. Wpływają na to m.in:</a:t>
            </a:r>
          </a:p>
          <a:p>
            <a:r>
              <a:rPr lang="pl-PL" dirty="0"/>
              <a:t>nauka zdalna;</a:t>
            </a:r>
          </a:p>
          <a:p>
            <a:r>
              <a:rPr lang="pl-PL" dirty="0"/>
              <a:t>ograniczenie bezpośrednich kontaktów towarzyskich;</a:t>
            </a:r>
          </a:p>
          <a:p>
            <a:r>
              <a:rPr lang="pl-PL" dirty="0"/>
              <a:t>zespół FOMO (</a:t>
            </a:r>
            <a:r>
              <a:rPr lang="pl-PL" dirty="0" err="1"/>
              <a:t>Fear</a:t>
            </a:r>
            <a:r>
              <a:rPr lang="pl-PL" dirty="0"/>
              <a:t> Of Missing Out - lęk przed tym, że coś przegapimy)</a:t>
            </a:r>
          </a:p>
          <a:p>
            <a:r>
              <a:rPr lang="pl-PL" dirty="0"/>
              <a:t>ograniczenie innych aktywności, takich jak treningi sportowe, wyjścia do kina czy zajęcia pozalekcyjne.</a:t>
            </a:r>
          </a:p>
          <a:p>
            <a:endParaRPr lang="pl-PL"/>
          </a:p>
          <a:p>
            <a:pPr>
              <a:buNone/>
            </a:pPr>
            <a:endParaRPr lang="pl-PL"/>
          </a:p>
          <a:p>
            <a:pPr>
              <a:buNone/>
            </a:pPr>
            <a:endParaRPr lang="pl-PL"/>
          </a:p>
        </p:txBody>
      </p:sp>
    </p:spTree>
    <p:extLst>
      <p:ext uri="{BB962C8B-B14F-4D97-AF65-F5344CB8AC3E}">
        <p14:creationId xmlns:p14="http://schemas.microsoft.com/office/powerpoint/2010/main" val="211621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FB9A5-4D2E-44D2-8720-F44EFD400524}"/>
              </a:ext>
            </a:extLst>
          </p:cNvPr>
          <p:cNvSpPr>
            <a:spLocks noGrp="1"/>
          </p:cNvSpPr>
          <p:nvPr>
            <p:ph type="title"/>
          </p:nvPr>
        </p:nvSpPr>
        <p:spPr>
          <a:xfrm>
            <a:off x="457200" y="868280"/>
            <a:ext cx="3390645" cy="3363597"/>
          </a:xfrm>
        </p:spPr>
        <p:txBody>
          <a:bodyPr>
            <a:normAutofit/>
          </a:bodyPr>
          <a:lstStyle/>
          <a:p>
            <a:pPr algn="r"/>
            <a:r>
              <a:rPr lang="pl-PL" sz="2700">
                <a:solidFill>
                  <a:schemeClr val="bg1"/>
                </a:solidFill>
              </a:rPr>
              <a:t>Przykładowe objawy "zmęczenia cyfrowego":</a:t>
            </a:r>
          </a:p>
        </p:txBody>
      </p:sp>
      <p:graphicFrame>
        <p:nvGraphicFramePr>
          <p:cNvPr id="5" name="Content Placeholder 2">
            <a:extLst>
              <a:ext uri="{FF2B5EF4-FFF2-40B4-BE49-F238E27FC236}">
                <a16:creationId xmlns:a16="http://schemas.microsoft.com/office/drawing/2014/main" id="{F7583FB3-A8C9-4B94-82A8-D53CE065387C}"/>
              </a:ext>
            </a:extLst>
          </p:cNvPr>
          <p:cNvGraphicFramePr>
            <a:graphicFrameLocks noGrp="1"/>
          </p:cNvGraphicFramePr>
          <p:nvPr>
            <p:ph idx="1"/>
            <p:extLst>
              <p:ext uri="{D42A27DB-BD31-4B8C-83A1-F6EECF244321}">
                <p14:modId xmlns:p14="http://schemas.microsoft.com/office/powerpoint/2010/main" val="1588701584"/>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864882"/>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GradientRiseVTI</vt:lpstr>
      <vt:lpstr>Jak zadbać o siebie podczas korzystania z elektroniki?</vt:lpstr>
      <vt:lpstr>Wyobraź sobie...</vt:lpstr>
      <vt:lpstr>Dlaczego korzystanie z internetu  i elektroniki sprawia ludziom przyjemność?</vt:lpstr>
      <vt:lpstr>Dopamina...</vt:lpstr>
      <vt:lpstr>Według badań...</vt:lpstr>
      <vt:lpstr>Odpowiedz sobie na poniższe pytania</vt:lpstr>
      <vt:lpstr>PowerPoint Presentation</vt:lpstr>
      <vt:lpstr>Większość z was najpewniej nie jest uzależniona od internetu  i elektroniki...</vt:lpstr>
      <vt:lpstr>Przykładowe objawy "zmęczenia cyfrowego":</vt:lpstr>
      <vt:lpstr>Dlatego warto zadbać o higienę cyfrową!</vt:lpstr>
      <vt:lpstr>weź kartkę i za każde stwierdzenie, z którym się zgadzasz, zapisz sobie 1 punkt</vt:lpstr>
      <vt:lpstr>No tak, ale  bez internetu...</vt:lpstr>
      <vt:lpstr>Pomocne nawyki, które możesz wypróbować, aby zadbać o higienę cyfrową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297</cp:revision>
  <dcterms:created xsi:type="dcterms:W3CDTF">2020-11-17T08:09:12Z</dcterms:created>
  <dcterms:modified xsi:type="dcterms:W3CDTF">2020-11-26T10:17:27Z</dcterms:modified>
</cp:coreProperties>
</file>