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1" r:id="rId4"/>
    <p:sldId id="280" r:id="rId5"/>
    <p:sldId id="277" r:id="rId6"/>
    <p:sldId id="269" r:id="rId7"/>
    <p:sldId id="271" r:id="rId8"/>
    <p:sldId id="275" r:id="rId9"/>
    <p:sldId id="284" r:id="rId10"/>
    <p:sldId id="268" r:id="rId11"/>
    <p:sldId id="267" r:id="rId12"/>
    <p:sldId id="276" r:id="rId13"/>
    <p:sldId id="283" r:id="rId14"/>
    <p:sldId id="282" r:id="rId15"/>
    <p:sldId id="266" r:id="rId16"/>
    <p:sldId id="279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FC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0"/>
  </p:normalViewPr>
  <p:slideViewPr>
    <p:cSldViewPr>
      <p:cViewPr varScale="1">
        <p:scale>
          <a:sx n="71" d="100"/>
          <a:sy n="71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7F2B-DDC8-44B2-A162-67E0C1D42D40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2EC46-98A2-42BA-9AF4-B5955112DFA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4479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2EC46-98A2-42BA-9AF4-B5955112DFA1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7555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2EC46-98A2-42BA-9AF4-B5955112DFA1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9505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727984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7867482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1485076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1735139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7872339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64771856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74737843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76270638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629797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3150063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2370940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003F-F28F-497F-9624-EBA325A93E43}" type="datetimeFigureOut">
              <a:rPr lang="sk-SK" smtClean="0"/>
              <a:pPr/>
              <a:t>13. 2. 2017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66770-1AA3-4120-AF28-472B8273E5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1840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Xsg_5RxdeQ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LQTM6xbc96Y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outube.com/watch?v=8L-GBHNNqr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youtube.com/watch?v=maOgxgyFlj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7F51F6Mkbk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ZnmCw8WlqQ" TargetMode="External"/><Relationship Id="rId5" Type="http://schemas.openxmlformats.org/officeDocument/2006/relationships/hyperlink" Target="http://www.youtube.com/watch?v=4h-PLrNffaM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043608" y="682255"/>
            <a:ext cx="7390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latin typeface="Arial" pitchFamily="34" charset="0"/>
                <a:cs typeface="Arial" pitchFamily="34" charset="0"/>
              </a:rPr>
              <a:t>VEĽMOCI  PROTI  HITLEROVI</a:t>
            </a:r>
            <a:endParaRPr lang="sk-SK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1"/>
            <a:ext cx="5256584" cy="47621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49518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0" y="260648"/>
            <a:ext cx="8712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rial" pitchFamily="34" charset="0"/>
                <a:cs typeface="Arial" pitchFamily="34" charset="0"/>
              </a:rPr>
              <a:t>Vojna v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Afrike</a:t>
            </a:r>
          </a:p>
          <a:p>
            <a:pPr algn="just"/>
            <a:r>
              <a:rPr lang="sk-SK" sz="3200" dirty="0" smtClean="0">
                <a:latin typeface="Arial" pitchFamily="34" charset="0"/>
                <a:cs typeface="Arial" pitchFamily="34" charset="0"/>
              </a:rPr>
              <a:t>- nemecko-talianske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vojská v Afrike obsadzujú 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k-SK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anglické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kolónie a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chcú ovládnuť i Egypt</a:t>
            </a:r>
            <a:endParaRPr lang="sk-SK" sz="32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anglické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vojská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porážajú nemecko-talianske vojská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sk-SK" sz="3200" b="1" dirty="0">
                <a:latin typeface="Arial" pitchFamily="34" charset="0"/>
                <a:cs typeface="Arial" pitchFamily="34" charset="0"/>
              </a:rPr>
              <a:t>bitke pri El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Alameine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VIII.-XI. 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r.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1942</a:t>
            </a:r>
          </a:p>
          <a:p>
            <a:pPr algn="just">
              <a:buFontTx/>
              <a:buChar char="-"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ústup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nem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. a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tal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. vojsk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obrazky\manstein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941" y="4437112"/>
            <a:ext cx="4286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36"/>
          <a:stretch/>
        </p:blipFill>
        <p:spPr>
          <a:xfrm>
            <a:off x="395536" y="4021234"/>
            <a:ext cx="3528392" cy="269331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995936" y="260648"/>
            <a:ext cx="490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hlinkClick r:id="rId5"/>
              </a:rPr>
              <a:t>http://www.youtube.com/watch?v=LQTM6xbc96Y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520706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4312" y="548680"/>
            <a:ext cx="89521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Vojna v Ázii</a:t>
            </a:r>
          </a:p>
          <a:p>
            <a:endParaRPr lang="sk-SK" sz="2800" b="1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sk-SK" sz="2800" dirty="0" smtClean="0">
                <a:latin typeface="Arial" pitchFamily="34" charset="0"/>
                <a:cs typeface="Arial" pitchFamily="34" charset="0"/>
              </a:rPr>
              <a:t>od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30. rokov </a:t>
            </a:r>
            <a:r>
              <a:rPr lang="sk-SK" sz="2800" b="1" i="1" dirty="0">
                <a:latin typeface="Arial" pitchFamily="34" charset="0"/>
                <a:cs typeface="Arial" pitchFamily="34" charset="0"/>
              </a:rPr>
              <a:t>rozmach japonskej rozpínavosti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v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Ázii </a:t>
            </a:r>
          </a:p>
          <a:p>
            <a:pPr algn="just"/>
            <a:r>
              <a:rPr lang="sk-SK" sz="2800" dirty="0" smtClean="0">
                <a:latin typeface="Arial" pitchFamily="34" charset="0"/>
                <a:cs typeface="Arial" pitchFamily="34" charset="0"/>
              </a:rPr>
              <a:t>  (obsadilo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Mandžusko, Kóreu, Filipíny,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Barmu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  Indonéziu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) – </a:t>
            </a:r>
            <a:r>
              <a:rPr lang="sk-SK" sz="2800" b="1" i="1" dirty="0" smtClean="0">
                <a:latin typeface="Arial" pitchFamily="34" charset="0"/>
                <a:cs typeface="Arial" pitchFamily="34" charset="0"/>
              </a:rPr>
              <a:t>prekážkou sú Američania - USA</a:t>
            </a:r>
          </a:p>
          <a:p>
            <a:pPr algn="just"/>
            <a:endParaRPr lang="sk-SK" sz="28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2800" dirty="0" smtClean="0">
                <a:latin typeface="Arial" pitchFamily="34" charset="0"/>
                <a:cs typeface="Arial" pitchFamily="34" charset="0"/>
              </a:rPr>
              <a:t>- USA 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>na začiatku vojny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poskytlo len materiálnu 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>pomoc VB a </a:t>
            </a:r>
            <a:r>
              <a:rPr lang="pl-PL" sz="2800" dirty="0" smtClean="0">
                <a:latin typeface="Arial" pitchFamily="34" charset="0"/>
                <a:cs typeface="Arial" pitchFamily="34" charset="0"/>
              </a:rPr>
              <a:t>ZSSR</a:t>
            </a:r>
          </a:p>
        </p:txBody>
      </p:sp>
    </p:spTree>
    <p:extLst>
      <p:ext uri="{BB962C8B-B14F-4D97-AF65-F5344CB8AC3E}">
        <p14:creationId xmlns:p14="http://schemas.microsoft.com/office/powerpoint/2010/main" xmlns="" val="3189462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4312" y="332656"/>
            <a:ext cx="90596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Vojna v </a:t>
            </a:r>
            <a:r>
              <a:rPr lang="sk-SK" sz="3200" b="1" smtClean="0">
                <a:latin typeface="Arial" pitchFamily="34" charset="0"/>
                <a:cs typeface="Arial" pitchFamily="34" charset="0"/>
              </a:rPr>
              <a:t>Tichomorí</a:t>
            </a:r>
            <a:endParaRPr lang="sk-SK" sz="32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sk-SK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k-SK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sk-SK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k-SK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december </a:t>
            </a:r>
            <a:r>
              <a:rPr lang="sk-SK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1941 </a:t>
            </a:r>
            <a:r>
              <a:rPr lang="sk-SK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letecký </a:t>
            </a:r>
            <a:r>
              <a:rPr lang="sk-SK" sz="2800" b="1" i="1" dirty="0" smtClean="0">
                <a:latin typeface="Arial" pitchFamily="34" charset="0"/>
                <a:cs typeface="Arial" pitchFamily="34" charset="0"/>
              </a:rPr>
              <a:t>útok </a:t>
            </a:r>
            <a:r>
              <a:rPr lang="sk-SK" sz="2800" b="1" i="1" dirty="0">
                <a:latin typeface="Arial" pitchFamily="34" charset="0"/>
                <a:cs typeface="Arial" pitchFamily="34" charset="0"/>
              </a:rPr>
              <a:t>Japoncov na </a:t>
            </a:r>
            <a:r>
              <a:rPr lang="sk-SK" sz="2800" b="1" i="1" dirty="0" smtClean="0">
                <a:latin typeface="Arial" pitchFamily="34" charset="0"/>
                <a:cs typeface="Arial" pitchFamily="34" charset="0"/>
              </a:rPr>
              <a:t>americkú   základňu </a:t>
            </a:r>
            <a:r>
              <a:rPr lang="sk-SK" sz="2800" b="1" i="1" dirty="0">
                <a:latin typeface="Arial" pitchFamily="34" charset="0"/>
                <a:cs typeface="Arial" pitchFamily="34" charset="0"/>
              </a:rPr>
              <a:t>Pearl Harbor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 = </a:t>
            </a:r>
            <a:r>
              <a:rPr lang="sk-SK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vstup USA do vojny 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proti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Japonsku a Nemecku i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Taliansku</a:t>
            </a:r>
          </a:p>
          <a:p>
            <a:endParaRPr lang="sk-SK" sz="2800" dirty="0" smtClean="0">
              <a:latin typeface="Arial" pitchFamily="34" charset="0"/>
              <a:cs typeface="Arial" pitchFamily="34" charset="0"/>
            </a:endParaRPr>
          </a:p>
          <a:p>
            <a:endParaRPr lang="sk-SK" sz="2800" dirty="0">
              <a:latin typeface="Arial" pitchFamily="34" charset="0"/>
              <a:cs typeface="Arial" pitchFamily="34" charset="0"/>
            </a:endParaRPr>
          </a:p>
          <a:p>
            <a:endParaRPr lang="sk-SK" sz="2800" dirty="0" smtClean="0">
              <a:latin typeface="Arial" pitchFamily="34" charset="0"/>
              <a:cs typeface="Arial" pitchFamily="34" charset="0"/>
            </a:endParaRPr>
          </a:p>
          <a:p>
            <a:endParaRPr lang="sk-SK" sz="2800" dirty="0">
              <a:latin typeface="Arial" pitchFamily="34" charset="0"/>
              <a:cs typeface="Arial" pitchFamily="34" charset="0"/>
            </a:endParaRPr>
          </a:p>
          <a:p>
            <a:endParaRPr lang="sk-SK" sz="2800" dirty="0" smtClean="0">
              <a:latin typeface="Arial" pitchFamily="34" charset="0"/>
              <a:cs typeface="Arial" pitchFamily="34" charset="0"/>
            </a:endParaRPr>
          </a:p>
          <a:p>
            <a:endParaRPr lang="sk-SK" sz="2800" dirty="0">
              <a:latin typeface="Arial" pitchFamily="34" charset="0"/>
              <a:cs typeface="Arial" pitchFamily="34" charset="0"/>
            </a:endParaRPr>
          </a:p>
          <a:p>
            <a:endParaRPr lang="sk-SK" sz="2800" dirty="0">
              <a:latin typeface="Arial" pitchFamily="34" charset="0"/>
              <a:cs typeface="Arial" pitchFamily="34" charset="0"/>
            </a:endParaRPr>
          </a:p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- boje 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v </a:t>
            </a:r>
            <a:r>
              <a:rPr lang="sk-SK" sz="2800" dirty="0" err="1">
                <a:latin typeface="Arial" pitchFamily="34" charset="0"/>
                <a:cs typeface="Arial" pitchFamily="34" charset="0"/>
              </a:rPr>
              <a:t>Tichomorí</a:t>
            </a:r>
            <a:r>
              <a:rPr lang="sk-SK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sk-SK" sz="2800" b="1" dirty="0">
                <a:latin typeface="Arial" pitchFamily="34" charset="0"/>
                <a:cs typeface="Arial" pitchFamily="34" charset="0"/>
              </a:rPr>
              <a:t>rok 1942 víťazstvo USA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pri ostrove </a:t>
            </a:r>
            <a:r>
              <a:rPr lang="sk-SK" sz="2800" dirty="0" err="1">
                <a:latin typeface="Arial" pitchFamily="34" charset="0"/>
                <a:cs typeface="Arial" pitchFamily="34" charset="0"/>
              </a:rPr>
              <a:t>Midway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615526"/>
            <a:ext cx="3429000" cy="27622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927" y="2689557"/>
            <a:ext cx="4844145" cy="27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486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7864" y="0"/>
            <a:ext cx="4896544" cy="9080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k-SK" sz="3600" dirty="0" smtClean="0">
                <a:latin typeface="Arial" pitchFamily="34" charset="0"/>
                <a:cs typeface="Arial" pitchFamily="34" charset="0"/>
              </a:rPr>
              <a:t>BITKA O MIDWAY</a:t>
            </a:r>
          </a:p>
        </p:txBody>
      </p:sp>
      <p:pic>
        <p:nvPicPr>
          <p:cNvPr id="143378" name="Picture 18" descr="enterpris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56225" y="4668838"/>
            <a:ext cx="3787775" cy="2189162"/>
          </a:xfrm>
          <a:noFill/>
        </p:spPr>
      </p:pic>
      <p:pic>
        <p:nvPicPr>
          <p:cNvPr id="27652" name="Picture 30" descr="nimi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1905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3" name="Picture 33" descr="fla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04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1" name="Picture 41" descr="midw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846638"/>
            <a:ext cx="2304256" cy="1689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4" name="Text Box 44"/>
          <p:cNvSpPr txBox="1">
            <a:spLocks noChangeArrowheads="1"/>
          </p:cNvSpPr>
          <p:nvPr/>
        </p:nvSpPr>
        <p:spPr bwMode="auto">
          <a:xfrm>
            <a:off x="2483768" y="733425"/>
            <a:ext cx="62646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folHlink"/>
              </a:buClr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Americké 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velenie poznalo japonské zámery z vylúštených depeší, a preto americké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ichomorské loďstvo admirála </a:t>
            </a:r>
            <a:r>
              <a:rPr lang="sk-SK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Nimitza</a:t>
            </a:r>
            <a:r>
              <a:rPr lang="sk-SK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zasadilo 4 japonským lietadlovým lodiam úder ako prvé, čo rozhodlo o výsledku bitky a víťazstve USA.</a:t>
            </a:r>
          </a:p>
          <a:p>
            <a:pPr algn="just">
              <a:buClr>
                <a:schemeClr val="folHlink"/>
              </a:buClr>
              <a:buFont typeface="Wingdings" pitchFamily="2" charset="2"/>
              <a:buChar char="Ø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O výsledku bit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y rozhodl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l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etadl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á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z l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etadlových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lodí </a:t>
            </a:r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Hornet</a:t>
            </a: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Enterprise</a:t>
            </a: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Yorktown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ktoré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zas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hli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potopili japonské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lietadlové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lod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Akagi</a:t>
            </a:r>
            <a:r>
              <a:rPr lang="cs-CZ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Kaga</a:t>
            </a:r>
            <a:r>
              <a:rPr lang="cs-CZ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Sorya</a:t>
            </a:r>
            <a:r>
              <a:rPr lang="cs-CZ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Hirya</a:t>
            </a:r>
          </a:p>
        </p:txBody>
      </p:sp>
      <p:sp>
        <p:nvSpPr>
          <p:cNvPr id="143405" name="Rectangle 45"/>
          <p:cNvSpPr>
            <a:spLocks noChangeArrowheads="1"/>
          </p:cNvSpPr>
          <p:nvPr/>
        </p:nvSpPr>
        <p:spPr bwMode="auto">
          <a:xfrm>
            <a:off x="0" y="1412875"/>
            <a:ext cx="266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auto">
          <a:xfrm>
            <a:off x="537320" y="4224910"/>
            <a:ext cx="1588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b="1" dirty="0"/>
              <a:t>admirál </a:t>
            </a:r>
            <a:r>
              <a:rPr lang="sk-SK" b="1" dirty="0" err="1"/>
              <a:t>Nimitz</a:t>
            </a:r>
            <a:endParaRPr lang="sk-SK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4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4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713" y="260648"/>
            <a:ext cx="7807853" cy="1037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3200" dirty="0" smtClean="0">
                <a:latin typeface="Arial" pitchFamily="34" charset="0"/>
                <a:cs typeface="Arial" pitchFamily="34" charset="0"/>
              </a:rPr>
              <a:t>PRELOMOVÉ UDALOSTI  2. SVETOVEJ VOJNY</a:t>
            </a:r>
          </a:p>
        </p:txBody>
      </p:sp>
      <p:pic>
        <p:nvPicPr>
          <p:cNvPr id="2055" name="Picture 7" descr="Yorktown en réparations à Pearl Harb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528" y="1628800"/>
            <a:ext cx="207012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stalingrad-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3918" y="3750061"/>
            <a:ext cx="2304975" cy="238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m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893" y="1196975"/>
            <a:ext cx="2849645" cy="216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971550" y="3806993"/>
            <a:ext cx="18732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sz="2400" b="1" dirty="0" smtClean="0"/>
              <a:t>MIDWAY</a:t>
            </a:r>
          </a:p>
          <a:p>
            <a:pPr eaLnBrk="1" hangingPunct="1">
              <a:spcBef>
                <a:spcPct val="50000"/>
              </a:spcBef>
            </a:pPr>
            <a:r>
              <a:rPr lang="sk-SK" sz="2400" b="1" dirty="0" smtClean="0">
                <a:solidFill>
                  <a:srgbClr val="FF0000"/>
                </a:solidFill>
                <a:latin typeface="Arial Black" pitchFamily="34" charset="0"/>
              </a:rPr>
              <a:t>ÁZIA</a:t>
            </a:r>
            <a:endParaRPr lang="sk-SK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059287" y="6189940"/>
            <a:ext cx="4752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sz="2400" b="1" dirty="0" smtClean="0"/>
              <a:t>STALINGRAD    </a:t>
            </a:r>
            <a:r>
              <a:rPr lang="sk-SK" sz="2400" b="1" dirty="0" smtClean="0">
                <a:solidFill>
                  <a:srgbClr val="FF0000"/>
                </a:solidFill>
                <a:latin typeface="Arial Black" pitchFamily="34" charset="0"/>
              </a:rPr>
              <a:t>EURÓPA</a:t>
            </a:r>
            <a:endParaRPr lang="sk-SK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512" name="Text Box 16"/>
          <p:cNvSpPr txBox="1">
            <a:spLocks noChangeArrowheads="1"/>
          </p:cNvSpPr>
          <p:nvPr/>
        </p:nvSpPr>
        <p:spPr bwMode="auto">
          <a:xfrm>
            <a:off x="6280150" y="3948113"/>
            <a:ext cx="1531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cs-CZ"/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243638" y="3623637"/>
            <a:ext cx="23749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sz="2400" b="1" dirty="0"/>
              <a:t>EL </a:t>
            </a:r>
            <a:r>
              <a:rPr lang="sk-SK" sz="2400" b="1" dirty="0" smtClean="0"/>
              <a:t>ALAMEIN</a:t>
            </a:r>
          </a:p>
          <a:p>
            <a:pPr eaLnBrk="1" hangingPunct="1">
              <a:spcBef>
                <a:spcPct val="50000"/>
              </a:spcBef>
            </a:pPr>
            <a:r>
              <a:rPr lang="sk-SK" sz="2400" b="1" dirty="0" smtClean="0">
                <a:solidFill>
                  <a:srgbClr val="FF0000"/>
                </a:solidFill>
                <a:latin typeface="Arial Black" pitchFamily="34" charset="0"/>
              </a:rPr>
              <a:t>AFRIKA </a:t>
            </a:r>
            <a:endParaRPr lang="sk-SK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18" descr="enterpri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221655" y="1563969"/>
            <a:ext cx="2952328" cy="170631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/>
      <p:bldP spid="2063" grpId="0"/>
      <p:bldP spid="20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67544" y="260648"/>
            <a:ext cx="7922362" cy="35394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k-SK" sz="3200" b="1" dirty="0">
                <a:latin typeface="Arial" pitchFamily="34" charset="0"/>
                <a:cs typeface="Arial" pitchFamily="34" charset="0"/>
              </a:rPr>
              <a:t>Protihitlerovská koalícia </a:t>
            </a:r>
            <a:endParaRPr lang="sk-SK" sz="3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cieľ: poraziť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Nemecko na jeho území </a:t>
            </a:r>
            <a:endParaRPr lang="sk-SK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prinútiť ho k bezpodmienečnej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kapitulácii</a:t>
            </a:r>
          </a:p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Veľká trojka: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VB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britský premiér W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Churchill</a:t>
            </a:r>
            <a:endParaRPr lang="sk-SK" sz="3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200" dirty="0">
                <a:latin typeface="Arial" pitchFamily="34" charset="0"/>
                <a:cs typeface="Arial" pitchFamily="34" charset="0"/>
              </a:rPr>
              <a:t>USA –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americký prezident D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sk-SK" sz="3200" b="1" dirty="0" err="1">
                <a:latin typeface="Arial" pitchFamily="34" charset="0"/>
                <a:cs typeface="Arial" pitchFamily="34" charset="0"/>
              </a:rPr>
              <a:t>Roosevelt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  <a:p>
            <a:r>
              <a:rPr lang="sk-SK" sz="3200" dirty="0">
                <a:latin typeface="Arial" pitchFamily="34" charset="0"/>
                <a:cs typeface="Arial" pitchFamily="34" charset="0"/>
              </a:rPr>
              <a:t>ZSSR –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sovietsky diktátor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J. V.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Stalin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29"/>
          <a:stretch/>
        </p:blipFill>
        <p:spPr bwMode="auto">
          <a:xfrm>
            <a:off x="2201943" y="4005064"/>
            <a:ext cx="4453564" cy="258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2377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96941" y="620688"/>
            <a:ext cx="5875259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latin typeface="Arial" pitchFamily="34" charset="0"/>
                <a:cs typeface="Arial" pitchFamily="34" charset="0"/>
              </a:rPr>
              <a:t>štáty Osi – Pakt troch</a:t>
            </a: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Nemecko – </a:t>
            </a:r>
            <a:r>
              <a:rPr lang="sk-SK" sz="3600" b="1" dirty="0" smtClean="0">
                <a:latin typeface="Arial" pitchFamily="34" charset="0"/>
                <a:cs typeface="Arial" pitchFamily="34" charset="0"/>
              </a:rPr>
              <a:t>A. Hitler</a:t>
            </a: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Taliansko – </a:t>
            </a:r>
            <a:r>
              <a:rPr lang="sk-SK" sz="3600" b="1" dirty="0" smtClean="0">
                <a:latin typeface="Arial" pitchFamily="34" charset="0"/>
                <a:cs typeface="Arial" pitchFamily="34" charset="0"/>
              </a:rPr>
              <a:t>B. Mussolini</a:t>
            </a: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Japonsko – </a:t>
            </a:r>
            <a:r>
              <a:rPr lang="sk-SK" sz="3600" b="1" dirty="0" smtClean="0">
                <a:latin typeface="Arial" pitchFamily="34" charset="0"/>
                <a:cs typeface="Arial" pitchFamily="34" charset="0"/>
              </a:rPr>
              <a:t>cisár </a:t>
            </a:r>
            <a:r>
              <a:rPr lang="sk-SK" sz="3600" b="1" dirty="0" err="1" smtClean="0">
                <a:latin typeface="Arial" pitchFamily="34" charset="0"/>
                <a:cs typeface="Arial" pitchFamily="34" charset="0"/>
              </a:rPr>
              <a:t>Hirohito</a:t>
            </a:r>
            <a:endParaRPr lang="sk-SK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96" y="3411222"/>
            <a:ext cx="209708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7703" y="3388242"/>
            <a:ext cx="19145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96140"/>
            <a:ext cx="18478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8056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692696"/>
            <a:ext cx="6930102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latin typeface="Arial" pitchFamily="34" charset="0"/>
                <a:cs typeface="Arial" pitchFamily="34" charset="0"/>
              </a:rPr>
              <a:t>Útok Nemecka na </a:t>
            </a:r>
            <a:r>
              <a:rPr lang="sk-SK" sz="3600" b="1" dirty="0" smtClean="0">
                <a:latin typeface="Arial" pitchFamily="34" charset="0"/>
                <a:cs typeface="Arial" pitchFamily="34" charset="0"/>
              </a:rPr>
              <a:t>ZSSR</a:t>
            </a:r>
          </a:p>
          <a:p>
            <a:endParaRPr lang="sk-SK" sz="3200" dirty="0">
              <a:latin typeface="Arial" pitchFamily="34" charset="0"/>
              <a:cs typeface="Arial" pitchFamily="34" charset="0"/>
            </a:endParaRP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3600" dirty="0">
                <a:latin typeface="Arial" pitchFamily="34" charset="0"/>
                <a:cs typeface="Arial" pitchFamily="34" charset="0"/>
              </a:rPr>
              <a:t>22. jún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1941 plán „</a:t>
            </a:r>
            <a:r>
              <a:rPr lang="sk-SK" sz="3600" dirty="0" smtClean="0">
                <a:latin typeface="Arial" pitchFamily="34" charset="0"/>
                <a:cs typeface="Arial" pitchFamily="34" charset="0"/>
                <a:hlinkClick r:id="rId2"/>
              </a:rPr>
              <a:t>Barbarossa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“ </a:t>
            </a: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i="1" dirty="0" smtClean="0">
                <a:latin typeface="Arial" pitchFamily="34" charset="0"/>
                <a:cs typeface="Arial" pitchFamily="34" charset="0"/>
              </a:rPr>
              <a:t>blesková vojna</a:t>
            </a:r>
          </a:p>
          <a:p>
            <a:pPr marL="571500" indent="-571500">
              <a:buFontTx/>
              <a:buChar char="-"/>
            </a:pPr>
            <a:endParaRPr lang="sk-SK" sz="3600" dirty="0">
              <a:latin typeface="Arial" pitchFamily="34" charset="0"/>
              <a:cs typeface="Arial" pitchFamily="34" charset="0"/>
            </a:endParaRP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- ústup </a:t>
            </a:r>
            <a:r>
              <a:rPr lang="sk-SK" sz="3600" dirty="0">
                <a:latin typeface="Arial" pitchFamily="34" charset="0"/>
                <a:cs typeface="Arial" pitchFamily="34" charset="0"/>
              </a:rPr>
              <a:t>Červenej armády (ČA) </a:t>
            </a:r>
            <a:endParaRPr lang="sk-SK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 aj o </a:t>
            </a:r>
            <a:r>
              <a:rPr lang="sk-SK" sz="3600" dirty="0">
                <a:latin typeface="Arial" pitchFamily="34" charset="0"/>
                <a:cs typeface="Arial" pitchFamily="34" charset="0"/>
              </a:rPr>
              <a:t>600 km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do vnútrozemia </a:t>
            </a: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 a veľké straty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692" y="4509120"/>
            <a:ext cx="2716581" cy="21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98821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5005899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77826" y="5445224"/>
            <a:ext cx="3348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Arial" pitchFamily="34" charset="0"/>
                <a:cs typeface="Arial" pitchFamily="34" charset="0"/>
              </a:rPr>
              <a:t>Nemecko viedlo </a:t>
            </a:r>
          </a:p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taktiku spálenej zeme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5055" y="669955"/>
            <a:ext cx="4540756" cy="26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946" y="610186"/>
            <a:ext cx="3812507" cy="274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6902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21460" y="332656"/>
            <a:ext cx="85990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latin typeface="Arial" pitchFamily="34" charset="0"/>
                <a:cs typeface="Arial" pitchFamily="34" charset="0"/>
              </a:rPr>
              <a:t>Dôvody ústupu ČA</a:t>
            </a:r>
            <a:endParaRPr lang="sk-SK" sz="36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oslabenosť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Červenej armády (tajná zmluva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Stalinove čistky v krajine, armáda nebola cvičená </a:t>
            </a:r>
            <a:r>
              <a:rPr lang="sk-SK" sz="3200" dirty="0">
                <a:latin typeface="Arial" pitchFamily="34" charset="0"/>
                <a:cs typeface="Arial" pitchFamily="34" charset="0"/>
              </a:rPr>
              <a:t>na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obranu, neskúsení velitelia a generáli)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104456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7496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7789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43184" y="332656"/>
            <a:ext cx="5259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Boje na východnom fronte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70110" y="1268760"/>
            <a:ext cx="8694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" pitchFamily="34" charset="0"/>
                <a:cs typeface="Arial" pitchFamily="34" charset="0"/>
              </a:rPr>
              <a:t>- december 1941 – zastavený postup Nemecka </a:t>
            </a:r>
          </a:p>
          <a:p>
            <a:r>
              <a:rPr lang="sk-SK" sz="3200" dirty="0">
                <a:latin typeface="Arial" pitchFamily="34" charset="0"/>
                <a:cs typeface="Arial" pitchFamily="34" charset="0"/>
              </a:rPr>
              <a:t>  pred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Moskvou</a:t>
            </a:r>
          </a:p>
          <a:p>
            <a:r>
              <a:rPr lang="sk-SK" sz="3200" dirty="0" smtClean="0">
                <a:latin typeface="Arial" pitchFamily="34" charset="0"/>
                <a:cs typeface="Arial" pitchFamily="34" charset="0"/>
              </a:rPr>
              <a:t>- blokáda </a:t>
            </a:r>
            <a:r>
              <a:rPr lang="sk-SK" sz="3200" dirty="0" err="1" smtClean="0">
                <a:latin typeface="Arial" pitchFamily="34" charset="0"/>
                <a:cs typeface="Arial" pitchFamily="34" charset="0"/>
                <a:hlinkClick r:id="rId2"/>
              </a:rPr>
              <a:t>Lenigradu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 900 dní </a:t>
            </a:r>
          </a:p>
          <a:p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526793" cy="3215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61988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1196752"/>
            <a:ext cx="706475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obrat vo vojne </a:t>
            </a:r>
            <a:r>
              <a:rPr lang="sk-SK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rok </a:t>
            </a:r>
            <a:r>
              <a:rPr lang="sk-SK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1943 </a:t>
            </a:r>
            <a:endParaRPr lang="sk-SK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sk-SK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bitka </a:t>
            </a:r>
            <a:r>
              <a:rPr lang="sk-SK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 Stalingrade </a:t>
            </a:r>
            <a:endParaRPr lang="sk-SK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(obkľúčenie a zastavený </a:t>
            </a:r>
            <a:r>
              <a:rPr lang="sk-SK" sz="3600" dirty="0">
                <a:latin typeface="Arial" pitchFamily="34" charset="0"/>
                <a:cs typeface="Arial" pitchFamily="34" charset="0"/>
              </a:rPr>
              <a:t>postup </a:t>
            </a:r>
            <a:endParaRPr lang="sk-SK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 nemeckej armády)</a:t>
            </a:r>
          </a:p>
          <a:p>
            <a:r>
              <a:rPr lang="sk-SK" sz="3600" dirty="0" smtClean="0">
                <a:latin typeface="Arial" pitchFamily="34" charset="0"/>
                <a:cs typeface="Arial" pitchFamily="34" charset="0"/>
              </a:rPr>
              <a:t>- systematiky ústup Nemecka</a:t>
            </a:r>
          </a:p>
          <a:p>
            <a:r>
              <a:rPr lang="sk-SK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 na </a:t>
            </a:r>
            <a:r>
              <a:rPr lang="sk-SK" sz="3600" dirty="0">
                <a:latin typeface="Arial" pitchFamily="34" charset="0"/>
                <a:cs typeface="Arial" pitchFamily="34" charset="0"/>
              </a:rPr>
              <a:t>všetkých </a:t>
            </a:r>
            <a:r>
              <a:rPr lang="sk-SK" sz="3600" dirty="0" smtClean="0">
                <a:latin typeface="Arial" pitchFamily="34" charset="0"/>
                <a:cs typeface="Arial" pitchFamily="34" charset="0"/>
              </a:rPr>
              <a:t>frontoch</a:t>
            </a:r>
            <a:endParaRPr lang="sk-SK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33905"/>
            <a:ext cx="2553763" cy="191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354170" y="594534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maršál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Žukov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9238"/>
            <a:ext cx="6912768" cy="58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179512" y="0"/>
            <a:ext cx="5362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6" indent="-342900" eaLnBrk="0" fontAlgn="base" hangingPunct="0">
              <a:spcAft>
                <a:spcPct val="0"/>
              </a:spcAft>
              <a:buSzPct val="70000"/>
              <a:buFont typeface="Wingdings 2" pitchFamily="18" charset="2"/>
              <a:buChar char=""/>
              <a:defRPr/>
            </a:pPr>
            <a:r>
              <a:rPr lang="sk-SK" sz="1400" dirty="0" smtClean="0">
                <a:hlinkClick r:id="rId5"/>
              </a:rPr>
              <a:t>http://www.youtube.com/watch?v=4h-PLrNffaM</a:t>
            </a:r>
            <a:endParaRPr lang="sk-SK" sz="1400" dirty="0" smtClean="0"/>
          </a:p>
          <a:p>
            <a:pPr marL="342900" lvl="6" indent="-342900" eaLnBrk="0" fontAlgn="base" hangingPunct="0">
              <a:spcAft>
                <a:spcPct val="0"/>
              </a:spcAft>
              <a:buSzPct val="70000"/>
              <a:buFont typeface="Wingdings 2" pitchFamily="18" charset="2"/>
              <a:buChar char=""/>
              <a:defRPr/>
            </a:pPr>
            <a:r>
              <a:rPr lang="sk-SK" sz="1400" u="sng" dirty="0" smtClean="0">
                <a:hlinkClick r:id="rId6"/>
              </a:rPr>
              <a:t>https://www.youtube.com/watch?v=6ZnmCw8WlqQ</a:t>
            </a:r>
            <a:endParaRPr lang="sk-SK" sz="1400" dirty="0" smtClean="0"/>
          </a:p>
          <a:p>
            <a:pPr marL="342900" lvl="6" indent="-342900" eaLnBrk="0" fontAlgn="base" hangingPunct="0">
              <a:spcAft>
                <a:spcPct val="0"/>
              </a:spcAft>
              <a:buSzPct val="70000"/>
              <a:buFont typeface="Wingdings 2" pitchFamily="18" charset="2"/>
              <a:buChar char=""/>
              <a:defRPr/>
            </a:pPr>
            <a:r>
              <a:rPr lang="sk-SK" u="sng" dirty="0" smtClean="0">
                <a:hlinkClick r:id="rId7"/>
              </a:rPr>
              <a:t>https://www.youtube.com/watch?v=7F51F6MkbkU</a:t>
            </a:r>
            <a:endParaRPr lang="sk-SK" dirty="0" smtClean="0"/>
          </a:p>
          <a:p>
            <a:pPr marL="342900" lvl="6" indent="-342900" eaLnBrk="0" fontAlgn="base" hangingPunct="0">
              <a:spcAft>
                <a:spcPct val="0"/>
              </a:spcAft>
              <a:buSzPct val="70000"/>
              <a:buFont typeface="Wingdings 2" pitchFamily="18" charset="2"/>
              <a:buChar char=""/>
              <a:defRPr/>
            </a:pPr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13041507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8931" y="4581128"/>
            <a:ext cx="3174830" cy="21344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34" y="3347011"/>
            <a:ext cx="5432425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910176" y="3762618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Boje o Stalingrad 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09" y="223890"/>
            <a:ext cx="4929376" cy="289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789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8717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16632"/>
            <a:ext cx="5042514" cy="382255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077072"/>
            <a:ext cx="4114800" cy="246888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860032" y="4853620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Zajatá nemecká armáda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580" y="620688"/>
            <a:ext cx="332671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05573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43184" y="332656"/>
            <a:ext cx="5259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Boje na východnom fronte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70110" y="1268760"/>
            <a:ext cx="8064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>
                <a:latin typeface="Arial" pitchFamily="34" charset="0"/>
                <a:cs typeface="Arial" pitchFamily="34" charset="0"/>
              </a:rPr>
              <a:t>- 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najväčšia tanková  bitka pri </a:t>
            </a:r>
            <a:r>
              <a:rPr lang="sk-SK" sz="3200" dirty="0" err="1" smtClean="0">
                <a:latin typeface="Arial" pitchFamily="34" charset="0"/>
                <a:cs typeface="Arial" pitchFamily="34" charset="0"/>
              </a:rPr>
              <a:t>Kursku</a:t>
            </a:r>
            <a:r>
              <a:rPr lang="sk-SK" sz="3200" dirty="0" smtClean="0">
                <a:latin typeface="Arial" pitchFamily="34" charset="0"/>
                <a:cs typeface="Arial" pitchFamily="34" charset="0"/>
              </a:rPr>
              <a:t> r.1943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110" y="2600908"/>
            <a:ext cx="434011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http://t1.gstatic.com/images?q=tbn:ANd9GcStZoGzGF2tC2PmmVsotRQFfv2KppogxpN-QkArwnTW_ckmgyg&amp;t=1&amp;usg=__CCLaymKPRjbC-HB6Y3OkO9kfr2E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399" y="3573016"/>
            <a:ext cx="3952227" cy="263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86595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395</Words>
  <Application>Microsoft Office PowerPoint</Application>
  <PresentationFormat>Prezentácia na obrazovke (4:3)</PresentationFormat>
  <Paragraphs>78</Paragraphs>
  <Slides>16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BITKA O MIDWAY</vt:lpstr>
      <vt:lpstr>PRELOMOVÉ UDALOSTI  2. SVETOVEJ VOJNY</vt:lpstr>
      <vt:lpstr>Snímka 15</vt:lpstr>
      <vt:lpstr>Snímka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okay</dc:creator>
  <cp:lastModifiedBy>jarka</cp:lastModifiedBy>
  <cp:revision>36</cp:revision>
  <dcterms:created xsi:type="dcterms:W3CDTF">2014-01-23T16:13:11Z</dcterms:created>
  <dcterms:modified xsi:type="dcterms:W3CDTF">2017-02-12T23:40:27Z</dcterms:modified>
</cp:coreProperties>
</file>