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7" r:id="rId6"/>
    <p:sldId id="268" r:id="rId7"/>
    <p:sldId id="26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323721">
            <a:off x="1737178" y="909433"/>
            <a:ext cx="8077200" cy="16733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6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MILAN </a:t>
            </a:r>
            <a:r>
              <a:rPr lang="sk-SK" sz="6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sk-SK" sz="6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sk-SK" sz="6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       RASTISLAV </a:t>
            </a:r>
            <a:br>
              <a:rPr lang="sk-SK" sz="6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sk-SK" sz="6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                  ŠTEFÁNIK</a:t>
            </a:r>
            <a:endParaRPr lang="sk-SK" sz="60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894" y="3429000"/>
            <a:ext cx="2382306" cy="31242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115565" y="5943600"/>
            <a:ext cx="361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Centaur" pitchFamily="18" charset="0"/>
              </a:rPr>
              <a:t>Mgr. Natália </a:t>
            </a:r>
            <a:r>
              <a:rPr lang="sk-SK" sz="2400" dirty="0" err="1" smtClean="0">
                <a:solidFill>
                  <a:schemeClr val="bg1"/>
                </a:solidFill>
                <a:latin typeface="Centaur" pitchFamily="18" charset="0"/>
              </a:rPr>
              <a:t>Gyepesová</a:t>
            </a:r>
            <a:endParaRPr lang="sk-SK" sz="2400" dirty="0" smtClean="0">
              <a:solidFill>
                <a:schemeClr val="bg1"/>
              </a:solidFill>
              <a:latin typeface="Centaur" pitchFamily="18" charset="0"/>
            </a:endParaRPr>
          </a:p>
          <a:p>
            <a:r>
              <a:rPr lang="sk-SK" sz="2400" dirty="0" err="1" smtClean="0">
                <a:solidFill>
                  <a:schemeClr val="bg1"/>
                </a:solidFill>
                <a:latin typeface="Centaur" pitchFamily="18" charset="0"/>
              </a:rPr>
              <a:t>Zš</a:t>
            </a:r>
            <a:r>
              <a:rPr lang="sk-SK" sz="2400" dirty="0" smtClean="0">
                <a:solidFill>
                  <a:schemeClr val="bg1"/>
                </a:solidFill>
                <a:latin typeface="Centaur" pitchFamily="18" charset="0"/>
              </a:rPr>
              <a:t> s </a:t>
            </a:r>
            <a:r>
              <a:rPr lang="sk-SK" sz="2400" dirty="0" err="1" smtClean="0">
                <a:solidFill>
                  <a:schemeClr val="bg1"/>
                </a:solidFill>
                <a:latin typeface="Centaur" pitchFamily="18" charset="0"/>
              </a:rPr>
              <a:t>Mš</a:t>
            </a:r>
            <a:r>
              <a:rPr lang="sk-SK" sz="2400" dirty="0" smtClean="0">
                <a:solidFill>
                  <a:schemeClr val="bg1"/>
                </a:solidFill>
                <a:latin typeface="Centaur" pitchFamily="18" charset="0"/>
              </a:rPr>
              <a:t> Gogoľova, Topoľčany</a:t>
            </a:r>
            <a:endParaRPr lang="sk-SK" sz="2400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M.R.ŠTEFÁNIK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alpha val="43000"/>
            </a:schemeClr>
          </a:solidFill>
        </p:spPr>
        <p:txBody>
          <a:bodyPr/>
          <a:lstStyle/>
          <a:p>
            <a:r>
              <a:rPr lang="sk-SK" dirty="0" smtClean="0">
                <a:latin typeface="Centaur" pitchFamily="18" charset="0"/>
              </a:rPr>
              <a:t>V roku 1919 pri návrate na Slovensko </a:t>
            </a:r>
            <a:r>
              <a:rPr lang="sk-SK" b="1" dirty="0" smtClean="0">
                <a:solidFill>
                  <a:srgbClr val="FF0000"/>
                </a:solidFill>
                <a:latin typeface="Centaur" pitchFamily="18" charset="0"/>
              </a:rPr>
              <a:t>zahynul pri havárii lietadla</a:t>
            </a:r>
            <a:r>
              <a:rPr lang="sk-SK" dirty="0" smtClean="0">
                <a:latin typeface="Centaur" pitchFamily="18" charset="0"/>
              </a:rPr>
              <a:t>. </a:t>
            </a:r>
          </a:p>
          <a:p>
            <a:endParaRPr lang="sk-SK" dirty="0">
              <a:latin typeface="Centaur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3382668" cy="222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.cas.sk/img/11/gallery/624161_m-r-stefanik-milan-rastislav-stefanik-letecka-unifo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676524"/>
            <a:ext cx="4286250" cy="2733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381000" y="5461337"/>
            <a:ext cx="385804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2000" dirty="0" smtClean="0">
                <a:latin typeface="Centaur" pitchFamily="18" charset="0"/>
              </a:rPr>
              <a:t>Letecká uniforma , ktorú mal oblečenú </a:t>
            </a:r>
            <a:r>
              <a:rPr lang="sk-SK" sz="2000" dirty="0" smtClean="0">
                <a:latin typeface="Centaur" pitchFamily="18" charset="0"/>
              </a:rPr>
              <a:t/>
            </a:r>
            <a:br>
              <a:rPr lang="sk-SK" sz="2000" dirty="0" smtClean="0">
                <a:latin typeface="Centaur" pitchFamily="18" charset="0"/>
              </a:rPr>
            </a:br>
            <a:r>
              <a:rPr lang="sv-SE" sz="2000" dirty="0" smtClean="0">
                <a:latin typeface="Centaur" pitchFamily="18" charset="0"/>
              </a:rPr>
              <a:t>Milan </a:t>
            </a:r>
            <a:r>
              <a:rPr lang="sv-SE" sz="2000" dirty="0" smtClean="0">
                <a:latin typeface="Centaur" pitchFamily="18" charset="0"/>
              </a:rPr>
              <a:t>Rastislav Štefánik pri leteckej </a:t>
            </a:r>
            <a:r>
              <a:rPr lang="sk-SK" sz="2000" dirty="0" smtClean="0">
                <a:latin typeface="Centaur" pitchFamily="18" charset="0"/>
              </a:rPr>
              <a:t/>
            </a:r>
            <a:br>
              <a:rPr lang="sk-SK" sz="2000" dirty="0" smtClean="0">
                <a:latin typeface="Centaur" pitchFamily="18" charset="0"/>
              </a:rPr>
            </a:br>
            <a:r>
              <a:rPr lang="sv-SE" sz="2000" dirty="0" smtClean="0">
                <a:latin typeface="Centaur" pitchFamily="18" charset="0"/>
              </a:rPr>
              <a:t>katastrofe </a:t>
            </a:r>
            <a:r>
              <a:rPr lang="sv-SE" sz="2000" dirty="0" smtClean="0">
                <a:latin typeface="Centaur" pitchFamily="18" charset="0"/>
              </a:rPr>
              <a:t>v roku 1919</a:t>
            </a:r>
            <a:endParaRPr lang="sk-SK" sz="2000" dirty="0">
              <a:latin typeface="Centaur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030" y="228600"/>
            <a:ext cx="261697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mrstefanik.sk/images/wwb_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4495800"/>
            <a:ext cx="4000500" cy="210502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M.R.ŠTEFÁNIK</a:t>
            </a:r>
            <a:br>
              <a:rPr lang="sk-SK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sk-SK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1880 - 1919</a:t>
            </a:r>
            <a:endParaRPr lang="sk-SK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alpha val="47000"/>
            </a:schemeClr>
          </a:solidFill>
        </p:spPr>
        <p:txBody>
          <a:bodyPr>
            <a:normAutofit/>
          </a:bodyPr>
          <a:lstStyle/>
          <a:p>
            <a:r>
              <a:rPr lang="sk-SK" sz="3000" dirty="0" smtClean="0">
                <a:latin typeface="Centaur" pitchFamily="18" charset="0"/>
              </a:rPr>
              <a:t>Bol rodákom z Košarísk pri </a:t>
            </a:r>
            <a:r>
              <a:rPr lang="sk-SK" sz="3000" dirty="0" smtClean="0">
                <a:latin typeface="Centaur" pitchFamily="18" charset="0"/>
              </a:rPr>
              <a:t>Brezovej</a:t>
            </a:r>
            <a:r>
              <a:rPr lang="sk-SK" sz="3000" dirty="0" smtClean="0">
                <a:latin typeface="Centaur" pitchFamily="18" charset="0"/>
              </a:rPr>
              <a:t>.</a:t>
            </a:r>
          </a:p>
          <a:p>
            <a:r>
              <a:rPr lang="sk-SK" sz="3000" dirty="0" smtClean="0">
                <a:latin typeface="Centaur" pitchFamily="18" charset="0"/>
              </a:rPr>
              <a:t>Zaslúžil sa o </a:t>
            </a:r>
            <a:r>
              <a:rPr lang="sk-SK" sz="3000" b="1" dirty="0" smtClean="0">
                <a:solidFill>
                  <a:srgbClr val="FF0000"/>
                </a:solidFill>
                <a:latin typeface="Centaur" pitchFamily="18" charset="0"/>
              </a:rPr>
              <a:t>vyslobodenie </a:t>
            </a:r>
            <a:r>
              <a:rPr lang="sk-SK" sz="3000" b="1" dirty="0" smtClean="0">
                <a:solidFill>
                  <a:srgbClr val="FF0000"/>
                </a:solidFill>
                <a:latin typeface="Centaur" pitchFamily="18" charset="0"/>
              </a:rPr>
              <a:t/>
            </a:r>
            <a:br>
              <a:rPr lang="sk-SK" sz="3000" b="1" dirty="0" smtClean="0">
                <a:solidFill>
                  <a:srgbClr val="FF0000"/>
                </a:solidFill>
                <a:latin typeface="Centaur" pitchFamily="18" charset="0"/>
              </a:rPr>
            </a:br>
            <a:r>
              <a:rPr lang="sk-SK" sz="3000" b="1" dirty="0" smtClean="0">
                <a:solidFill>
                  <a:srgbClr val="FF0000"/>
                </a:solidFill>
                <a:latin typeface="Centaur" pitchFamily="18" charset="0"/>
              </a:rPr>
              <a:t>Slovákov</a:t>
            </a:r>
            <a:r>
              <a:rPr lang="sk-SK" sz="3000" dirty="0" smtClean="0">
                <a:latin typeface="Centaur" pitchFamily="18" charset="0"/>
              </a:rPr>
              <a:t> </a:t>
            </a:r>
            <a:r>
              <a:rPr lang="sk-SK" sz="3000" dirty="0" smtClean="0">
                <a:latin typeface="Centaur" pitchFamily="18" charset="0"/>
              </a:rPr>
              <a:t>spod </a:t>
            </a:r>
            <a:r>
              <a:rPr lang="sk-SK" sz="3000" b="1" dirty="0" smtClean="0">
                <a:solidFill>
                  <a:srgbClr val="FF0000"/>
                </a:solidFill>
                <a:latin typeface="Centaur" pitchFamily="18" charset="0"/>
              </a:rPr>
              <a:t>národnostného útlaku</a:t>
            </a:r>
            <a:r>
              <a:rPr lang="sk-SK" sz="3000" dirty="0" smtClean="0">
                <a:solidFill>
                  <a:srgbClr val="FF0000"/>
                </a:solidFill>
                <a:latin typeface="Centaur" pitchFamily="18" charset="0"/>
              </a:rPr>
              <a:t>.</a:t>
            </a:r>
          </a:p>
          <a:p>
            <a:r>
              <a:rPr lang="sk-SK" sz="3000" dirty="0" smtClean="0">
                <a:latin typeface="Centaur" pitchFamily="18" charset="0"/>
              </a:rPr>
              <a:t>Bol najvýznamnejším činiteľom </a:t>
            </a:r>
            <a:r>
              <a:rPr lang="sk-SK" sz="3000" dirty="0" smtClean="0">
                <a:latin typeface="Centaur" pitchFamily="18" charset="0"/>
              </a:rPr>
              <a:t/>
            </a:r>
            <a:br>
              <a:rPr lang="sk-SK" sz="3000" dirty="0" smtClean="0">
                <a:latin typeface="Centaur" pitchFamily="18" charset="0"/>
              </a:rPr>
            </a:br>
            <a:r>
              <a:rPr lang="sk-SK" sz="3000" dirty="0" smtClean="0">
                <a:latin typeface="Centaur" pitchFamily="18" charset="0"/>
              </a:rPr>
              <a:t>Československej </a:t>
            </a:r>
            <a:r>
              <a:rPr lang="sk-SK" sz="3000" dirty="0" smtClean="0">
                <a:latin typeface="Centaur" pitchFamily="18" charset="0"/>
              </a:rPr>
              <a:t>národnej rady, </a:t>
            </a:r>
            <a:r>
              <a:rPr lang="sk-SK" sz="3000" dirty="0" smtClean="0">
                <a:latin typeface="Centaur" pitchFamily="18" charset="0"/>
              </a:rPr>
              <a:t/>
            </a:r>
            <a:br>
              <a:rPr lang="sk-SK" sz="3000" dirty="0" smtClean="0">
                <a:latin typeface="Centaur" pitchFamily="18" charset="0"/>
              </a:rPr>
            </a:br>
            <a:r>
              <a:rPr lang="sk-SK" sz="3000" dirty="0" smtClean="0">
                <a:latin typeface="Centaur" pitchFamily="18" charset="0"/>
              </a:rPr>
              <a:t>organizátorom </a:t>
            </a:r>
            <a:r>
              <a:rPr lang="sk-SK" sz="3000" dirty="0" smtClean="0">
                <a:latin typeface="Centaur" pitchFamily="18" charset="0"/>
              </a:rPr>
              <a:t>česko-slovenských </a:t>
            </a:r>
            <a:r>
              <a:rPr lang="sk-SK" sz="3000" dirty="0" smtClean="0">
                <a:latin typeface="Centaur" pitchFamily="18" charset="0"/>
              </a:rPr>
              <a:t/>
            </a:r>
            <a:br>
              <a:rPr lang="sk-SK" sz="3000" dirty="0" smtClean="0">
                <a:latin typeface="Centaur" pitchFamily="18" charset="0"/>
              </a:rPr>
            </a:br>
            <a:r>
              <a:rPr lang="sk-SK" sz="3000" dirty="0" smtClean="0">
                <a:latin typeface="Centaur" pitchFamily="18" charset="0"/>
              </a:rPr>
              <a:t>légií</a:t>
            </a:r>
            <a:r>
              <a:rPr lang="sk-SK" sz="3000" dirty="0" smtClean="0">
                <a:latin typeface="Centaur" pitchFamily="18" charset="0"/>
              </a:rPr>
              <a:t>. </a:t>
            </a:r>
          </a:p>
        </p:txBody>
      </p:sp>
      <p:pic>
        <p:nvPicPr>
          <p:cNvPr id="21506" name="Picture 2" descr="http://dikda.eu/wp-content/uploads/2014/04/S%C5%A0-51_9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765" t="2435" r="4000" b="9893"/>
          <a:stretch>
            <a:fillRect/>
          </a:stretch>
        </p:blipFill>
        <p:spPr bwMode="auto">
          <a:xfrm>
            <a:off x="6294967" y="228600"/>
            <a:ext cx="2696633" cy="39624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www.m_r_stefanik.szm.com/mlady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2343150" cy="28384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monnaie-de-prague.eu/Mincovna/Img/Stefanik_pat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648201"/>
            <a:ext cx="1981199" cy="198119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394" y="152400"/>
            <a:ext cx="51988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916" y="3124200"/>
            <a:ext cx="497868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738922" y="6229290"/>
            <a:ext cx="160447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000" dirty="0" smtClean="0">
                <a:latin typeface="Centaur" pitchFamily="18" charset="0"/>
              </a:rPr>
              <a:t>Štefánik v kroji</a:t>
            </a:r>
            <a:endParaRPr lang="sk-SK" sz="2000" dirty="0">
              <a:latin typeface="Centaur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4400" y="3429000"/>
            <a:ext cx="298774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000" dirty="0" smtClean="0">
                <a:latin typeface="Centaur" pitchFamily="18" charset="0"/>
              </a:rPr>
              <a:t>Štefánik uprostred Šrobárovej </a:t>
            </a:r>
          </a:p>
          <a:p>
            <a:pPr algn="ctr"/>
            <a:r>
              <a:rPr lang="sk-SK" sz="2000" dirty="0" smtClean="0">
                <a:latin typeface="Centaur" pitchFamily="18" charset="0"/>
              </a:rPr>
              <a:t>skupiny vlastencov</a:t>
            </a:r>
            <a:endParaRPr lang="sk-SK" sz="20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M.R.ŠTEFÁNIK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alpha val="47000"/>
            </a:schemeClr>
          </a:solidFill>
        </p:spPr>
        <p:txBody>
          <a:bodyPr/>
          <a:lstStyle/>
          <a:p>
            <a:r>
              <a:rPr lang="sk-SK" dirty="0" smtClean="0">
                <a:latin typeface="Centaur" pitchFamily="18" charset="0"/>
              </a:rPr>
              <a:t>Stal sa </a:t>
            </a:r>
            <a:r>
              <a:rPr lang="sk-SK" b="1" dirty="0" smtClean="0">
                <a:solidFill>
                  <a:srgbClr val="FF0000"/>
                </a:solidFill>
                <a:latin typeface="Centaur" pitchFamily="18" charset="0"/>
              </a:rPr>
              <a:t>stúpencom česko-slovenskej spolupráce</a:t>
            </a:r>
            <a:r>
              <a:rPr lang="sk-SK" dirty="0" smtClean="0">
                <a:latin typeface="Centaur" pitchFamily="18" charset="0"/>
              </a:rPr>
              <a:t>. </a:t>
            </a:r>
          </a:p>
          <a:p>
            <a:r>
              <a:rPr lang="sk-SK" dirty="0" smtClean="0">
                <a:latin typeface="Centaur" pitchFamily="18" charset="0"/>
              </a:rPr>
              <a:t>Po vyštudovaní astronómie odišiel do Paríža. </a:t>
            </a:r>
          </a:p>
          <a:p>
            <a:r>
              <a:rPr lang="sk-SK" dirty="0" smtClean="0">
                <a:latin typeface="Centaur" pitchFamily="18" charset="0"/>
              </a:rPr>
              <a:t>Pred vypuknutím vojny </a:t>
            </a:r>
            <a:r>
              <a:rPr lang="sk-SK" dirty="0" smtClean="0">
                <a:latin typeface="Centaur" pitchFamily="18" charset="0"/>
              </a:rPr>
              <a:t>získal </a:t>
            </a:r>
            <a:r>
              <a:rPr lang="sk-SK" b="1" dirty="0" smtClean="0">
                <a:solidFill>
                  <a:srgbClr val="FF0000"/>
                </a:solidFill>
                <a:latin typeface="Centaur" pitchFamily="18" charset="0"/>
              </a:rPr>
              <a:t>francúzske</a:t>
            </a:r>
            <a:r>
              <a:rPr lang="sk-SK" dirty="0" smtClean="0">
                <a:latin typeface="Centaur" pitchFamily="18" charset="0"/>
              </a:rPr>
              <a:t> štátne </a:t>
            </a:r>
            <a:r>
              <a:rPr lang="sk-SK" dirty="0">
                <a:latin typeface="Centaur" pitchFamily="18" charset="0"/>
              </a:rPr>
              <a:t/>
            </a:r>
            <a:br>
              <a:rPr lang="sk-SK" dirty="0">
                <a:latin typeface="Centaur" pitchFamily="18" charset="0"/>
              </a:rPr>
            </a:br>
            <a:r>
              <a:rPr lang="sk-SK" b="1" dirty="0" smtClean="0">
                <a:solidFill>
                  <a:srgbClr val="FF0000"/>
                </a:solidFill>
                <a:latin typeface="Centaur" pitchFamily="18" charset="0"/>
              </a:rPr>
              <a:t>občianstvo</a:t>
            </a:r>
            <a:r>
              <a:rPr lang="sk-SK" dirty="0" smtClean="0">
                <a:latin typeface="Centaur" pitchFamily="18" charset="0"/>
              </a:rPr>
              <a:t>. </a:t>
            </a:r>
            <a:endParaRPr lang="sk-SK" dirty="0">
              <a:latin typeface="Centaur" pitchFamily="18" charset="0"/>
            </a:endParaRPr>
          </a:p>
        </p:txBody>
      </p:sp>
      <p:pic>
        <p:nvPicPr>
          <p:cNvPr id="17410" name="Picture 2" descr="http://www.m_r_stefanik.szm.com/hvezda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352800"/>
            <a:ext cx="4800600" cy="3250998"/>
          </a:xfrm>
          <a:prstGeom prst="rect">
            <a:avLst/>
          </a:prstGeom>
          <a:noFill/>
        </p:spPr>
      </p:pic>
      <p:pic>
        <p:nvPicPr>
          <p:cNvPr id="17412" name="Picture 4" descr="http://www.uski.sk/frm_2009/ran/2012/ran-2012-5.files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171956" cy="272415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78" name="Picture 2" descr="http://dikda.eu/wp-content/uploads/2014/04/S%C5%A0-51_58.jpg"/>
          <p:cNvPicPr>
            <a:picLocks noChangeAspect="1" noChangeArrowheads="1"/>
          </p:cNvPicPr>
          <p:nvPr/>
        </p:nvPicPr>
        <p:blipFill>
          <a:blip r:embed="rId2" cstate="print"/>
          <a:srcRect l="31281" t="9742" r="3030" b="14764"/>
          <a:stretch>
            <a:fillRect/>
          </a:stretch>
        </p:blipFill>
        <p:spPr bwMode="auto">
          <a:xfrm>
            <a:off x="4778477" y="4009572"/>
            <a:ext cx="3755923" cy="277222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895292" y="6096000"/>
            <a:ext cx="29007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000" dirty="0" smtClean="0">
                <a:latin typeface="Centaur" pitchFamily="18" charset="0"/>
              </a:rPr>
              <a:t>Rodný dom M. R. Štefánika </a:t>
            </a:r>
            <a:br>
              <a:rPr lang="sk-SK" sz="2000" dirty="0" smtClean="0">
                <a:latin typeface="Centaur" pitchFamily="18" charset="0"/>
              </a:rPr>
            </a:br>
            <a:r>
              <a:rPr lang="sk-SK" sz="2000" dirty="0" smtClean="0">
                <a:latin typeface="Centaur" pitchFamily="18" charset="0"/>
              </a:rPr>
              <a:t>v </a:t>
            </a:r>
            <a:r>
              <a:rPr lang="sk-SK" sz="2000" dirty="0" smtClean="0">
                <a:latin typeface="Centaur" pitchFamily="18" charset="0"/>
              </a:rPr>
              <a:t>K</a:t>
            </a:r>
            <a:r>
              <a:rPr lang="sk-SK" sz="2000" dirty="0" smtClean="0">
                <a:latin typeface="Centaur" pitchFamily="18" charset="0"/>
              </a:rPr>
              <a:t>ošariskách. </a:t>
            </a:r>
            <a:endParaRPr lang="sk-SK" sz="2000" dirty="0">
              <a:latin typeface="Centaur" pitchFamily="18" charset="0"/>
            </a:endParaRPr>
          </a:p>
        </p:txBody>
      </p:sp>
      <p:pic>
        <p:nvPicPr>
          <p:cNvPr id="24580" name="Picture 4" descr="Výsledok vyh&amp;lcaron;adávania obrázkov pre dopyt milan rastislav stefa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4635597" cy="32766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655375" y="3486090"/>
            <a:ext cx="403142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000" dirty="0" smtClean="0">
                <a:latin typeface="Centaur" pitchFamily="18" charset="0"/>
              </a:rPr>
              <a:t>Interiér rodinného domu M. R. Štefánika</a:t>
            </a:r>
            <a:endParaRPr lang="sk-SK" sz="2000" dirty="0">
              <a:latin typeface="Centaur" pitchFamily="18" charset="0"/>
            </a:endParaRPr>
          </a:p>
        </p:txBody>
      </p:sp>
      <p:pic>
        <p:nvPicPr>
          <p:cNvPr id="24582" name="Picture 6" descr="http://dikda.eu/wp-content/uploads/2014/04/S%C5%A0-51_237.jpg"/>
          <p:cNvPicPr>
            <a:picLocks noChangeAspect="1" noChangeArrowheads="1"/>
          </p:cNvPicPr>
          <p:nvPr/>
        </p:nvPicPr>
        <p:blipFill>
          <a:blip r:embed="rId4" cstate="print"/>
          <a:srcRect b="11993"/>
          <a:stretch>
            <a:fillRect/>
          </a:stretch>
        </p:blipFill>
        <p:spPr bwMode="auto">
          <a:xfrm>
            <a:off x="304800" y="1295400"/>
            <a:ext cx="378713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BlokTextu 10"/>
          <p:cNvSpPr txBox="1"/>
          <p:nvPr/>
        </p:nvSpPr>
        <p:spPr>
          <a:xfrm>
            <a:off x="304800" y="435114"/>
            <a:ext cx="367344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000" dirty="0" smtClean="0">
                <a:latin typeface="Centaur" pitchFamily="18" charset="0"/>
              </a:rPr>
              <a:t>Ukážka z rukopisu najstarších veršov </a:t>
            </a:r>
            <a:r>
              <a:rPr lang="sk-SK" sz="2000" dirty="0" smtClean="0">
                <a:latin typeface="Centaur" pitchFamily="18" charset="0"/>
              </a:rPr>
              <a:t/>
            </a:r>
            <a:br>
              <a:rPr lang="sk-SK" sz="2000" dirty="0" smtClean="0">
                <a:latin typeface="Centaur" pitchFamily="18" charset="0"/>
              </a:rPr>
            </a:br>
            <a:r>
              <a:rPr lang="sk-SK" sz="2000" dirty="0" smtClean="0">
                <a:latin typeface="Centaur" pitchFamily="18" charset="0"/>
              </a:rPr>
              <a:t>M</a:t>
            </a:r>
            <a:r>
              <a:rPr lang="sk-SK" sz="2000" dirty="0" smtClean="0">
                <a:latin typeface="Centaur" pitchFamily="18" charset="0"/>
              </a:rPr>
              <a:t>. R. Štefánika, r. 1896 – 1899</a:t>
            </a:r>
            <a:endParaRPr lang="sk-SK" sz="2000" dirty="0">
              <a:latin typeface="Centaur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4" descr="http://img.cas.sk/img/11/gallery/836775_milan-rastislav-stefa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89870"/>
            <a:ext cx="3733799" cy="300133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579455" y="5921514"/>
            <a:ext cx="448834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000" dirty="0" smtClean="0">
                <a:latin typeface="Centaur" pitchFamily="18" charset="0"/>
              </a:rPr>
              <a:t>Štefánik na Mount Blancu. Vyliezol naň </a:t>
            </a:r>
            <a:r>
              <a:rPr lang="sk-SK" sz="2000" dirty="0" smtClean="0">
                <a:latin typeface="Centaur" pitchFamily="18" charset="0"/>
              </a:rPr>
              <a:t/>
            </a:r>
            <a:br>
              <a:rPr lang="sk-SK" sz="2000" dirty="0" smtClean="0">
                <a:latin typeface="Centaur" pitchFamily="18" charset="0"/>
              </a:rPr>
            </a:br>
            <a:r>
              <a:rPr lang="sk-SK" sz="2000" dirty="0" smtClean="0">
                <a:latin typeface="Centaur" pitchFamily="18" charset="0"/>
              </a:rPr>
              <a:t>niekoľkokrát </a:t>
            </a:r>
            <a:r>
              <a:rPr lang="sk-SK" sz="2000" dirty="0" smtClean="0">
                <a:latin typeface="Centaur" pitchFamily="18" charset="0"/>
              </a:rPr>
              <a:t>napriek zdravotným </a:t>
            </a:r>
            <a:r>
              <a:rPr lang="sk-SK" sz="2000" dirty="0" smtClean="0">
                <a:latin typeface="Centaur" pitchFamily="18" charset="0"/>
              </a:rPr>
              <a:t>problémom.</a:t>
            </a:r>
            <a:endParaRPr lang="sk-SK" sz="2000" dirty="0">
              <a:latin typeface="Centaur" pitchFamily="18" charset="0"/>
            </a:endParaRPr>
          </a:p>
        </p:txBody>
      </p:sp>
      <p:pic>
        <p:nvPicPr>
          <p:cNvPr id="25602" name="Picture 2" descr="M. R. Štefánik v &amp;ccaron;ase študijného pobytu v Zürichu, r. 1902, fotografia (LA SNK, SŠ 51/107)"/>
          <p:cNvPicPr>
            <a:picLocks noChangeAspect="1" noChangeArrowheads="1"/>
          </p:cNvPicPr>
          <p:nvPr/>
        </p:nvPicPr>
        <p:blipFill>
          <a:blip r:embed="rId3" cstate="print"/>
          <a:srcRect l="8294" t="22857" r="8767" b="5714"/>
          <a:stretch>
            <a:fillRect/>
          </a:stretch>
        </p:blipFill>
        <p:spPr bwMode="auto">
          <a:xfrm>
            <a:off x="152400" y="76200"/>
            <a:ext cx="2682240" cy="33528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87651" y="3480137"/>
            <a:ext cx="295831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sz="2000" dirty="0" smtClean="0">
                <a:latin typeface="Centaur" pitchFamily="18" charset="0"/>
              </a:rPr>
              <a:t>M. R. Štefánik v čase </a:t>
            </a:r>
            <a:endParaRPr lang="sk-SK" sz="2000" dirty="0" smtClean="0">
              <a:latin typeface="Centaur" pitchFamily="18" charset="0"/>
            </a:endParaRPr>
          </a:p>
          <a:p>
            <a:pPr algn="ctr"/>
            <a:r>
              <a:rPr lang="sk-SK" sz="2000" dirty="0" smtClean="0">
                <a:latin typeface="Centaur" pitchFamily="18" charset="0"/>
              </a:rPr>
              <a:t>študijného pobytu </a:t>
            </a:r>
            <a:r>
              <a:rPr lang="sk-SK" sz="2000" dirty="0" smtClean="0">
                <a:latin typeface="Centaur" pitchFamily="18" charset="0"/>
              </a:rPr>
              <a:t>v Zürichu, </a:t>
            </a:r>
            <a:endParaRPr lang="sk-SK" sz="2000" dirty="0" smtClean="0">
              <a:latin typeface="Centaur" pitchFamily="18" charset="0"/>
            </a:endParaRPr>
          </a:p>
          <a:p>
            <a:pPr algn="ctr"/>
            <a:r>
              <a:rPr lang="sk-SK" sz="2000" dirty="0" smtClean="0">
                <a:latin typeface="Centaur" pitchFamily="18" charset="0"/>
              </a:rPr>
              <a:t>r</a:t>
            </a:r>
            <a:r>
              <a:rPr lang="sk-SK" sz="2000" dirty="0" smtClean="0">
                <a:latin typeface="Centaur" pitchFamily="18" charset="0"/>
              </a:rPr>
              <a:t>. 1902</a:t>
            </a:r>
            <a:endParaRPr lang="sk-SK" sz="2000" dirty="0">
              <a:latin typeface="Centaur" pitchFamily="18" charset="0"/>
            </a:endParaRPr>
          </a:p>
        </p:txBody>
      </p:sp>
      <p:pic>
        <p:nvPicPr>
          <p:cNvPr id="25604" name="Picture 4" descr="Matematické výpo&amp;ccaron;ty a nákresy M. R. Štefánika (LA SNK, J 2891)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28600" y="4495800"/>
            <a:ext cx="3429000" cy="21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BlokTextu 8"/>
          <p:cNvSpPr txBox="1"/>
          <p:nvPr/>
        </p:nvSpPr>
        <p:spPr>
          <a:xfrm>
            <a:off x="2209800" y="4572000"/>
            <a:ext cx="26646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000" dirty="0" smtClean="0"/>
              <a:t>Matematické výpočty a </a:t>
            </a:r>
            <a:endParaRPr lang="sk-SK" sz="2000" dirty="0" smtClean="0"/>
          </a:p>
          <a:p>
            <a:r>
              <a:rPr lang="sk-SK" sz="2000" dirty="0" smtClean="0"/>
              <a:t>nákresy </a:t>
            </a:r>
            <a:r>
              <a:rPr lang="sk-SK" sz="2000" dirty="0" smtClean="0"/>
              <a:t>M. R. Štefánika</a:t>
            </a:r>
            <a:endParaRPr lang="sk-SK" sz="2000" dirty="0">
              <a:latin typeface="Centaur" pitchFamily="18" charset="0"/>
            </a:endParaRPr>
          </a:p>
        </p:txBody>
      </p:sp>
      <p:pic>
        <p:nvPicPr>
          <p:cNvPr id="25606" name="Picture 6" descr="Fotografia pasu M. R. Štefánika do Francúzska (LA SNK, SŠ 51/37)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3687" t="2667" r="15207" b="6667"/>
          <a:stretch>
            <a:fillRect/>
          </a:stretch>
        </p:blipFill>
        <p:spPr bwMode="auto">
          <a:xfrm>
            <a:off x="3048000" y="131618"/>
            <a:ext cx="2514600" cy="388620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5562600" y="1575137"/>
            <a:ext cx="315297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000" dirty="0" smtClean="0">
                <a:latin typeface="Centaur" pitchFamily="18" charset="0"/>
              </a:rPr>
              <a:t>Astronóm Štefánik si za miesto </a:t>
            </a:r>
            <a:endParaRPr lang="sk-SK" sz="2000" dirty="0" smtClean="0">
              <a:latin typeface="Centaur" pitchFamily="18" charset="0"/>
            </a:endParaRPr>
          </a:p>
          <a:p>
            <a:r>
              <a:rPr lang="sk-SK" sz="2000" dirty="0" smtClean="0">
                <a:latin typeface="Centaur" pitchFamily="18" charset="0"/>
              </a:rPr>
              <a:t>svojho </a:t>
            </a:r>
            <a:r>
              <a:rPr lang="sk-SK" sz="2000" dirty="0" smtClean="0">
                <a:latin typeface="Centaur" pitchFamily="18" charset="0"/>
              </a:rPr>
              <a:t>pôsobenia vybral Paríž, </a:t>
            </a:r>
            <a:endParaRPr lang="sk-SK" sz="2000" dirty="0" smtClean="0">
              <a:latin typeface="Centaur" pitchFamily="18" charset="0"/>
            </a:endParaRPr>
          </a:p>
          <a:p>
            <a:r>
              <a:rPr lang="sk-SK" sz="2000" dirty="0" smtClean="0">
                <a:latin typeface="Centaur" pitchFamily="18" charset="0"/>
              </a:rPr>
              <a:t>kam </a:t>
            </a:r>
            <a:r>
              <a:rPr lang="sk-SK" sz="2000" dirty="0" smtClean="0">
                <a:latin typeface="Centaur" pitchFamily="18" charset="0"/>
              </a:rPr>
              <a:t>prišiel 28. novembra 1904.</a:t>
            </a:r>
            <a:endParaRPr lang="sk-SK" sz="2000" dirty="0">
              <a:latin typeface="Centaur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6628" name="Picture 4" descr="Byt, v ktorom býval M. R. Štefánik v Parí&amp;zcaron;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1"/>
            <a:ext cx="3374568" cy="236219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Byt, v ktorom býval M. R. Štefánik v Parí&amp;zcaron;i"/>
          <p:cNvPicPr>
            <a:picLocks noChangeAspect="1" noChangeArrowheads="1"/>
          </p:cNvPicPr>
          <p:nvPr/>
        </p:nvPicPr>
        <p:blipFill>
          <a:blip r:embed="rId3" cstate="print"/>
          <a:srcRect b="3660"/>
          <a:stretch>
            <a:fillRect/>
          </a:stretch>
        </p:blipFill>
        <p:spPr bwMode="auto">
          <a:xfrm>
            <a:off x="133350" y="2895600"/>
            <a:ext cx="2768324" cy="3810000"/>
          </a:xfrm>
          <a:prstGeom prst="rect">
            <a:avLst/>
          </a:prstGeom>
          <a:noFill/>
        </p:spPr>
      </p:pic>
      <p:pic>
        <p:nvPicPr>
          <p:cNvPr id="26626" name="Picture 2" descr="Byt, v ktorom býval M. R. Štefánik v Parí&amp;zcaron;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2343"/>
            <a:ext cx="3365740" cy="237845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4" name="Picture 10" descr="Byt, v ktorom býval M. R. Štefánik v Parí&amp;zcaron;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76600"/>
            <a:ext cx="2446020" cy="3429000"/>
          </a:xfrm>
          <a:prstGeom prst="rect">
            <a:avLst/>
          </a:prstGeom>
          <a:noFill/>
        </p:spPr>
      </p:pic>
      <p:pic>
        <p:nvPicPr>
          <p:cNvPr id="26630" name="Picture 6" descr="Byt, v ktorom býval M. R. Štefánik v Parí&amp;zcaron;i"/>
          <p:cNvPicPr>
            <a:picLocks noChangeAspect="1" noChangeArrowheads="1"/>
          </p:cNvPicPr>
          <p:nvPr/>
        </p:nvPicPr>
        <p:blipFill>
          <a:blip r:embed="rId6" cstate="print"/>
          <a:srcRect l="5313"/>
          <a:stretch>
            <a:fillRect/>
          </a:stretch>
        </p:blipFill>
        <p:spPr bwMode="auto">
          <a:xfrm>
            <a:off x="5791200" y="4267200"/>
            <a:ext cx="3276600" cy="2514600"/>
          </a:xfrm>
          <a:prstGeom prst="rect">
            <a:avLst/>
          </a:prstGeom>
          <a:noFill/>
        </p:spPr>
      </p:pic>
      <p:pic>
        <p:nvPicPr>
          <p:cNvPr id="26636" name="Picture 12" descr="Dom, v ktorom býval M. R. Štefánik v Parí&amp;zcaron;i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b="11628"/>
          <a:stretch>
            <a:fillRect/>
          </a:stretch>
        </p:blipFill>
        <p:spPr bwMode="auto">
          <a:xfrm>
            <a:off x="6492474" y="1676400"/>
            <a:ext cx="2499126" cy="2819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2890428" y="2721114"/>
            <a:ext cx="373897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000" dirty="0" smtClean="0">
                <a:latin typeface="Centaur" pitchFamily="18" charset="0"/>
              </a:rPr>
              <a:t>Dom v Paríži, v ktorom sa nachádzal </a:t>
            </a:r>
            <a:endParaRPr lang="sk-SK" sz="2000" dirty="0" smtClean="0">
              <a:latin typeface="Centaur" pitchFamily="18" charset="0"/>
            </a:endParaRPr>
          </a:p>
          <a:p>
            <a:r>
              <a:rPr lang="sk-SK" sz="2000" dirty="0" smtClean="0">
                <a:latin typeface="Centaur" pitchFamily="18" charset="0"/>
              </a:rPr>
              <a:t>byt </a:t>
            </a:r>
            <a:r>
              <a:rPr lang="sk-SK" sz="2000" dirty="0" smtClean="0">
                <a:latin typeface="Centaur" pitchFamily="18" charset="0"/>
              </a:rPr>
              <a:t>M. R. Štefánik a interiér jeho bytu</a:t>
            </a:r>
            <a:endParaRPr lang="sk-SK" sz="2000" dirty="0">
              <a:latin typeface="Centaur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M.R.ŠTEFÁNIK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sk-SK" sz="2800" dirty="0" smtClean="0">
                <a:latin typeface="Centaur" pitchFamily="18" charset="0"/>
              </a:rPr>
              <a:t>Začiatkom vojny sa začínalo rozhodovať o </a:t>
            </a:r>
            <a:r>
              <a:rPr lang="sk-SK" sz="2800" dirty="0" smtClean="0">
                <a:latin typeface="Centaur" pitchFamily="18" charset="0"/>
              </a:rPr>
              <a:t/>
            </a:r>
            <a:br>
              <a:rPr lang="sk-SK" sz="2800" dirty="0" smtClean="0">
                <a:latin typeface="Centaur" pitchFamily="18" charset="0"/>
              </a:rPr>
            </a:br>
            <a:r>
              <a:rPr lang="sk-SK" sz="2800" dirty="0" smtClean="0">
                <a:latin typeface="Centaur" pitchFamily="18" charset="0"/>
              </a:rPr>
              <a:t>osude </a:t>
            </a:r>
            <a:r>
              <a:rPr lang="sk-SK" sz="2800" dirty="0" smtClean="0">
                <a:latin typeface="Centaur" pitchFamily="18" charset="0"/>
              </a:rPr>
              <a:t>Slovákov. </a:t>
            </a:r>
          </a:p>
          <a:p>
            <a:r>
              <a:rPr lang="sk-SK" sz="2800" dirty="0" smtClean="0">
                <a:latin typeface="Centaur" pitchFamily="18" charset="0"/>
              </a:rPr>
              <a:t>Štefánik narukoval a prihlásil sa do </a:t>
            </a:r>
            <a:r>
              <a:rPr lang="sk-SK" sz="2800" dirty="0" smtClean="0">
                <a:latin typeface="Centaur" pitchFamily="18" charset="0"/>
              </a:rPr>
              <a:t/>
            </a:r>
            <a:br>
              <a:rPr lang="sk-SK" sz="2800" dirty="0" smtClean="0">
                <a:latin typeface="Centaur" pitchFamily="18" charset="0"/>
              </a:rPr>
            </a:br>
            <a:r>
              <a:rPr lang="sk-SK" sz="2800" dirty="0" smtClean="0">
                <a:latin typeface="Centaur" pitchFamily="18" charset="0"/>
              </a:rPr>
              <a:t>francúzskeho </a:t>
            </a:r>
            <a:r>
              <a:rPr lang="sk-SK" sz="2800" dirty="0" smtClean="0">
                <a:latin typeface="Centaur" pitchFamily="18" charset="0"/>
              </a:rPr>
              <a:t>letectva. </a:t>
            </a:r>
          </a:p>
          <a:p>
            <a:r>
              <a:rPr lang="sk-SK" sz="2800" dirty="0" smtClean="0">
                <a:latin typeface="Centaur" pitchFamily="18" charset="0"/>
              </a:rPr>
              <a:t>Stal sa </a:t>
            </a:r>
            <a:r>
              <a:rPr lang="sk-SK" sz="2800" b="1" dirty="0" smtClean="0">
                <a:solidFill>
                  <a:srgbClr val="FF0000"/>
                </a:solidFill>
                <a:latin typeface="Centaur" pitchFamily="18" charset="0"/>
              </a:rPr>
              <a:t>generálom francúzskej </a:t>
            </a:r>
            <a:r>
              <a:rPr lang="sk-SK" sz="2800" b="1" dirty="0" smtClean="0">
                <a:solidFill>
                  <a:srgbClr val="FF0000"/>
                </a:solidFill>
                <a:latin typeface="Centaur" pitchFamily="18" charset="0"/>
              </a:rPr>
              <a:t>armády</a:t>
            </a:r>
            <a:r>
              <a:rPr lang="sk-SK" sz="2800" dirty="0" smtClean="0">
                <a:latin typeface="Centaur" pitchFamily="18" charset="0"/>
              </a:rPr>
              <a:t>. </a:t>
            </a:r>
            <a:endParaRPr lang="sk-SK" sz="2800" dirty="0">
              <a:latin typeface="Centaur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4727"/>
          <a:stretch>
            <a:fillRect/>
          </a:stretch>
        </p:blipFill>
        <p:spPr bwMode="auto">
          <a:xfrm>
            <a:off x="6477000" y="238125"/>
            <a:ext cx="2454275" cy="35718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http://www.tfsimon.com/stefanik-12.bmp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54947"/>
          <a:stretch>
            <a:fillRect/>
          </a:stretch>
        </p:blipFill>
        <p:spPr bwMode="auto">
          <a:xfrm>
            <a:off x="4644081" y="4114800"/>
            <a:ext cx="4118919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http://www.tfsimon.com/stefanik-12.bmp.jpg"/>
          <p:cNvPicPr>
            <a:picLocks noChangeAspect="1" noChangeArrowheads="1"/>
          </p:cNvPicPr>
          <p:nvPr/>
        </p:nvPicPr>
        <p:blipFill>
          <a:blip r:embed="rId3" cstate="print"/>
          <a:srcRect t="49924" b="6240"/>
          <a:stretch>
            <a:fillRect/>
          </a:stretch>
        </p:blipFill>
        <p:spPr bwMode="auto">
          <a:xfrm>
            <a:off x="228600" y="4191000"/>
            <a:ext cx="39687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M.R.ŠTEFÁNIK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sk-SK" sz="2800" dirty="0" smtClean="0">
                <a:latin typeface="Centaur" pitchFamily="18" charset="0"/>
              </a:rPr>
              <a:t>Bol podpredseda Československej národnej rady (ČSNR).</a:t>
            </a:r>
          </a:p>
          <a:p>
            <a:r>
              <a:rPr lang="sk-SK" sz="2800" dirty="0" smtClean="0">
                <a:latin typeface="Centaur" pitchFamily="18" charset="0"/>
              </a:rPr>
              <a:t>Venoval všetky sily boju za ČS štát. </a:t>
            </a:r>
          </a:p>
          <a:p>
            <a:r>
              <a:rPr lang="sk-SK" sz="2800" dirty="0" smtClean="0">
                <a:latin typeface="Centaur" pitchFamily="18" charset="0"/>
              </a:rPr>
              <a:t>V Rusku pomáhal organizovať československé vojsko. </a:t>
            </a:r>
          </a:p>
          <a:p>
            <a:r>
              <a:rPr lang="sk-SK" sz="2800" dirty="0" smtClean="0">
                <a:latin typeface="Centaur" pitchFamily="18" charset="0"/>
              </a:rPr>
              <a:t>Výrazne sa zaslúžil o </a:t>
            </a:r>
            <a:r>
              <a:rPr lang="sk-SK" sz="2800" b="1" dirty="0" smtClean="0">
                <a:solidFill>
                  <a:srgbClr val="FF0000"/>
                </a:solidFill>
                <a:latin typeface="Centaur" pitchFamily="18" charset="0"/>
              </a:rPr>
              <a:t>samostatnosť </a:t>
            </a:r>
            <a:r>
              <a:rPr lang="sk-SK" sz="2800" b="1" dirty="0" err="1" smtClean="0">
                <a:solidFill>
                  <a:srgbClr val="FF0000"/>
                </a:solidFill>
                <a:latin typeface="Centaur" pitchFamily="18" charset="0"/>
              </a:rPr>
              <a:t>Česko-Slovenska</a:t>
            </a:r>
            <a:r>
              <a:rPr lang="sk-SK" sz="2800" dirty="0" smtClean="0">
                <a:latin typeface="Centaur" pitchFamily="18" charset="0"/>
              </a:rPr>
              <a:t>. </a:t>
            </a:r>
          </a:p>
          <a:p>
            <a:r>
              <a:rPr lang="sk-SK" sz="2800" dirty="0" err="1" smtClean="0">
                <a:latin typeface="Centaur" pitchFamily="18" charset="0"/>
              </a:rPr>
              <a:t>M.R.Štefánik</a:t>
            </a:r>
            <a:r>
              <a:rPr lang="sk-SK" sz="2800" dirty="0" smtClean="0">
                <a:latin typeface="Centaur" pitchFamily="18" charset="0"/>
              </a:rPr>
              <a:t> sa stal </a:t>
            </a:r>
            <a:r>
              <a:rPr lang="sk-SK" sz="2800" b="1" dirty="0" smtClean="0">
                <a:solidFill>
                  <a:srgbClr val="FF0000"/>
                </a:solidFill>
                <a:latin typeface="Centaur" pitchFamily="18" charset="0"/>
              </a:rPr>
              <a:t>ministrom vojny v česko-slovenskej vláde</a:t>
            </a:r>
            <a:r>
              <a:rPr lang="sk-SK" sz="2800" dirty="0" smtClean="0">
                <a:latin typeface="Centaur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203</Words>
  <Application>Microsoft Office PowerPoint</Application>
  <PresentationFormat>Prezentácia na obrazovke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MILAN         RASTISLAV                    ŠTEFÁNIK</vt:lpstr>
      <vt:lpstr>M.R.ŠTEFÁNIK 1880 - 1919</vt:lpstr>
      <vt:lpstr>Snímka 3</vt:lpstr>
      <vt:lpstr>M.R.ŠTEFÁNIK</vt:lpstr>
      <vt:lpstr>Snímka 5</vt:lpstr>
      <vt:lpstr>Snímka 6</vt:lpstr>
      <vt:lpstr>Snímka 7</vt:lpstr>
      <vt:lpstr>M.R.ŠTEFÁNIK</vt:lpstr>
      <vt:lpstr>M.R.ŠTEFÁNIK</vt:lpstr>
      <vt:lpstr>M.R.ŠTEFÁNIK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 RASTISLAV ŠTEFÁNIK</dc:title>
  <dc:creator>Naty</dc:creator>
  <cp:lastModifiedBy>Naty</cp:lastModifiedBy>
  <cp:revision>28</cp:revision>
  <dcterms:created xsi:type="dcterms:W3CDTF">2015-10-06T10:38:52Z</dcterms:created>
  <dcterms:modified xsi:type="dcterms:W3CDTF">2016-09-21T18:59:38Z</dcterms:modified>
</cp:coreProperties>
</file>