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9" r:id="rId10"/>
    <p:sldId id="266" r:id="rId11"/>
    <p:sldId id="267" r:id="rId12"/>
    <p:sldId id="258" r:id="rId13"/>
    <p:sldId id="265" r:id="rId14"/>
    <p:sldId id="273" r:id="rId15"/>
    <p:sldId id="274" r:id="rId16"/>
    <p:sldId id="275" r:id="rId17"/>
    <p:sldId id="268" r:id="rId18"/>
    <p:sldId id="270" r:id="rId19"/>
    <p:sldId id="271" r:id="rId20"/>
    <p:sldId id="272" r:id="rId2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40A556B1-448A-4FF0-94CD-6EE3E17BDC99}" type="datetimeFigureOut">
              <a:rPr lang="sk-SK" smtClean="0"/>
              <a:t>7. 1. 2014</a:t>
            </a:fld>
            <a:endParaRPr lang="sk-SK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32B26579-B17C-40F8-BB5C-9D9AAE928A6F}" type="slidenum">
              <a:rPr lang="sk-SK" smtClean="0"/>
              <a:t>‹#›</a:t>
            </a:fld>
            <a:endParaRPr lang="sk-SK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56B1-448A-4FF0-94CD-6EE3E17BDC99}" type="datetimeFigureOut">
              <a:rPr lang="sk-SK" smtClean="0"/>
              <a:t>7. 1. 2014</a:t>
            </a:fld>
            <a:endParaRPr lang="sk-SK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B26579-B17C-40F8-BB5C-9D9AAE928A6F}" type="slidenum">
              <a:rPr lang="sk-SK" smtClean="0"/>
              <a:t>‹#›</a:t>
            </a:fld>
            <a:endParaRPr lang="sk-SK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56B1-448A-4FF0-94CD-6EE3E17BDC99}" type="datetimeFigureOut">
              <a:rPr lang="sk-SK" smtClean="0"/>
              <a:t>7. 1. 2014</a:t>
            </a:fld>
            <a:endParaRPr lang="sk-SK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B26579-B17C-40F8-BB5C-9D9AAE928A6F}" type="slidenum">
              <a:rPr lang="sk-SK" smtClean="0"/>
              <a:t>‹#›</a:t>
            </a:fld>
            <a:endParaRPr lang="sk-SK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56B1-448A-4FF0-94CD-6EE3E17BDC99}" type="datetimeFigureOut">
              <a:rPr lang="sk-SK" smtClean="0"/>
              <a:t>7. 1. 2014</a:t>
            </a:fld>
            <a:endParaRPr lang="sk-SK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B26579-B17C-40F8-BB5C-9D9AAE928A6F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40A556B1-448A-4FF0-94CD-6EE3E17BDC99}" type="datetimeFigureOut">
              <a:rPr lang="sk-SK" smtClean="0"/>
              <a:t>7. 1. 2014</a:t>
            </a:fld>
            <a:endParaRPr lang="sk-SK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32B26579-B17C-40F8-BB5C-9D9AAE928A6F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sk-SK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56B1-448A-4FF0-94CD-6EE3E17BDC99}" type="datetimeFigureOut">
              <a:rPr lang="sk-SK" smtClean="0"/>
              <a:t>7. 1. 2014</a:t>
            </a:fld>
            <a:endParaRPr lang="sk-SK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B26579-B17C-40F8-BB5C-9D9AAE928A6F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56B1-448A-4FF0-94CD-6EE3E17BDC99}" type="datetimeFigureOut">
              <a:rPr lang="sk-SK" smtClean="0"/>
              <a:t>7. 1. 2014</a:t>
            </a:fld>
            <a:endParaRPr lang="sk-SK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B26579-B17C-40F8-BB5C-9D9AAE928A6F}" type="slidenum">
              <a:rPr lang="sk-SK" smtClean="0"/>
              <a:t>‹#›</a:t>
            </a:fld>
            <a:endParaRPr lang="sk-SK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56B1-448A-4FF0-94CD-6EE3E17BDC99}" type="datetimeFigureOut">
              <a:rPr lang="sk-SK" smtClean="0"/>
              <a:t>7. 1. 2014</a:t>
            </a:fld>
            <a:endParaRPr lang="sk-S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B26579-B17C-40F8-BB5C-9D9AAE928A6F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56B1-448A-4FF0-94CD-6EE3E17BDC99}" type="datetimeFigureOut">
              <a:rPr lang="sk-SK" smtClean="0"/>
              <a:t>7. 1. 2014</a:t>
            </a:fld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B26579-B17C-40F8-BB5C-9D9AAE928A6F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56B1-448A-4FF0-94CD-6EE3E17BDC99}" type="datetimeFigureOut">
              <a:rPr lang="sk-SK" smtClean="0"/>
              <a:t>7. 1. 2014</a:t>
            </a:fld>
            <a:endParaRPr lang="sk-SK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B26579-B17C-40F8-BB5C-9D9AAE928A6F}" type="slidenum">
              <a:rPr lang="sk-SK" smtClean="0"/>
              <a:t>‹#›</a:t>
            </a:fld>
            <a:endParaRPr lang="sk-SK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56B1-448A-4FF0-94CD-6EE3E17BDC99}" type="datetimeFigureOut">
              <a:rPr lang="sk-SK" smtClean="0"/>
              <a:t>7. 1. 2014</a:t>
            </a:fld>
            <a:endParaRPr lang="sk-SK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B26579-B17C-40F8-BB5C-9D9AAE928A6F}" type="slidenum">
              <a:rPr lang="sk-SK" smtClean="0"/>
              <a:t>‹#›</a:t>
            </a:fld>
            <a:endParaRPr lang="sk-SK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2B26579-B17C-40F8-BB5C-9D9AAE928A6F}" type="slidenum">
              <a:rPr lang="sk-SK" smtClean="0"/>
              <a:t>‹#›</a:t>
            </a:fld>
            <a:endParaRPr lang="sk-SK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0A556B1-448A-4FF0-94CD-6EE3E17BDC99}" type="datetimeFigureOut">
              <a:rPr lang="sk-SK" smtClean="0"/>
              <a:t>7. 1. 2014</a:t>
            </a:fld>
            <a:endParaRPr lang="sk-SK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5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4077072"/>
            <a:ext cx="6400800" cy="1752600"/>
          </a:xfrm>
        </p:spPr>
        <p:txBody>
          <a:bodyPr>
            <a:normAutofit/>
          </a:bodyPr>
          <a:lstStyle/>
          <a:p>
            <a:r>
              <a:rPr lang="sk-SK" sz="2000" dirty="0" smtClean="0">
                <a:solidFill>
                  <a:schemeClr val="tx1"/>
                </a:solidFill>
              </a:rPr>
              <a:t>Petra Palubová VI.A</a:t>
            </a:r>
            <a:endParaRPr lang="sk-SK" sz="2000" dirty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772400" cy="2376264"/>
          </a:xfrm>
        </p:spPr>
        <p:txBody>
          <a:bodyPr>
            <a:prstTxWarp prst="textDeflateInflate">
              <a:avLst/>
            </a:prstTxWarp>
          </a:bodyPr>
          <a:lstStyle/>
          <a:p>
            <a:r>
              <a:rPr lang="sk-SK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Umenie starovekého Egypta</a:t>
            </a:r>
            <a:br>
              <a:rPr lang="sk-SK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sk-SK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728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539552" y="476672"/>
            <a:ext cx="7848872" cy="3024336"/>
          </a:xfrm>
        </p:spPr>
        <p:txBody>
          <a:bodyPr>
            <a:normAutofit/>
          </a:bodyPr>
          <a:lstStyle/>
          <a:p>
            <a:r>
              <a:rPr lang="sk-SK" sz="2000" b="1" dirty="0" err="1"/>
              <a:t>Chufuova</a:t>
            </a:r>
            <a:r>
              <a:rPr lang="sk-SK" sz="2000" b="1" dirty="0"/>
              <a:t> </a:t>
            </a:r>
            <a:r>
              <a:rPr lang="sk-SK" sz="2000" b="1" dirty="0" smtClean="0"/>
              <a:t>pyramída</a:t>
            </a:r>
            <a:r>
              <a:rPr lang="sk-SK" sz="2000" dirty="0" smtClean="0"/>
              <a:t> je </a:t>
            </a:r>
            <a:r>
              <a:rPr lang="sk-SK" sz="2000" dirty="0"/>
              <a:t>jedna z pyramíd pri </a:t>
            </a:r>
            <a:r>
              <a:rPr lang="sk-SK" sz="2000" dirty="0" err="1"/>
              <a:t>Gíze</a:t>
            </a:r>
            <a:r>
              <a:rPr lang="sk-SK" sz="2000" dirty="0"/>
              <a:t>, najväčšia z egyptských pyramíd a jediný dodnes existujúci div sveta zo siedmich divov sveta</a:t>
            </a:r>
            <a:r>
              <a:rPr lang="sk-SK" sz="2000" dirty="0" smtClean="0"/>
              <a:t>.</a:t>
            </a:r>
          </a:p>
          <a:p>
            <a:r>
              <a:rPr lang="sk-SK" sz="2000" dirty="0" smtClean="0"/>
              <a:t>Leží </a:t>
            </a:r>
            <a:r>
              <a:rPr lang="sk-SK" sz="2000" dirty="0"/>
              <a:t>na pyramídovom poli pri egyptskej </a:t>
            </a:r>
            <a:r>
              <a:rPr lang="sk-SK" sz="2000" dirty="0" err="1"/>
              <a:t>Gíze</a:t>
            </a:r>
            <a:r>
              <a:rPr lang="sk-SK" sz="2000" dirty="0"/>
              <a:t> takmer v jednej línii s </a:t>
            </a:r>
            <a:r>
              <a:rPr lang="sk-SK" sz="2000" dirty="0" err="1" smtClean="0"/>
              <a:t>Menkaureho</a:t>
            </a:r>
            <a:r>
              <a:rPr lang="sk-SK" sz="2000" dirty="0" smtClean="0"/>
              <a:t> pyramídou a </a:t>
            </a:r>
            <a:r>
              <a:rPr lang="sk-SK" sz="2000" dirty="0" err="1"/>
              <a:t>Rachefovou</a:t>
            </a:r>
            <a:r>
              <a:rPr lang="sk-SK" sz="2000" dirty="0"/>
              <a:t> </a:t>
            </a:r>
            <a:r>
              <a:rPr lang="sk-SK" sz="2000" dirty="0" smtClean="0"/>
              <a:t>pyramídou.</a:t>
            </a:r>
          </a:p>
          <a:p>
            <a:pPr>
              <a:spcBef>
                <a:spcPts val="0"/>
              </a:spcBef>
              <a:buClr>
                <a:schemeClr val="bg1">
                  <a:lumMod val="50000"/>
                </a:schemeClr>
              </a:buClr>
            </a:pPr>
            <a:r>
              <a:rPr lang="sk-SK" sz="2000" dirty="0" smtClean="0">
                <a:solidFill>
                  <a:prstClr val="black"/>
                </a:solidFill>
              </a:rPr>
              <a:t>Podložie </a:t>
            </a:r>
            <a:r>
              <a:rPr lang="sk-SK" sz="2000" dirty="0">
                <a:solidFill>
                  <a:prstClr val="black"/>
                </a:solidFill>
              </a:rPr>
              <a:t>pyramídy tvorí prirodzená skala. </a:t>
            </a:r>
            <a:endParaRPr lang="sk-SK" sz="2000" dirty="0" smtClean="0">
              <a:solidFill>
                <a:prstClr val="black"/>
              </a:solidFill>
            </a:endParaRP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-21462"/>
            <a:ext cx="8280920" cy="595536"/>
          </a:xfrm>
        </p:spPr>
        <p:txBody>
          <a:bodyPr>
            <a:normAutofit/>
          </a:bodyPr>
          <a:lstStyle/>
          <a:p>
            <a:pPr algn="ctr"/>
            <a:r>
              <a:rPr lang="sk-SK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Chufuova</a:t>
            </a:r>
            <a:r>
              <a:rPr lang="sk-SK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pyramída</a:t>
            </a:r>
            <a:endParaRPr lang="sk-SK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Súbor:Piramida Cheops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24944"/>
            <a:ext cx="5760640" cy="3794822"/>
          </a:xfrm>
          <a:prstGeom prst="rect">
            <a:avLst/>
          </a:prstGeom>
          <a:noFill/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6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01556" y="457200"/>
            <a:ext cx="7558876" cy="811560"/>
          </a:xfrm>
        </p:spPr>
        <p:txBody>
          <a:bodyPr/>
          <a:lstStyle/>
          <a:p>
            <a:pPr algn="ctr"/>
            <a:r>
              <a:rPr lang="sk-SK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Chufuova</a:t>
            </a:r>
            <a:r>
              <a:rPr lang="sk-SK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pyramída</a:t>
            </a:r>
            <a:endParaRPr lang="sk-SK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 descr="http://www.iegypt.cz/wp-content/cheops_nakre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97" y="1268760"/>
            <a:ext cx="6852437" cy="4631423"/>
          </a:xfrm>
          <a:prstGeom prst="rect">
            <a:avLst/>
          </a:prstGeom>
          <a:noFill/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50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67544" y="2132856"/>
            <a:ext cx="3682752" cy="6912768"/>
          </a:xfrm>
        </p:spPr>
        <p:txBody>
          <a:bodyPr>
            <a:normAutofit/>
          </a:bodyPr>
          <a:lstStyle/>
          <a:p>
            <a:r>
              <a:rPr lang="sk-SK" sz="2100" dirty="0" err="1" smtClean="0"/>
              <a:t>Radžedefova</a:t>
            </a:r>
            <a:r>
              <a:rPr lang="sk-SK" sz="2100" dirty="0" smtClean="0"/>
              <a:t> pyramída</a:t>
            </a:r>
          </a:p>
          <a:p>
            <a:r>
              <a:rPr lang="sk-SK" sz="2100" dirty="0" err="1" smtClean="0"/>
              <a:t>Rachefova</a:t>
            </a:r>
            <a:r>
              <a:rPr lang="sk-SK" sz="2100" dirty="0" smtClean="0"/>
              <a:t> pyramída</a:t>
            </a:r>
          </a:p>
          <a:p>
            <a:r>
              <a:rPr lang="sk-SK" sz="2100" dirty="0" err="1" smtClean="0"/>
              <a:t>Menkaureova</a:t>
            </a:r>
            <a:r>
              <a:rPr lang="sk-SK" sz="2100" dirty="0" smtClean="0"/>
              <a:t> pyramída</a:t>
            </a:r>
          </a:p>
          <a:p>
            <a:r>
              <a:rPr lang="sk-SK" sz="2100" dirty="0" err="1" smtClean="0"/>
              <a:t>Veserkafova</a:t>
            </a:r>
            <a:r>
              <a:rPr lang="sk-SK" sz="2100" dirty="0" smtClean="0"/>
              <a:t> pyramída</a:t>
            </a:r>
          </a:p>
          <a:p>
            <a:r>
              <a:rPr lang="sk-SK" sz="2100" dirty="0" err="1" smtClean="0"/>
              <a:t>Sahureho</a:t>
            </a:r>
            <a:r>
              <a:rPr lang="sk-SK" sz="2100" dirty="0" smtClean="0"/>
              <a:t> pyramída</a:t>
            </a:r>
          </a:p>
          <a:p>
            <a:r>
              <a:rPr lang="sk-SK" sz="2100" dirty="0" err="1" smtClean="0"/>
              <a:t>Neferirkareho</a:t>
            </a:r>
            <a:r>
              <a:rPr lang="sk-SK" sz="2100" dirty="0" smtClean="0"/>
              <a:t> pyramída</a:t>
            </a:r>
          </a:p>
          <a:p>
            <a:r>
              <a:rPr lang="sk-SK" sz="2100" dirty="0" err="1" smtClean="0"/>
              <a:t>Raneferova</a:t>
            </a:r>
            <a:r>
              <a:rPr lang="sk-SK" sz="2100" dirty="0" smtClean="0"/>
              <a:t> pyramída</a:t>
            </a:r>
          </a:p>
          <a:p>
            <a:r>
              <a:rPr lang="sk-SK" sz="2100" dirty="0" err="1"/>
              <a:t>Niuserreho</a:t>
            </a:r>
            <a:r>
              <a:rPr lang="sk-SK" sz="2100" dirty="0"/>
              <a:t> </a:t>
            </a:r>
            <a:r>
              <a:rPr lang="sk-SK" sz="2100" dirty="0" smtClean="0"/>
              <a:t>pyramída</a:t>
            </a:r>
          </a:p>
          <a:p>
            <a:r>
              <a:rPr lang="sk-SK" sz="2100" dirty="0" err="1"/>
              <a:t>Džedkareho</a:t>
            </a:r>
            <a:r>
              <a:rPr lang="sk-SK" sz="2100" dirty="0"/>
              <a:t> </a:t>
            </a:r>
            <a:r>
              <a:rPr lang="sk-SK" sz="2100" dirty="0" smtClean="0"/>
              <a:t>pyramída</a:t>
            </a:r>
          </a:p>
          <a:p>
            <a:r>
              <a:rPr lang="sk-SK" sz="2100" dirty="0" err="1" smtClean="0"/>
              <a:t>Venisova</a:t>
            </a:r>
            <a:r>
              <a:rPr lang="sk-SK" sz="2100" dirty="0" smtClean="0"/>
              <a:t> pyramída</a:t>
            </a:r>
          </a:p>
          <a:p>
            <a:r>
              <a:rPr lang="sk-SK" sz="2100" dirty="0" err="1" smtClean="0"/>
              <a:t>Faraónová</a:t>
            </a:r>
            <a:r>
              <a:rPr lang="sk-SK" sz="2100" dirty="0" smtClean="0"/>
              <a:t> </a:t>
            </a:r>
            <a:r>
              <a:rPr lang="sk-SK" sz="2100" dirty="0" err="1" smtClean="0"/>
              <a:t>mastaba</a:t>
            </a:r>
            <a:endParaRPr lang="sk-SK" sz="2100" dirty="0" smtClean="0"/>
          </a:p>
          <a:p>
            <a:pPr lvl="0">
              <a:buClr>
                <a:prstClr val="black">
                  <a:lumMod val="50000"/>
                  <a:lumOff val="50000"/>
                </a:prstClr>
              </a:buClr>
            </a:pPr>
            <a:r>
              <a:rPr lang="sk-SK" sz="2100" dirty="0" err="1">
                <a:solidFill>
                  <a:prstClr val="black">
                    <a:lumMod val="85000"/>
                  </a:prstClr>
                </a:solidFill>
              </a:rPr>
              <a:t>Ahmoseho</a:t>
            </a:r>
            <a:r>
              <a:rPr lang="sk-SK" sz="2100" dirty="0">
                <a:solidFill>
                  <a:prstClr val="black">
                    <a:lumMod val="85000"/>
                  </a:prstClr>
                </a:solidFill>
              </a:rPr>
              <a:t> </a:t>
            </a:r>
            <a:r>
              <a:rPr lang="sk-SK" sz="2100" dirty="0" err="1">
                <a:solidFill>
                  <a:prstClr val="black">
                    <a:lumMod val="85000"/>
                  </a:prstClr>
                </a:solidFill>
              </a:rPr>
              <a:t>pyramida</a:t>
            </a:r>
            <a:endParaRPr lang="sk-SK" sz="2100" dirty="0">
              <a:solidFill>
                <a:prstClr val="black">
                  <a:lumMod val="85000"/>
                </a:prstClr>
              </a:solidFill>
            </a:endParaRPr>
          </a:p>
          <a:p>
            <a:endParaRPr lang="sk-SK" sz="2100" dirty="0" smtClean="0"/>
          </a:p>
          <a:p>
            <a:pPr marL="0" indent="0">
              <a:buNone/>
            </a:pPr>
            <a:endParaRPr lang="sk-SK" sz="2100" dirty="0"/>
          </a:p>
          <a:p>
            <a:pPr marL="0" indent="0">
              <a:buNone/>
            </a:pPr>
            <a:endParaRPr lang="sk-SK" sz="1900" dirty="0" smtClean="0">
              <a:solidFill>
                <a:prstClr val="black">
                  <a:lumMod val="85000"/>
                </a:prstClr>
              </a:solidFill>
            </a:endParaRPr>
          </a:p>
          <a:p>
            <a:endParaRPr lang="sk-SK" sz="1900" dirty="0" smtClean="0">
              <a:solidFill>
                <a:prstClr val="black">
                  <a:lumMod val="85000"/>
                </a:prstClr>
              </a:solidFill>
            </a:endParaRPr>
          </a:p>
          <a:p>
            <a:endParaRPr lang="sk-SK" sz="1900" dirty="0" smtClean="0">
              <a:solidFill>
                <a:prstClr val="black">
                  <a:lumMod val="85000"/>
                </a:prstClr>
              </a:solidFill>
            </a:endParaRPr>
          </a:p>
          <a:p>
            <a:endParaRPr lang="sk-SK" sz="1900" dirty="0" smtClean="0">
              <a:solidFill>
                <a:prstClr val="black">
                  <a:lumMod val="85000"/>
                </a:prstClr>
              </a:solidFill>
            </a:endParaRPr>
          </a:p>
          <a:p>
            <a:endParaRPr lang="sk-SK" sz="1900" dirty="0" smtClean="0">
              <a:solidFill>
                <a:prstClr val="black">
                  <a:lumMod val="85000"/>
                </a:prstClr>
              </a:solidFill>
            </a:endParaRPr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39552" y="-99392"/>
            <a:ext cx="7920880" cy="720080"/>
          </a:xfrm>
        </p:spPr>
        <p:txBody>
          <a:bodyPr>
            <a:normAutofit/>
          </a:bodyPr>
          <a:lstStyle/>
          <a:p>
            <a:pPr algn="ctr"/>
            <a:r>
              <a:rPr lang="sk-SK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Ďalšie pyramídy</a:t>
            </a:r>
            <a:endParaRPr lang="sk-SK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Obdĺžnik 16"/>
          <p:cNvSpPr/>
          <p:nvPr/>
        </p:nvSpPr>
        <p:spPr>
          <a:xfrm>
            <a:off x="3923928" y="476672"/>
            <a:ext cx="4572000" cy="46812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2880" lvl="0" indent="-182880">
              <a:spcBef>
                <a:spcPct val="20000"/>
              </a:spcBef>
              <a:buClr>
                <a:prstClr val="black">
                  <a:lumMod val="50000"/>
                  <a:lumOff val="50000"/>
                </a:prstClr>
              </a:buClr>
              <a:buFont typeface="Wingdings" pitchFamily="2" charset="2"/>
              <a:buChar char="§"/>
            </a:pPr>
            <a:r>
              <a:rPr lang="sk-SK" sz="2100" dirty="0" err="1">
                <a:solidFill>
                  <a:prstClr val="black">
                    <a:lumMod val="85000"/>
                  </a:prstClr>
                </a:solidFill>
              </a:rPr>
              <a:t>Tetiho</a:t>
            </a:r>
            <a:r>
              <a:rPr lang="sk-SK" sz="2100" dirty="0">
                <a:solidFill>
                  <a:prstClr val="black">
                    <a:lumMod val="85000"/>
                  </a:prstClr>
                </a:solidFill>
              </a:rPr>
              <a:t> pyramída</a:t>
            </a:r>
          </a:p>
          <a:p>
            <a:pPr marL="182880" lvl="0" indent="-182880">
              <a:spcBef>
                <a:spcPct val="20000"/>
              </a:spcBef>
              <a:buClr>
                <a:prstClr val="black">
                  <a:lumMod val="50000"/>
                  <a:lumOff val="50000"/>
                </a:prstClr>
              </a:buClr>
              <a:buFont typeface="Wingdings" pitchFamily="2" charset="2"/>
              <a:buChar char="§"/>
            </a:pPr>
            <a:r>
              <a:rPr lang="sk-SK" sz="2100" dirty="0">
                <a:solidFill>
                  <a:prstClr val="black">
                    <a:lumMod val="85000"/>
                  </a:prstClr>
                </a:solidFill>
              </a:rPr>
              <a:t>Pyramída </a:t>
            </a:r>
            <a:r>
              <a:rPr lang="sk-SK" sz="2100" dirty="0" err="1">
                <a:solidFill>
                  <a:prstClr val="black">
                    <a:lumMod val="85000"/>
                  </a:prstClr>
                </a:solidFill>
              </a:rPr>
              <a:t>Pepiho</a:t>
            </a:r>
            <a:r>
              <a:rPr lang="sk-SK" sz="2100" dirty="0">
                <a:solidFill>
                  <a:prstClr val="black">
                    <a:lumMod val="85000"/>
                  </a:prstClr>
                </a:solidFill>
              </a:rPr>
              <a:t> I.</a:t>
            </a:r>
          </a:p>
          <a:p>
            <a:pPr marL="182880" lvl="0" indent="-182880">
              <a:spcBef>
                <a:spcPct val="20000"/>
              </a:spcBef>
              <a:buClr>
                <a:prstClr val="black">
                  <a:lumMod val="50000"/>
                  <a:lumOff val="50000"/>
                </a:prstClr>
              </a:buClr>
              <a:buFont typeface="Wingdings" pitchFamily="2" charset="2"/>
              <a:buChar char="§"/>
            </a:pPr>
            <a:r>
              <a:rPr lang="sk-SK" sz="2100" dirty="0">
                <a:solidFill>
                  <a:prstClr val="black">
                    <a:lumMod val="85000"/>
                  </a:prstClr>
                </a:solidFill>
              </a:rPr>
              <a:t>Pyramída </a:t>
            </a:r>
            <a:r>
              <a:rPr lang="sk-SK" sz="2100" dirty="0" err="1">
                <a:solidFill>
                  <a:prstClr val="black">
                    <a:lumMod val="85000"/>
                  </a:prstClr>
                </a:solidFill>
              </a:rPr>
              <a:t>Merentre</a:t>
            </a:r>
            <a:r>
              <a:rPr lang="sk-SK" sz="2100" dirty="0">
                <a:solidFill>
                  <a:prstClr val="black">
                    <a:lumMod val="85000"/>
                  </a:prstClr>
                </a:solidFill>
              </a:rPr>
              <a:t> I.</a:t>
            </a:r>
          </a:p>
          <a:p>
            <a:pPr marL="182880" lvl="0" indent="-182880">
              <a:spcBef>
                <a:spcPct val="20000"/>
              </a:spcBef>
              <a:buClr>
                <a:prstClr val="black">
                  <a:lumMod val="50000"/>
                  <a:lumOff val="50000"/>
                </a:prstClr>
              </a:buClr>
              <a:buFont typeface="Wingdings" pitchFamily="2" charset="2"/>
              <a:buChar char="§"/>
            </a:pPr>
            <a:r>
              <a:rPr lang="sk-SK" sz="2100" dirty="0">
                <a:solidFill>
                  <a:prstClr val="black">
                    <a:lumMod val="85000"/>
                  </a:prstClr>
                </a:solidFill>
              </a:rPr>
              <a:t>Pyramída </a:t>
            </a:r>
            <a:r>
              <a:rPr lang="sk-SK" sz="2100" dirty="0" err="1">
                <a:solidFill>
                  <a:prstClr val="black">
                    <a:lumMod val="85000"/>
                  </a:prstClr>
                </a:solidFill>
              </a:rPr>
              <a:t>Pepiho</a:t>
            </a:r>
            <a:r>
              <a:rPr lang="sk-SK" sz="2100" dirty="0">
                <a:solidFill>
                  <a:prstClr val="black">
                    <a:lumMod val="85000"/>
                  </a:prstClr>
                </a:solidFill>
              </a:rPr>
              <a:t> II.</a:t>
            </a:r>
          </a:p>
          <a:p>
            <a:pPr marL="182880" lvl="0" indent="-182880">
              <a:spcBef>
                <a:spcPct val="20000"/>
              </a:spcBef>
              <a:buClr>
                <a:prstClr val="black">
                  <a:lumMod val="50000"/>
                  <a:lumOff val="50000"/>
                </a:prstClr>
              </a:buClr>
              <a:buFont typeface="Wingdings" pitchFamily="2" charset="2"/>
              <a:buChar char="§"/>
            </a:pPr>
            <a:r>
              <a:rPr lang="sk-SK" sz="2100" dirty="0" err="1">
                <a:solidFill>
                  <a:prstClr val="black">
                    <a:lumMod val="85000"/>
                  </a:prstClr>
                </a:solidFill>
              </a:rPr>
              <a:t>Ibiho</a:t>
            </a:r>
            <a:r>
              <a:rPr lang="sk-SK" sz="2100" dirty="0">
                <a:solidFill>
                  <a:prstClr val="black">
                    <a:lumMod val="85000"/>
                  </a:prstClr>
                </a:solidFill>
              </a:rPr>
              <a:t> pyramída</a:t>
            </a:r>
          </a:p>
          <a:p>
            <a:pPr marL="182880" lvl="0" indent="-182880">
              <a:spcBef>
                <a:spcPct val="20000"/>
              </a:spcBef>
              <a:buClr>
                <a:prstClr val="black">
                  <a:lumMod val="50000"/>
                  <a:lumOff val="50000"/>
                </a:prstClr>
              </a:buClr>
              <a:buFont typeface="Wingdings" pitchFamily="2" charset="2"/>
              <a:buChar char="§"/>
            </a:pPr>
            <a:r>
              <a:rPr lang="sk-SK" sz="2100" dirty="0">
                <a:solidFill>
                  <a:prstClr val="black">
                    <a:lumMod val="85000"/>
                  </a:prstClr>
                </a:solidFill>
              </a:rPr>
              <a:t>Pyramída </a:t>
            </a:r>
            <a:r>
              <a:rPr lang="sk-SK" sz="2100" dirty="0" err="1">
                <a:solidFill>
                  <a:prstClr val="black">
                    <a:lumMod val="85000"/>
                  </a:prstClr>
                </a:solidFill>
              </a:rPr>
              <a:t>Amenemheta</a:t>
            </a:r>
            <a:r>
              <a:rPr lang="sk-SK" sz="2100" dirty="0">
                <a:solidFill>
                  <a:prstClr val="black">
                    <a:lumMod val="85000"/>
                  </a:prstClr>
                </a:solidFill>
              </a:rPr>
              <a:t> I.</a:t>
            </a:r>
          </a:p>
          <a:p>
            <a:pPr marL="182880" lvl="0" indent="-182880">
              <a:spcBef>
                <a:spcPct val="20000"/>
              </a:spcBef>
              <a:buClr>
                <a:prstClr val="black">
                  <a:lumMod val="50000"/>
                  <a:lumOff val="50000"/>
                </a:prstClr>
              </a:buClr>
              <a:buFont typeface="Wingdings" pitchFamily="2" charset="2"/>
              <a:buChar char="§"/>
            </a:pPr>
            <a:r>
              <a:rPr lang="sk-SK" sz="2100" dirty="0">
                <a:solidFill>
                  <a:prstClr val="black">
                    <a:lumMod val="85000"/>
                  </a:prstClr>
                </a:solidFill>
              </a:rPr>
              <a:t>Pyramída </a:t>
            </a:r>
            <a:r>
              <a:rPr lang="sk-SK" sz="2100" dirty="0" err="1">
                <a:solidFill>
                  <a:prstClr val="black">
                    <a:lumMod val="85000"/>
                  </a:prstClr>
                </a:solidFill>
              </a:rPr>
              <a:t>Senusreta</a:t>
            </a:r>
            <a:r>
              <a:rPr lang="sk-SK" sz="2100" dirty="0">
                <a:solidFill>
                  <a:prstClr val="black">
                    <a:lumMod val="85000"/>
                  </a:prstClr>
                </a:solidFill>
              </a:rPr>
              <a:t> I.</a:t>
            </a:r>
          </a:p>
          <a:p>
            <a:pPr marL="182880" lvl="0" indent="-182880">
              <a:spcBef>
                <a:spcPct val="20000"/>
              </a:spcBef>
              <a:buClr>
                <a:prstClr val="black">
                  <a:lumMod val="50000"/>
                  <a:lumOff val="50000"/>
                </a:prstClr>
              </a:buClr>
              <a:buFont typeface="Wingdings" pitchFamily="2" charset="2"/>
              <a:buChar char="§"/>
            </a:pPr>
            <a:r>
              <a:rPr lang="sk-SK" sz="2100" dirty="0">
                <a:solidFill>
                  <a:prstClr val="black">
                    <a:lumMod val="85000"/>
                  </a:prstClr>
                </a:solidFill>
              </a:rPr>
              <a:t>Biela pyramída</a:t>
            </a:r>
          </a:p>
          <a:p>
            <a:pPr marL="182880" lvl="0" indent="-182880">
              <a:spcBef>
                <a:spcPct val="20000"/>
              </a:spcBef>
              <a:buClr>
                <a:prstClr val="black">
                  <a:lumMod val="50000"/>
                  <a:lumOff val="50000"/>
                </a:prstClr>
              </a:buClr>
              <a:buFont typeface="Wingdings" pitchFamily="2" charset="2"/>
              <a:buChar char="§"/>
            </a:pPr>
            <a:r>
              <a:rPr lang="sk-SK" sz="2100" dirty="0">
                <a:solidFill>
                  <a:prstClr val="black">
                    <a:lumMod val="85000"/>
                  </a:prstClr>
                </a:solidFill>
              </a:rPr>
              <a:t>Pyramída </a:t>
            </a:r>
            <a:r>
              <a:rPr lang="sk-SK" sz="2100" dirty="0" err="1">
                <a:solidFill>
                  <a:prstClr val="black">
                    <a:lumMod val="85000"/>
                  </a:prstClr>
                </a:solidFill>
              </a:rPr>
              <a:t>Senusreta</a:t>
            </a:r>
            <a:r>
              <a:rPr lang="sk-SK" sz="2100" dirty="0">
                <a:solidFill>
                  <a:prstClr val="black">
                    <a:lumMod val="85000"/>
                  </a:prstClr>
                </a:solidFill>
              </a:rPr>
              <a:t> II.</a:t>
            </a:r>
          </a:p>
          <a:p>
            <a:pPr marL="182880" lvl="0" indent="-182880">
              <a:spcBef>
                <a:spcPct val="20000"/>
              </a:spcBef>
              <a:buClr>
                <a:prstClr val="black">
                  <a:lumMod val="50000"/>
                  <a:lumOff val="50000"/>
                </a:prstClr>
              </a:buClr>
              <a:buFont typeface="Wingdings" pitchFamily="2" charset="2"/>
              <a:buChar char="§"/>
            </a:pPr>
            <a:r>
              <a:rPr lang="sk-SK" sz="2100" dirty="0">
                <a:solidFill>
                  <a:prstClr val="black">
                    <a:lumMod val="85000"/>
                  </a:prstClr>
                </a:solidFill>
              </a:rPr>
              <a:t>Pyramída </a:t>
            </a:r>
            <a:r>
              <a:rPr lang="sk-SK" sz="2100" dirty="0" err="1">
                <a:solidFill>
                  <a:prstClr val="black">
                    <a:lumMod val="85000"/>
                  </a:prstClr>
                </a:solidFill>
              </a:rPr>
              <a:t>Senusreta</a:t>
            </a:r>
            <a:r>
              <a:rPr lang="sk-SK" sz="2100" dirty="0">
                <a:solidFill>
                  <a:prstClr val="black">
                    <a:lumMod val="85000"/>
                  </a:prstClr>
                </a:solidFill>
              </a:rPr>
              <a:t> III.</a:t>
            </a:r>
          </a:p>
          <a:p>
            <a:pPr marL="182880" lvl="0" indent="-182880">
              <a:spcBef>
                <a:spcPct val="20000"/>
              </a:spcBef>
              <a:buClr>
                <a:prstClr val="black">
                  <a:lumMod val="50000"/>
                  <a:lumOff val="50000"/>
                </a:prstClr>
              </a:buClr>
              <a:buFont typeface="Wingdings" pitchFamily="2" charset="2"/>
              <a:buChar char="§"/>
            </a:pPr>
            <a:r>
              <a:rPr lang="sk-SK" sz="2100" dirty="0">
                <a:solidFill>
                  <a:prstClr val="black">
                    <a:lumMod val="85000"/>
                  </a:prstClr>
                </a:solidFill>
              </a:rPr>
              <a:t>Čierna pyramída</a:t>
            </a:r>
          </a:p>
          <a:p>
            <a:pPr marL="182880" lvl="0" indent="-182880">
              <a:spcBef>
                <a:spcPct val="20000"/>
              </a:spcBef>
              <a:buClr>
                <a:prstClr val="black">
                  <a:lumMod val="50000"/>
                  <a:lumOff val="50000"/>
                </a:prstClr>
              </a:buClr>
              <a:buFont typeface="Wingdings" pitchFamily="2" charset="2"/>
              <a:buChar char="§"/>
            </a:pPr>
            <a:r>
              <a:rPr lang="sk-SK" sz="2100" dirty="0" err="1">
                <a:solidFill>
                  <a:prstClr val="black">
                    <a:lumMod val="85000"/>
                  </a:prstClr>
                </a:solidFill>
              </a:rPr>
              <a:t>Chendžerova</a:t>
            </a:r>
            <a:r>
              <a:rPr lang="sk-SK" sz="2100" dirty="0">
                <a:solidFill>
                  <a:prstClr val="black">
                    <a:lumMod val="85000"/>
                  </a:prstClr>
                </a:solidFill>
              </a:rPr>
              <a:t> </a:t>
            </a:r>
            <a:r>
              <a:rPr lang="sk-SK" sz="2100" dirty="0" err="1" smtClean="0">
                <a:solidFill>
                  <a:prstClr val="black">
                    <a:lumMod val="85000"/>
                  </a:prstClr>
                </a:solidFill>
              </a:rPr>
              <a:t>pyramida</a:t>
            </a:r>
            <a:endParaRPr lang="sk-SK" sz="2100" dirty="0">
              <a:solidFill>
                <a:prstClr val="black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04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3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30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205160" y="548680"/>
            <a:ext cx="4798888" cy="6120680"/>
          </a:xfrm>
        </p:spPr>
        <p:txBody>
          <a:bodyPr>
            <a:noAutofit/>
          </a:bodyPr>
          <a:lstStyle/>
          <a:p>
            <a:r>
              <a:rPr lang="sk-SK" sz="1400" b="1" dirty="0"/>
              <a:t>Veľká sfinga</a:t>
            </a:r>
            <a:r>
              <a:rPr lang="sk-SK" sz="1400" dirty="0"/>
              <a:t> </a:t>
            </a:r>
            <a:r>
              <a:rPr lang="sk-SK" sz="1400" dirty="0" smtClean="0"/>
              <a:t>je </a:t>
            </a:r>
            <a:r>
              <a:rPr lang="sk-SK" sz="1400" dirty="0"/>
              <a:t>najznámejšia egyptská sfinga. </a:t>
            </a:r>
            <a:endParaRPr lang="sk-SK" sz="1400" dirty="0" smtClean="0"/>
          </a:p>
          <a:p>
            <a:r>
              <a:rPr lang="sk-SK" sz="1400" dirty="0" smtClean="0"/>
              <a:t>Nachádza </a:t>
            </a:r>
            <a:r>
              <a:rPr lang="sk-SK" sz="1400" dirty="0"/>
              <a:t>sa v </a:t>
            </a:r>
            <a:r>
              <a:rPr lang="sk-SK" sz="1400" dirty="0" err="1"/>
              <a:t>Gíze</a:t>
            </a:r>
            <a:r>
              <a:rPr lang="sk-SK" sz="1400" dirty="0"/>
              <a:t> </a:t>
            </a:r>
            <a:r>
              <a:rPr lang="sk-SK" sz="1400" dirty="0" err="1"/>
              <a:t>v</a:t>
            </a:r>
            <a:r>
              <a:rPr lang="sk-SK" sz="1400" dirty="0"/>
              <a:t> blízkosti troch známych pyramíd.</a:t>
            </a:r>
          </a:p>
          <a:p>
            <a:r>
              <a:rPr lang="sk-SK" sz="1400" dirty="0" smtClean="0"/>
              <a:t>Väčšina </a:t>
            </a:r>
            <a:r>
              <a:rPr lang="sk-SK" sz="1400" dirty="0"/>
              <a:t>bádateľov je presvedčená, že ju do skaly dal vytesať </a:t>
            </a:r>
            <a:r>
              <a:rPr lang="sk-SK" sz="1400" dirty="0" err="1" smtClean="0"/>
              <a:t>Rechef</a:t>
            </a:r>
            <a:r>
              <a:rPr lang="sk-SK" sz="1400" dirty="0" smtClean="0"/>
              <a:t>, ktorý </a:t>
            </a:r>
            <a:r>
              <a:rPr lang="sk-SK" sz="1400" dirty="0"/>
              <a:t>vládol okolo 2500 pred Kr</a:t>
            </a:r>
            <a:r>
              <a:rPr lang="sk-SK" sz="1400" dirty="0" smtClean="0"/>
              <a:t>.</a:t>
            </a:r>
          </a:p>
          <a:p>
            <a:r>
              <a:rPr lang="sk-SK" sz="1400" dirty="0" smtClean="0"/>
              <a:t> </a:t>
            </a:r>
            <a:r>
              <a:rPr lang="sk-SK" sz="1400" dirty="0"/>
              <a:t>Ide však len o </a:t>
            </a:r>
            <a:r>
              <a:rPr lang="sk-SK" sz="1400" dirty="0" err="1"/>
              <a:t>domienku</a:t>
            </a:r>
            <a:r>
              <a:rPr lang="sk-SK" sz="1400" dirty="0"/>
              <a:t>, pretože žiaden text zo Staršej ríše sa o Sfinge nezmieňuje a skutočnosť, že socha bola vytesaná do skaly prakticky znemožňuje objektívne datovanie</a:t>
            </a:r>
            <a:r>
              <a:rPr lang="sk-SK" sz="1400" dirty="0" smtClean="0"/>
              <a:t>.</a:t>
            </a:r>
          </a:p>
          <a:p>
            <a:r>
              <a:rPr lang="sk-SK" sz="1400" dirty="0" smtClean="0"/>
              <a:t> </a:t>
            </a:r>
            <a:r>
              <a:rPr lang="sk-SK" sz="1400" dirty="0"/>
              <a:t>Geologické datovanie </a:t>
            </a:r>
            <a:r>
              <a:rPr lang="sk-SK" sz="1400" dirty="0" smtClean="0"/>
              <a:t>z </a:t>
            </a:r>
            <a:r>
              <a:rPr lang="sk-SK" sz="1400" dirty="0"/>
              <a:t>konca 20. storočia vedie k domnienke, že socha vznikla medzi 7000 až 5000 rokov pred Kr., tomu však protirečí absencia akýchkoľvek nálezov vyspelejšej kultúry v Egypte z tohto obdobia.</a:t>
            </a:r>
          </a:p>
          <a:p>
            <a:r>
              <a:rPr lang="sk-SK" sz="1400" dirty="0"/>
              <a:t>Takisto sa väčšinou tvrdí, že rysy Sfingy predstavujú </a:t>
            </a:r>
            <a:r>
              <a:rPr lang="sk-SK" sz="1400" dirty="0" err="1"/>
              <a:t>Rachefovu</a:t>
            </a:r>
            <a:r>
              <a:rPr lang="sk-SK" sz="1400" dirty="0"/>
              <a:t> tvár, ale aj toto tvrdenie je veľmi </a:t>
            </a:r>
            <a:r>
              <a:rPr lang="sk-SK" sz="1400" dirty="0" smtClean="0"/>
              <a:t>sporné. </a:t>
            </a:r>
          </a:p>
          <a:p>
            <a:r>
              <a:rPr lang="sk-SK" sz="1400" dirty="0" smtClean="0"/>
              <a:t>Ak </a:t>
            </a:r>
            <a:r>
              <a:rPr lang="sk-SK" sz="1400" dirty="0"/>
              <a:t>vychádzame z predpokladu, že socha vznikla ako súčasť </a:t>
            </a:r>
            <a:r>
              <a:rPr lang="sk-SK" sz="1400" dirty="0" err="1"/>
              <a:t>gízskej</a:t>
            </a:r>
            <a:r>
              <a:rPr lang="sk-SK" sz="1400" dirty="0"/>
              <a:t> nekropoly, mala azda úlohu strážcu tejto nekropoly. </a:t>
            </a:r>
            <a:endParaRPr lang="sk-SK" sz="1400" dirty="0" smtClean="0"/>
          </a:p>
          <a:p>
            <a:r>
              <a:rPr lang="sk-SK" sz="1400" dirty="0" smtClean="0"/>
              <a:t>Neskoršie </a:t>
            </a:r>
            <a:r>
              <a:rPr lang="sk-SK" sz="1400" dirty="0"/>
              <a:t>ju pokladali za zobrazenie boha </a:t>
            </a:r>
            <a:r>
              <a:rPr lang="sk-SK" sz="1400" dirty="0" err="1" smtClean="0"/>
              <a:t>Hóra</a:t>
            </a:r>
            <a:r>
              <a:rPr lang="sk-SK" sz="1400" dirty="0" smtClean="0"/>
              <a:t>  </a:t>
            </a:r>
            <a:r>
              <a:rPr lang="sk-SK" sz="1400" dirty="0"/>
              <a:t>a v Novej ríši za ázijského boha </a:t>
            </a:r>
            <a:r>
              <a:rPr lang="sk-SK" sz="1400" dirty="0" err="1"/>
              <a:t>Aurona</a:t>
            </a:r>
            <a:r>
              <a:rPr lang="sk-SK" sz="1400" dirty="0"/>
              <a:t>.</a:t>
            </a:r>
          </a:p>
          <a:p>
            <a:r>
              <a:rPr lang="sk-SK" sz="1400" dirty="0"/>
              <a:t>Okolo roku 1279 pred Kr. dal sochu ako posledný rozsiahlo prepracovať </a:t>
            </a:r>
            <a:r>
              <a:rPr lang="sk-SK" sz="1400" dirty="0" err="1"/>
              <a:t>Ramesse</a:t>
            </a:r>
            <a:r>
              <a:rPr lang="sk-SK" sz="1400" dirty="0"/>
              <a:t> </a:t>
            </a:r>
            <a:r>
              <a:rPr lang="sk-SK" sz="1400" dirty="0" smtClean="0"/>
              <a:t>II.. </a:t>
            </a:r>
            <a:r>
              <a:rPr lang="sk-SK" sz="1400" dirty="0"/>
              <a:t>Ďalšie zásahy na nej urobili </a:t>
            </a:r>
            <a:r>
              <a:rPr lang="sk-SK" sz="1400" dirty="0" smtClean="0"/>
              <a:t>o stáročia </a:t>
            </a:r>
            <a:r>
              <a:rPr lang="sk-SK" sz="1400" dirty="0"/>
              <a:t>neskôr Arabi. </a:t>
            </a:r>
            <a:endParaRPr lang="sk-SK" sz="1400" dirty="0" smtClean="0"/>
          </a:p>
          <a:p>
            <a:r>
              <a:rPr lang="sk-SK" sz="1400" dirty="0" smtClean="0"/>
              <a:t>Socha </a:t>
            </a:r>
            <a:r>
              <a:rPr lang="sk-SK" sz="1400" dirty="0"/>
              <a:t>bola v minulosti po stáročia úplne alebo prevažne zaviata pieskom.</a:t>
            </a:r>
          </a:p>
          <a:p>
            <a:endParaRPr lang="sk-SK" sz="1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0"/>
            <a:ext cx="8280920" cy="667544"/>
          </a:xfrm>
        </p:spPr>
        <p:txBody>
          <a:bodyPr/>
          <a:lstStyle/>
          <a:p>
            <a:pPr algn="ctr"/>
            <a:r>
              <a:rPr lang="sk-SK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Veľká sfinga</a:t>
            </a:r>
            <a:endParaRPr lang="sk-SK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 descr="Súbor:Sphinx of Gize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078" y="1556792"/>
            <a:ext cx="3821979" cy="2862238"/>
          </a:xfrm>
          <a:prstGeom prst="rect">
            <a:avLst/>
          </a:prstGeom>
          <a:noFill/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31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539552" y="692696"/>
            <a:ext cx="8075240" cy="2827783"/>
          </a:xfrm>
        </p:spPr>
        <p:txBody>
          <a:bodyPr>
            <a:normAutofit fontScale="92500" lnSpcReduction="20000"/>
          </a:bodyPr>
          <a:lstStyle/>
          <a:p>
            <a:r>
              <a:rPr lang="sk-SK" dirty="0"/>
              <a:t>Abú </a:t>
            </a:r>
            <a:r>
              <a:rPr lang="sk-SK" dirty="0" err="1"/>
              <a:t>Simbel</a:t>
            </a:r>
            <a:r>
              <a:rPr lang="sk-SK" dirty="0"/>
              <a:t> je jeden z najveľkolepejších pamätníkov z čias faraónov, s kolosálnymi štyrmi sochami faraóna </a:t>
            </a:r>
            <a:r>
              <a:rPr lang="sk-SK" dirty="0" err="1"/>
              <a:t>Ramesseho</a:t>
            </a:r>
            <a:r>
              <a:rPr lang="sk-SK" dirty="0"/>
              <a:t> II. </a:t>
            </a:r>
            <a:endParaRPr lang="sk-SK" dirty="0" smtClean="0"/>
          </a:p>
          <a:p>
            <a:r>
              <a:rPr lang="sk-SK" dirty="0" err="1" smtClean="0"/>
              <a:t>Ramesse</a:t>
            </a:r>
            <a:r>
              <a:rPr lang="sk-SK" dirty="0" smtClean="0"/>
              <a:t> </a:t>
            </a:r>
            <a:r>
              <a:rPr lang="sk-SK" dirty="0"/>
              <a:t>je tu zobrazený ako panovník s dvojitou korunou Dolného a Horného Egypta, so vztýčeným hadom </a:t>
            </a:r>
            <a:r>
              <a:rPr lang="sk-SK" dirty="0" err="1"/>
              <a:t>Uraeusom</a:t>
            </a:r>
            <a:r>
              <a:rPr lang="sk-SK" dirty="0"/>
              <a:t> na čele a s božskou bradou. </a:t>
            </a:r>
            <a:endParaRPr lang="sk-SK" dirty="0" smtClean="0"/>
          </a:p>
          <a:p>
            <a:r>
              <a:rPr lang="sk-SK" dirty="0" smtClean="0"/>
              <a:t>Abú </a:t>
            </a:r>
            <a:r>
              <a:rPr lang="sk-SK" dirty="0" err="1"/>
              <a:t>Simbel</a:t>
            </a:r>
            <a:r>
              <a:rPr lang="sk-SK" dirty="0"/>
              <a:t> bol ohrozený zaplavením z </a:t>
            </a:r>
            <a:r>
              <a:rPr lang="sk-SK" dirty="0" err="1"/>
              <a:t>Asuánskej</a:t>
            </a:r>
            <a:r>
              <a:rPr lang="sk-SK" dirty="0"/>
              <a:t> priehrady. </a:t>
            </a:r>
            <a:endParaRPr lang="sk-SK" dirty="0" smtClean="0"/>
          </a:p>
          <a:p>
            <a:r>
              <a:rPr lang="sk-SK" dirty="0" smtClean="0"/>
              <a:t>Aj </a:t>
            </a:r>
            <a:r>
              <a:rPr lang="sk-SK" dirty="0"/>
              <a:t>preto sa celá stavba kameň po kameni rozobrala a preniesla na nové miesto, ktoré už bolo o 65 m vyššie, čím sa hrozba záplavy </a:t>
            </a:r>
            <a:r>
              <a:rPr lang="sk-SK" dirty="0" smtClean="0"/>
              <a:t>odvrátila.</a:t>
            </a:r>
          </a:p>
          <a:p>
            <a:r>
              <a:rPr lang="sk-SK" dirty="0" smtClean="0"/>
              <a:t>Lokalita </a:t>
            </a:r>
            <a:r>
              <a:rPr lang="sk-SK" dirty="0"/>
              <a:t>Abú </a:t>
            </a:r>
            <a:r>
              <a:rPr lang="sk-SK" dirty="0" err="1"/>
              <a:t>Simbel</a:t>
            </a:r>
            <a:r>
              <a:rPr lang="sk-SK" dirty="0"/>
              <a:t> je súčasťou zoznamu svetového dedičstva UNESCO od roku 1979. </a:t>
            </a:r>
            <a:br>
              <a:rPr lang="sk-SK" dirty="0"/>
            </a:b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252757"/>
            <a:ext cx="8352928" cy="451520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Abú </a:t>
            </a:r>
            <a:r>
              <a:rPr lang="sk-SK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simbel</a:t>
            </a:r>
            <a:endParaRPr lang="sk-SK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AutoShape 2" descr="data:image/jpeg;base64,/9j/4AAQSkZJRgABAQAAAQABAAD/2wCEAAkGBxQTEhUUExQVFhQXGRsbGBgYGR0eGhweHB4aGh0cHRoaHSggGh4lGx0eITEhJSkrLi4uGh8zODMsNygtLisBCgoKDg0OGxAQGy8mICQsLCwsLDQ0LCwsLCwsLCwsLCwsLCwsLCwsLCwsLCwsLCwsLCwsLCwsLCwsLCwsLCwsLP/AABEIAMQBAQMBIgACEQEDEQH/xAAbAAABBQEBAAAAAAAAAAAAAAAFAAIDBAYBB//EAEsQAAEDAgQCCAIGBQkHBAMAAAECAxEAIQQSMUEFUQYTImFxgZGhMrEUQlLB0fAVI2Jy4SQzU4KSorLC8QcWQ1ST0tM0RGPiF5Sj/8QAGgEAAwEBAQEAAAAAAAAAAAAAAQIDAAQFBv/EAC8RAAICAQMCBAUEAgMAAAAAAAABAhEhAxIxQVEFEyKhBBUyYeFScZGxYtFCgcH/2gAMAwEAAhEDEQA/ABNcq4xwx5ZhCJ75GXzUDA9auMcAJ+J1M8m0lzykdnxvA3r25fGaEVmS/v8Ao8iHwmtLiL/r+wPXJrUYXosLFeZSb5rlJjYCUgHvIPrUyuDMpBhpAvqpz2uq35tXNLxTRXCbOiPhuq+WkZEmlNbNPCMOY/UJPOFLtpNxb5VXb4Qx15R1LigADAS4U3/+QKjkb8+6gvFdLs/b/Yflmr3Xv/oyecUs1bNOHSJCMC2ojcBCoPiqZ99KTXCVnKVJSBN0kNpI5fzbZ22J3pH4tDpFlF4XLrJGLKxSCxXoGG4WkXCG19zjaT/kMe/hTMfwtSyYLTSBZWVDaZ7s3VzF9CK3zeNfS/5MvDHf1IwWcUioVvWsDqlSmyCNcwIH9XIBT2eAshPZQ0tX28ungCFD1rLxePWPuZ+GNf8AL2PPg4KWetpxJGJDiUYdLROXNmLgFgSIKMqQRcXHPQb3mOFvJQrO4tZIHZSRI5wtPVm/jtSfOO0Pf8D/ACrGZ+35PPs1LNW7VwYqSZS6DtGTMPBWYe5ro4HaxcAJkhbh1POFkn+1HcaPzj/D3/Bvla/X7fkwRWKWato1w7EBQSX20AEElIWSQDJAzuqAFtY51YXg1rzFThy/V6kkC+5CU6+Z1ND5x/h7/gPytfr9vyYSaVanE8POfME5zEBLjbxHjJBHtU6uAgoKltoBgAIAKR3kqCArXaqR8Yh1ixZeFyXEkY+lWlxfRtuB1aylW+YKIPgoTHofKheK4K4jdKv3T+MH2rqh4l8PLrX7nPL4DWXSwbSq0rhzon9Wbb7eR0NRLYUNU3vpB010mK6V8RpvCkv5RzvQ1FzF/wAEVKkVRrbxrgUKtZKqO0qVditZjlKu1ytZhUqVKsYVcp1crGPRmTm+AqCdAMgFtLDLMVaw2FDc2AUdY18z+daqqxQRdCHCIAAkQOdlGZ79KEJxannQOrUhtJJVJQAqDYTm5j2NfD2fV7Wwzi8YpAUpQQhIEypSlzHNIAA8QSazqelCkpUXCyAogNpTmmCfsglX50qy9wBLqyt8rgmQlCoTHKQn5RrvVvDN4ZlQDSI1EoCyfNSb0ttjJRS7lTCurXKvoygNlqAE+AV2z6VX4fw5zGkO3YZCwTBJW5kP2SAhKZ3IJtpvRXEYpAJJcWFRoVLHoFwKsYR7q2RmNhKiTyJJ7pMHSKKZm6WCXGNNNhTiy7CEkmXFwAL6BUTbl86EfpVLmUKbXmUJCCszpodpGkeM0NffXiQtKWQgLkkvKc5ggjIoFO3MVbY4MgBtS3O0kLmFWJWIJnKDufWlcm+AqKXJawvE0DMhDdwConPAjnmi40uO7mKWFxrOQkpUvL8ZywkKPeoiTeNzUSeBt7LmyBMpEJQQYG11CTIPtTWej1yS8CC71hSLDQjLYiddTtNr1rkGolpviKJK8lpy9pVrTZIHZtfYnvtSVxpKk5kpdGae2iDocvZzJIgG2lV1dHjlQA6c6Q52o1U5BzZcwFlXjuHKo/8AdhwgJD2iUJkjZJJkDQTIEeJuaFyNUB/D8I24vrEuYlam5bkkAgmCoSEgz399XEutqJSDiFKvbrFESLHRQ0i9/eouPYhDPVlQdhJVAbgC4g5jMxJ23FABxDDgWQ/IQWwnOIykgzIA7VgNx2RQcqGUHLJqGMa2ZypXKbk6kDuhRg+tDsKjrklwnqySoALSSRlMZh24vrMkeNDXOLtKKyfpKSsoJKViRkBAywLWJnXXwq/wvj2GZSQC7lJEBQmLAWI5kFR71Gspp8m8uS4Rd+jJbE/SFmTYEjlewsqwnQ1ZZdEQla4FpMf5hQ9zj+FcOpK7gEymNz2pBFhsb0melDCUgBwwNPjJ9SNPOjuXcXbJ9AwkWgOkeSfwqBXD3FA/ylyDyy6eYqq30maWT2m7bEx46imcT4+1KUjEIRB7cIUokEEWITAjW03G253RAoSvgJPYdyAE9oAC5XCie+ARVdcJHb60f3hz1iB4mhuG4kypba3sShZQmAlIWE5rSe0BsBHiafhuIthalnEN3CwlPWKCAZlBKSb2ME69n025B2MmDfWHMguhPNQsfO8+1TNhfwoIWBEwEKN9iDBg96qbh8cpYMLQ4ezo6I1OYAAa2HqeVSqxbxCMjcQtYVHddJAAMhQHOZUKNmpl5zBJAzdQzn0T2AAPMAnyoNjcIwhQDqU5ZsVjMTa4SVKK47/ySr3Gsq0pLCio6EZbcwSVAzargcS6ClTcp3BuOY3/ADFOptfS6ZJr9SwZV/gmHcA+joCiPih1U+SClQI8xVDE8HSiEw/n1JS0VIHdmVk3PjbStPh1BkKLLKm84AypSlJTc5SSoZUzmntaDYUU4fmOYLeUoiyhCMg8SlsSY20qy+L12q3v+SfkaMXexHm72ACZl1KQN3ErSDOkHKQZ8aiTgFqnIOsgAnIQrXuF/avTcbhGj2iEzqDBOtpgETQtPCWRDqQEKM5lNoym0+OUaGRrrNdkfFPiIvNM5pfAaEli0eeKMGFAg8iIPoaWcV6Q5gCtIUQHQBEKAOYc4kgmd5FRK4cyE3wTaY1JSkk+QvXZHxiNeqLOaXhr/wCMjzzMKVb36Fhf+VR/0/412j840uzF+Wz7oKKaSZkW3teB4mb0K4stEdWhlDrix2W1BMRISVLzXyib2PKruLZU4EpWlARmClDNMgXA+EWzQTOwI3qbC4ZtAIQhIk3KQlMnyAmK8A9hYyZ5eHxSEkNsYIXEBKlpSP6sBJ+6ocQviRgBpgfuxB75Jn0rVOtCxy28RJpnZkAJUfMQP9KVoZT+xFgGFJQkupT11ySnQTsNdBvSfW202p1YASBprPIDmTtVpptX1+rMXJCY0/eJ86wnSbjhxLmUH9Sj4bRJ3UfkO7xrTltRoRc5FPFdI3esKkhITBhEWFxBMRJp54u+oT1CSOYQv5jxoQoSTbf5fxmtF0deKkqb7RKbjwNvY/OlrGS7SXBWVxl2L4ZPosU4cecj/wBOP71HE4Yxv501SAnVYHOTFLQLQHa484P/AG/ur8KnZ6RrJjqTBt8RidrxYfjRDMgkQtE6Dtj2FS/RlTvBNY2OwJc404gnPh5J3zSD4HLFRJ6RJH/tQPAi/wDdvRoMEQBm0i0/hUhQY+sPXv5jvrUG49jPK4xhyZOFA8xHplqQccw//Lp/ux/ho2EQPhHpXENgXyjf38vD0rUzXHsD+GY1p9wp6rJqrN2SBeYAiAZ08DT8Y42mYw5ev2lBtKfACZKvKryWhc5RPjf5ePOnhMA2jlCp+6iC8g5rGp3wqxN5LaTHkP4VDjcS1/xcM4E27XVxHmFfmKKrSORI0sR+ZrpTa6FHytva5O3yoBtAdfB2I6wryIJtnhO+vavHKdapLw2DnKl0xziR8hWhabTEBKgNLQbT3/m1QK4Y1mzBpXkIE+AtWyZPuA/0dhp/9UkD92D5SaNcHU1hwpScQVoVqCtspGgB5g62/CuO8GZUZyLE8rD0FTYXh6WwUpkJJkgkkfL8xWC2mS8OYacWoykJWZAbslWhUVBCoJkESRtHOrWOwj61EBxYSTICZCSAQQkrQjMjlAItNR4NhCM5ASDANhc5LgfMedEHXpOaewNI+czain3JSu8EYw6lZIQgvGJUsyhETEDVawJjTe4mCQY4U03CnFKUsCApaidf2PgEx9moWXVKSCkgkRsfxNVsVwxS5OcgkyUklQV4k37onTeqXSwifPLCCXm7lwhQ1Eo015bxTGeKNqQOrbOUzbLlBHPtQDI3E/OqGHwDDKStSUuOuKzHdIOkgEkISkaqEfIVWVxxxwfydp12bS2gpQSNTnUYjzobmjbL4LK3sSlxBnDpQlV0kkZk3BSQUwDuO8Cr7nFySR1aEjmXWz7ZrCqnDOEvujNiUMtg/wDDCc7kclLJyjyBq4vg+HabGZnDJyj41NpMDeSrX1opSA9pH9MTya/tt/jSpdVh+TH/AOvSrZ7gwOASRMz33j53rojnUQGbQEjvqJ5IBEDUyYIufvOgrMKRZxGIT9ZVhzGlRcPbSo5pM3gERbwUJE1SQznXEFY3CSkieSiTE7xS4u81hWipCUpURCQNzyEbA3O1C+rDt6IGdMOOAzh2jb/iKH+Aff6c6yDi4Bri1ep1qq6/NSVyds6klCNIlbUdPLz/ANa3/DuEKTgUhRKHF51kAgET8OabzEW2oR0AYTlddIBWFBKSfq2kxymRerPHH08pJuD99Uk6wTeWc4YAptClAFYEEquZT2fraaVaaciBZI7re2lZxjiimrkZ0mAQfSQdZrRrSkgZb5rgjl5VNMaUaHKxeYEpJPLafCfGuCdT7RFPCNgLU8MHl6UwmCGTFjc8zXSD9r3qVTWUXtO5qLIN/wA+lEx0JOmanR+17mmiPz505CB31rMKO+3jSvz9/wAaSUc64sDnWswoVIgxuZPyjepMx5+9NCCSAm5NXcNgAmSoBRk2ns8ttTrWM2VJPOmhR2+Q++ouLYvIkqKUADTKm/zvTMHiQ42lwWCtuUGD7ilsNOrLJzT/AAFMKTtHoKbnk71I20pZgeJOwHOtZjrbmVQMJtrbl51xSlBOUkgIsTFz9kR+7FWsYlKB2UEn9+58otQvCcQQ8oi4WAQpJ/Z0UDyIPjagzLOS7hXe1PLX8KMFWZJKcqjaAdCdRbas+XQkR36bz957qsYBakkm4Se/376MZVgWUbyW+kPBetbcLIbS4tOUrKRmKdSmZsJ18N7VJgXC2G2RJDSEiU9kWAAhEi0d1pHO1xKrAp8dZBpjliCkADcEczrOwGsd5qn3J26phFDyok38NfeBUae0ScoAG5hQPufkL6TUGZQSBEknc5bczvVNzGDMpCm1LUIUAFBCL2EqJAJsTubTyFNYm0J5UfZZ/sj8KVUPpCv6DDf9RX/hrlbcamCMdjmFdhCQ6JA7JIBUTZIULWiTfT0p2G4Yo/zbbDSoMEpBMaaxaT3GgnUY55zrA4ttCVnq+sCgoiIzBEQbc4rWYJtxGrmcAb5s5I+0c5TPgkbbCprLyWl6VhnXmE4VlayowkEm8So7C0XMADbQV5rjMQ46orcUSo7/AHAaAVoumPGusUGAeygyq8yqNO8D86Vmlr2qc2pOl0LaMWlufLKWKdih5cp2NXencMw/WOQdBc+A/jXTCNK2TnK3R6D/ALPkZcM4SLlc9rwAFo8/OhXEsQsvStopCUlMKuPEGB3elFuDLZdw62nAuQoTCiAcxUExlkxsbHnQrFYnrHXVLABJEBPwgARaRpa2m9c8pZspGOWCcWu4T+0JojwXimU9Us9mTlJ2nbwn0oa2lKiYIv8AkeNVgZowjY030N404SoAEd9A8bwYoVLbudU5vhi86zPOrPRziKCUIdVBBASdAq+55inP4iXHAkdnMZVNzlgAyfAGlkq5FTa4BjTGIbXmyS5tos33i4O9jR7hQfynrkKBJkE5dP3Rcem1RnEKbWlCE53FnsjnGpPJIGppruFdLh63EFCyJyNgRAN+0sXiRoBRSA5buQomZ/P30JwzRXiMSFPupShSQlCFQO0kGdDadh31bQ0U/XWvmVFP+VAodgsMfpz5CkjKhJhRJkkNga8iRrpRAScMfV9KUhLri2g0SAogwQpAmYE2PvRVTn5tQXg2BU3iHesySEEEJNpls5R4DXaZormiTHnEaT30LwGSVhDhEFSjayTe1tqm4OtCkpbKwFQTl3jMoT6g+hpvB0DK4SLFO86a/KhnDcaj6QFrPV5iEJBBlQ+qNDlOYnkDmNbsI1dlnpOplKCFECxACtCYm1ooN0fWCyALlJNjqJJPhvRjiuGTlfLzinEFMISEE5FXIWYJFo7htvWNw+IWypK0xdIzJmxH3G9Z8lIK40bLCtZ1BJAvyjQCr+FxSU9ZlBQlJIUpRG287C9VOAPBZQtJkKB2iLGQbm+1VeJN9h1BSCHHrkxCUgzJJ0kwAb0ExGrdBxvAJ+NRtrAvI8ZrIJGTEuuq7CZUlAOhSDYg67ZdI7Wta9hxQZhrIlZGhMpSfKddfOs/xhbvUttrcZW85mDqRHwnMUwYtpyk7U8kqBpt2cdEEHWParIJPPwoNwx9a2hkErTYkmwI0JG+x7zRzBYfKIJkzcmbz52FTSGlgv4E5IF4Nzrbw7qvtpEmTY6/nahxkzsnmbe1WsM9FoCqtFkJIavOlakhIyTZRVrbcagTI8j5wP5iJCQsp+FJIAmNSo6Dw96t4x1a+ynKpQ79DyUE7Gsq5j3EI/lZ6twE5kg2Pek7gjSLjetKkNBNln6fi/6Fj/q//WuUH/3nR9hdKksvsfY2LSVqX8aUJgQAJUfEqEAaWAPjVDjvSBLBLaZU5l2iBO579/OmcY4ViZUTiIbPwhLfbSQLXBkzcWvesTikHMrMSoyZJBCuVwSb+dFyawThBSyMcO51Op8arYhy1TLVQzHO2oaccltSVIqOrlVE+EtqSSFAQR52+6hnC7r9T9wo6w9JIO3KuqVJUc0VeTX9EsMAhbwkKJygyRYC+nede6gvSYdW7lTbMiTcmTMak0aQ283hUpaJCwJIKReSSR2hqARWXxuJW8tKl6pETAHsK5MN1RZX9VkGHZyCbnuqsskElSSJJj/WjTjaQhKgZUZkeZ9Bp71A6vMmBEyPaqrUSlQNjasHsLIWhQSbKBki1iDWuYc64heaxN0iNRt6XqvwLCpcUouGQkCx0vP4VdbwqnV5WoQ2BcpMWtpbWLf6VtR2JxyFOH5Gyp5SR1jiiEkntZBHomQVeY7qz/STEKS+h6SQFGBcdlViAQZg5VeorRlgWSkkZQAN4A8RfzrN9N4luCTYyZsb/PWfEVmLpfUHeyboAyQCDc5pFtdLe57rhHVAcS0spMR3dXbX9oA+Vd6K4wlBaOqRI8Nx5E0O6TPlvFJWBKghCo2MZjHtS/YqlkJcNwyk4tZUIzKUImdW1r2ttHryosqdwe6B577W9t6FO8XScUp1KwWgkKMT/RuJIvaZO+tqv8O4k0842ErBuJBsSSQmLxmsVad1TxwGVvP2DfBysMrWQQVA5QYk2t3EzSe4Y0XQpYJKSCINpEGY8Rz2qDpPxVTQkCwF4G3ppVx1aVpStF8yQbb7j2JqmOCOfq7glpgLViUrhSUKCELTMwRmIgG0SPHyrEcQaU2+pvZMRPLUfOt3xTGLaaOVvOZkpmCBckjntWKxGJL73WLASLAxyB8bmKEaui0bqyXo9xw4Z1OYw0pXaCtgbFQ7wOWsVp+C8XTjSqG1JSi5VYiSbJkRcgT6905VwDtt2MSOY7q1nBeLtNMYZKrBYAsDdatSY5qtej6QTT5osHA/R2XFNKJVOdQA7rwJ1MVk+J8VzAAocSpJJlSiTJMwQRKeUA2rdYpsQoGyFCPI6igeJ6JIcCltvHOokkORF7/VEi+96RwdqjQnFZkZNri68O24pAMrETyOytNr+tGehXEw40ULKlOIMiTJINxJ7lfdTH+CONBRX1cD9o38JF6BcLdGFxDawf1boIP7MkewMHwmq0qpAlnJ6K2J7Sr8hsP499dUoi4127qiavb1qdpsg2M+Ikz8qmhWEm1BYEj7oP4RVDivC2sQ1D4zgK7Kj2VAxzSL6mnNhSVAkAkTaB9+lWsa8vICwttK50WDB7iRpVU7J8PBh/8A8eD+nV6D8aVHo4n9nC+qqVD/AKK3L9SF0p4+hKSgJGdVrwQDY5pB1G1hrPjiFpgTrNzeZ7/GnPKkqMABRJgaX2jlVZ1cCoW5Oy8YKCogeVaguMXtRDEu0JWuSTXZpQ6nLqStlvhQlRPIUTYs5I5UW6CcMYcaWpxvMUqgqWspTeIACLqOpN9xRDH4DDGUtpaSsyAetc+KezZQIiLX3rTlG8mhfQc0rrUBZWoFJ7UKMeN7XqXiPBHE9tsKUIlVojeQSBPhrTuEcHWh4hUFk5SZWmTlINxcRNvOifG8WyVlbhQdIErOgjZSa52qKbsmJeelaU6AXNXmWZUlPaGaDYSY0mPGo3uJNycuGZT+2c6ib/tKgTyohwLpA2kvLeSkFCEhORIBibpEbZstCM4rCKTjKraJsLw0h4ttH9YACpa5ypSZsEg9omBrFaPDMZB37xYefKoMQkgKJS20V5Sc6oUSIgwnNew12tQ76QH0FrrGpghYS4bk8swFhzj+L8fuczuQZQlJTnK05OcyP41jOk+IS67mQeyEwJETGsA1ocDww9ShoqR1bcJJz66k6AwYI/NqpL4fhENlC3QXlfCrMYE6DLIm2s+1Ztjae1MzuAxim1hadR7jcHxFO6TY1L2ICmwcqUBJJtpm7+8VWSMqikwYJE+G9aToktsZh1LS3AQoKcJNrCwgixvPeKOOSjG8A6LuOtBfVoFwQHJAWN5jbkd5OtEMV0LdS+2631UBxKlIT2UpCVAymSeWk0Wd4+7JFvEAXtyOnvVBfGHVquuEjkQL8oGvmaSTgKnqBDpi1LRIJuDoPGhPR5gO4JJIJyFSCQTsZGh5EUT4h0iltX0dsOrBhUkdkGbnNFzBAA8arcN45iVstoZwzaMyZLizCAST2sgEkmyvOs0nIy3KFfcofQRmClJUZUAJKjMmNFE1R4lw7qF6HIdJ2PKa1HGHU5TmUeypJ7CQIIg7zN70IxXGMO+VZ1lAB0UI1nebx5Gg40NCbeTK4BwEKVuVH51oHm0u4FtTdlISBPJSNT7TRBvCYJCMyENqzCQVIK9dzmV8qbwzpGy024l4tFKFWhvKMpGmXtWBnfejJLgKm3lIIllbmHQ4haklaUqG4uJ3HfQ/DqdbUCtQMkCPOBoO+KvsdKwtKUYfCrUkABJUA02BtE7R9kGnYp7MkdeGkkyQhCVquCFJOYlMxF7CZ9TtXRktzWGgP0oxziG1DMRIM29p5d1Yrijf8nQZukj0Mj5xW34rxjDuQl4KCb5iWzBjXRVpqXh68CtBSyhtaUgJUFM5iSbglSyeRtWjW67KN1Dgb0S4mleFBVqjsrsSSAJBtJNuQ1Bo8y4lSUlKVQRNwQfMKg+UWrL4F1lGJyNthvrBPwqCSU30KsukmwGlaZ58GbSPTwrWrJuI5SogTNr5RbwrrWJtmIgaQbn0TNcbUIjTmRv51IkxqLd9EUk+lD7I/sn/ALa7TeuT9ofnypUbFo8tKqp4lQqZxQobiXe+paccnbqSKuKXVBJqTEuzTQK748HDLk3vQdM4J4xJ602OnwN1QxKSV3CR+7pRvo6MuCN4lZ9kpH3UFWBmsfGuDWdyOvRRf6HthS3SoTCU795P+UVzpATmHZQL6gXq50Hsy8uQCVBPkBP+aqfHXJWO1Pl+edK0lEPOqwHj3RBB1qrgUS42cpUErSpUAmEhQJJjaKuFXaX+dqi4OsJUToCkg3sZBse6mhiLY88ujfdIGyoSEpUVGe1tWKxTJSDe8j4a2/GFfq/j+psO6sViR2CZ3FCSVk9FujT9G2h9DQQCVkr+KSPjI9YAoJxFsh3tBItsOXkK0/AWQMGwnPEhSvVZNZfiV3HO19qPejOOAab9bB61SqRcH7rVb4fjuqcS4L5TccwbEelQhv8AUi+hH3iuJTa9UTxQzVuzffSG1AKQnMDBkkRzqNtgrCjkSkCb5oAHMyBFDeDPqcRHWOBSYsDaNiBGnPv8amxWEWpMde7mkEZgFCRzBTepMVIKOtAYSGyhUmykXk3TMjUi48qquY0N9U0DJORBSPiG0qGoE+QozwVhQZaSshRgyqIm5Og0tWVx7yBj2yMoIMKyzN8wgzrt7UXin+wkVutfuwrxeVAiYsTbmBXn2OEjWTJr0fGkbGbG9ed45PZ/rH76M0mynw7pM2+GQCw2UCApCIJg2yjashj3iy6HAAvKqSDoeYOutbDgsHDYfWOrHtIrKdI0Qpcc5Hv91ZxWAaby0HuGcYU+yXRCVCyxsDE2JOhH30RYxCnEIcuJSDcaTz5a1gOBYwoKh9VQ7Q8ND4i/qa9D4WczDZMEARpPwyn5CjVSoTUSSsy3HUwQc060T6IPDqHMqZPWSTbdIA+RpnSBkZdraaDXXvqv0EV/PpJsMh/xj8KEV6iknekMx7nUvofMqCFEkC9ovHfE1sMJikPIDrSgpJ9u47g9xrL8ebns5VGRqEmAO87VkujXGVYdzMBmSYC07KA+RGxoxjyCWYpnrrYFiYnu09fzrU7kW3tcd/31S4ZiG8QgOIkp87EfVIGh/wBd6upFrEgct6ZHOytl/OUUqf5H1TSoDHkb66F4p33qd9+qDhk1bTgNqSsiUgki1LKeRqZM8/z6U4Aki+4q9kGjecCWTgl/sLUP7qTQ7BMdY6ESQFG5iYABKiPAA1d6JJCmcQjcFKvUEfdUfAmv5UgLlIhR5EiLgTzEivP1F6zs0nhhbo2wlLLiUZ7OkHPqLJ5ARagnFD+tVyT+TWp4cFFt5ajnPXLSkgXMQL87zWMxyv5zmVEUsuEHT+tspNK7KjzE+tRYUWI5x95qdHwHz+U0sFvVEsNBbymbV+V4Vtf2mh65RPvWbwuDS6paVqUAlJX2QCTEWv4+1aPgrRXgNCchWnyzE/fQXowsF11KkqSckjaIMX3+t7UnVCx4l9g9wODhGo+rKTOoIJkHSsljnbOK8ff/AFrW9HkkYU6qOZQJPNICTte6TesXj3OyRzV8qZrKNDmRImyD3wR5ECh/FMYUZYm8+0fjRFah1evcPVJ+6gfSFNm/633VWEU3TBOTUbQmePLQZQtaTESK9A6KYpTmEQ4talLKl3USbBRSPavKO70r0noG6FYMo3QtXoq8/Om1YKMbRKE3J5PQMOr9SIPayqAO+/O1YjjgU020pRSpThbeUQLg5EQDa1wa2eCQeoMGCAqCb3gxI3rLcbbX9DPWwXEvJB5EZE5Y7jr51z6n0lNH66CuKZJnL4+NYPFJHWQucoWZAtbu8q9DYOZKFD66Uq9RNZXi3AnEPoWpBU0pwZo2BtJ7tKZp2mgaU0rTCvRVwljqwDmaUtEGZAnMB/ZI96AdIP51YPKAYi8HTnWu6OMALfCZ1Cxf7eaw5XBrMdJsOpvEoKxAXp6aeNGSdJh02vMZmuDiVkdxrbdEsVObDqGkrF9QSARA5GD51iuFqh1XK4PqBWs6NqAxrJ+qorT/AHVwP7QFGS9aZpZg0EulODytzyOutvHWhXQnDwpx2QEqVkubk3MAeMX/AI1tukHDutQUiCe+AKxSuCusMOodbVAWlwLQoHNGwMSmADrua04tTtCac1LT2t5L/SJogTbWvMkIKdedeycf4WtxByJk7doCvI8a0QpSVCCCbRcGnimpNGUk4I1/+z7ihQ4WSLO3BJ3ANvMe4HOvQA2m8EQd/wCM14xwrG9Wttd+wpKvQgxXrywlXhseXgPChJUxZZyWepR+zSqtA5n0/jSpQUeHPLqBO9OZGZaU8zFF0cHSPrK9q7MRJ05cFDDYBxZAQ2tROgSkk+worwvow+4uFoWymJzLbUBbZMwCe6RRbCYooWFDbly39q0Trs9oXnQyreY0E1GerXBRaZHwvAjBhxxpHXuGEdtSUmIzEpSJtMDUzG29fhTL6sT1+IkZEKKQXEDMT2cgBUSkQSZjbvq4BCrpEkePvTWc5BCUFSv2QTHkJrmk3J5LKorB39JKbbSCw6EkKJ6qFJT2z9dJ1y3JJ3rPcTwK31E4dly4zKzwALXMqgCPG9bLD8OeAzEpbSBMuTtvkknuuZ1pF4wshIXZSc6kZEqPIKWYIJsNu80afUVSSujFOdGcUnMEN9YkTC0FOU2ibm2ldw3RrFQDkuVgEC5AI+IxbKO69H+iHB3xiFpcUlLWWVJCkrJOgAgkA667Ctrw1xtWYtpOVJjOY7RAuRGo7+406dgnJx4yBMIwvCYYNIQp9ySqwyAlRJjtGLaTPK21DeNYDFOYsdWhxtsjKpwBsjSQYUqSM2oAm1a+AVZjt3CfK061MpAUbyBGpN/bSjt6E1qU7Mmgqw8Yc5l/GtTkASVEqAgHy0jSs10j4VnHWNJXmN1NlIHISCkka8+VafpIy4HmyhUoWCCg62vbmYk8z2tbAVVCxBsDb5jb86Ul5Kx4vuY/FcOebR+sacQAsgkpOXYWV8JB2IMGgXSNZCW4MXV91emdIsUVYAgJAQITbmkpI7+Y3ma8x400VIChACZnneBVdPMgTb8tgT6Qv7R9a2nQ7GFtJVNs0K8CB/r5ViIrY8KbSloRPaAJnnparay9NEvh23LJ6/wlQU0YMgzB7iKG8f4W67gwlAlSlsqHmhKSTyvPkKD9BOMdv6MqSFSUHkQCVA30gSPOtqsGQSr7/PlNc23FMdtwnaBnD2erSkLEZEbkQI8/zFR4ziwSFDsg5FFMmRNom2mpPdVziGOIUhsQZV2kgjSLJJ7/ABrMNmE8rWG43g2rOW1UgRhudsv8KRh2VqUylKM+XMR2QYzGEiwgEnQVNxLEpcWkKSy43MrSqZGsFMDWfDehzieyFqMZSkRvKjHnAmm5IWZJM6eUcgD7nypd74H8tXYMV0ZQtxRaLbWZJCUha1AqJBQSVDspMHQnarXDOBOtOtqeWhGR0KAknMJJVrHh60RdbIKQJHZSddSdffx282qQopuTz/C1GxmHHOJGFFKZM233HvG3jVVzijkdlQ2NxaARM3MAzF+YqJtP84J7TZRIB3MxOTUAyCDyqs2YDnYzSjT4QNFEknwm1xamc2SjpotYTi6klalSpJOZIgDKmAI1vcE+dVcT1OIK1PsN5SkBKnEwUn99EKymd9PWokp7QII9SYO2pA0PKuvhssLWsBWVaAkRIub2IO3z1FLvY/lxTBDv+z0JS4vrlpSCSlJbGg7+sJjvIo5hMUtKEt9WpWVITMgTlEXlO9dU5JiSQALWgXtA2AEDlrU7VwZN9x3eWlFuzcclX9IOf8t//T/6UquZfH0pUtPua12PFeHN/rEzoL/nzrS4NwdYibpzJkcxIkUVd4LhDdJDSogEIcI8YKyKtcIwDOHUVlSXpjKotRlic0DMq5kXsRFXlrRlkWOnJdAdxV8KeKhbNBtO99+6rvBcRIKJNri2249/euY8h3EZm2QsQJ+EAnW+aAbDytpatClpLSesbaY5EgIJE7Ep09aha2lHyNwvB3VmcsC9yRv3RNH+GYDqW8gVBJlRHPT2AFZzpH0qcZSlLaU5lg9o6ACNBub70Y4DxILwzS3XQFltBUpRSmSQJ1Ea7CtFxvAk4z22+CbF8ObcgFbxj7Bid+1CYOu9VWujGRH6oALJ+J5RWoAkkmE9gG+wnS9EUcSazZQ4qe+wPmRFOxHE2EXW+D3Zp9hT+lk/WsAxOCUzmOZJkGSkEEcoEQQJPhandEH5wLStSc2bWcwUQZ7xEeVVOJ8bDp6tpCoIuVCOd4MRppfUUD6O40pS40hRQpCipIBnsmNyIUAvN6jnU20ngsoOUc8mvexZTJABPfpWb4nx12FpSqCQJI2gkwO+9de424P5xttzvEoPsYPpVJXFkWIwyJg/GtSwDa+U25+tTep9ykNJ9gZwthTjwPaMEqUs5iAQCRJBH1oGu9aBlUyLSlUGJA0B5kxBG9VsHxN195KVGEBJIQmEpG2g11oZxLijzL60tuLSkwqE88qROndRi93A84vqWn1OM4R5DyutSo21kEltKLzpKpI7qx/FWoZKrZVZsoBn4SJn1rd8Hxq8Q31bhC+0JSvL25IiZEntQNYECrXS7ozPDVANNNuoldgAYmSkEC8pHqByq2k6dENV+54lWtwav1KD+z95quz0GxigCEJgiQc4iDWiwfRLEhtKCEJIBBlY5k7TXVqNNHPo+luyboO5/K2/63+BVelqGtYHgHAncO+h1amyEzIBM3BG4761x4l+yNvrfwrnkikmmwHi8GVPlRUoELOm4k7nuOtWsQyQ4qB9ZRBteSoz71K22kyF2zbpiRbnFD+ISzBcdWltVgoBaifQ9mo7Ntsqp7nRNjOHLW2CAnsLTryJTMXuYqUYNwmQLeAnwkmPaqjHG2QCErXckmGlzJ1Ot7RUaeKtJVd14bD9Woa23V8q2BqlwHuH8OWqElxxsJSmUJCL9pepKTsALUF4Nh0laghSjOU9sjmbCb1oOjTySk5SSIFzr8Tg020isnw7GhlQWcxi3ZibEE6xqBHnWbSoEU3uX7B3D8LdbxTkELbcb7RAIlYyEGYj7e982lJnA9sKXlCLyCUkmQU+Eee3qNxfG0uH4cSJETnSNe6L/wAajc4k0VBQZeCoAnOgTFgDbtedG4m2y6/+F9vBAfXSI3Kv+2anRg2cqgp68aJzKkSk35fDE/hVI8XIuMKqNszgnnVJh5w4hTi0rQ0QOwFBUnQz2k+tbBqfV/0GmcM2R8ceRj3q7iuqCwRIgQfEWsKFfpFu46gx+6P/AD04cXRH8z2r6pTv3l4maZUibRZ69v7S/wCx/GuVT/TP/wAKP7Kf/JSrbg0CmuOPpJHWqWSIkpQI7wEpAnvM1Rf+PrFuLJVHZKpsPsg7gTv41pOtZgnKiP3T7WrnWYbdKJ5hB+eW/lS+XLuN5q6RBaMalACUhJBvK1QT5pImNPWu4PEK6m6iApxatQSrab6JtAA2jnRzAMMuqASEzBNwdgfCLCqHBcaziG+sS2EgkpIlJ5e16Oxi712A3SlwLZaVFxI9QPwqTiqAOHtA/YaH+E0R4nwIPJUkqKRMjLc7jTT0qTi3CC6y20lwIy5ZUoE2AIFhvMbjep+VLJVa0fSuzM50d4ipKghfwqsO47RyoxiRlUFJ2MjyP59Kg/3OcEKGIQY5oMexq/iOEmQM6fAgnU6x+PKl8ua6DS1dNu7M8oSTJMjz96rYjEdQpDs9pKgMv2gbKB8r+IFalHR1JBSp9Uj+iCQfMKCz6RVQdC8MSSsvq5TMj1F/lVoabX1CT141SIMTiUKRmSbHQ0P64aSK1eF4Cy2ytoJWUqMkquoafCoJsLe5q3hsAppsNtqhIBjMdJkmd9SaSWg7waPxKS4Mr0fxEPqiD+rV5SUiao9KDD470J+8fdWgZ4YGVQy0rMYCnDlUkjmCtcpG8DW1V8dhetIOUZ0xlPVLSZB1BQZ/1rQW15HlNSygBwrFqRiWCJEutjxBWkH2r13jzhDROXNJCSO42rBNcOdfWpwsw60orS46pztBAzZgFkqJBSNRBij3DsS+6hzrHW3ELMAZSFJHK0A7Xir4fBzz6N9AP0SxJUhxgyVYdxSIJvlk5Z56Ef1RRlYvpTQwhtRhCEKOqggAmb3MSb01Twn4vb+FNZKWXaHpJ/hSHnFRdcOaqXWDkqsLROix0p2IeytOFYC0wddjrfuqt1g2TT0O/skeEUHkKWSjwosvBRSlvMDCkhNxOkyNCL2q+4pLUAFCTEwEkxPcIGkb1CMO2F9YlAS5EFQAkjkqPiFt6kDfaKpVfuFvQTHqaTbRfzLf2JsBxRYKoSpZMSopAFpgBIUeZ3qkppRVeEzoT5/6VbXeAFJGnxJKvGylb+3fUbiAVHM6mPs9WBGlyrc20Ea1trNviRDhaz9euK4WqYKzXFcNa63O5iFHQhIWpCbXBISoBRogOIsnVxE7dofjVFpxJOcuhU/RotKial/RI5m/55Vb+ko2Ug92YW964MQNZTOwzD8abZETfIrfopIE3/PlT0cMR3zvU4xaNiLftD8a6MWg/WTJ2zD8a2yIN0it+iEfYV/aP/dSqx9KR/SI9RSo7Ym3TM6vAICUGDJiZUo6gnc0zEtgA677kaQNjXKVTcVZ0KTJW8OItIjkT85qLIARAA2mL+utKlSvARn0hV7nTx275q2VnJmkzP3xSpUkWwySK+CxalpClGTKvKFZbeVTt4xQM2+HkPztXKVU6CtK2c/SzgHZyp3MJFz5imJxa1hWZRIBiLDadhNKlQth2ocl1ardYsDuP4zyqPEsE6rUbbhJ5zqnc38q5SoSZupO0zlJAPsPuFSYbEq+0dTSpUYgkdweOX1qkTYpudyDIjwinBpA7XVN5hIzZBmgXidYmlSosHUlwqZbPhOlIJgqHI1ylQQj5JRXYrlKnANz/m/41xLn5k/jSpVjDwa7kpUqJhriBpAPjTXmUpvkSfEA/OlSoMyOtvJyE9SzMkfAOU05x8ZQcjYJGyQNwNvGlSoLgNZGrXcWF6hDpjz76VKjYUhJcMR38z399MdUb3N+8/jXaVaw0Vsx+0r1NKlSphj/2Q=="/>
          <p:cNvSpPr>
            <a:spLocks noChangeAspect="1" noChangeArrowheads="1"/>
          </p:cNvSpPr>
          <p:nvPr/>
        </p:nvSpPr>
        <p:spPr bwMode="auto">
          <a:xfrm>
            <a:off x="155575" y="-2849563"/>
            <a:ext cx="7810500" cy="594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" name="AutoShape 4" descr="data:image/jpeg;base64,/9j/4AAQSkZJRgABAQAAAQABAAD/2wCEAAkGBxQTEhUUExQVFhQXGRsbGBgYGR0eGhweHB4aGh0cHRoaHSggGh4lGx0eITEhJSkrLi4uGh8zODMsNygtLisBCgoKDg0OGxAQGy8mICQsLCwsLDQ0LCwsLCwsLCwsLCwsLCwsLCwsLCwsLCwsLCwsLCwsLCwsLCwsLCwsLCwsLP/AABEIAMQBAQMBIgACEQEDEQH/xAAbAAABBQEBAAAAAAAAAAAAAAAFAAIDBAYBB//EAEsQAAEDAgQCCAIGBQkHBAMAAAECAxEAIQQSMUEFUQYTImFxgZGhMrEUQlLB0fAVI2Jy4SQzU4KSorLC8QcWQ1ST0tM0RGPiF5Sj/8QAGgEAAwEBAQEAAAAAAAAAAAAAAQIDAAQFBv/EAC8RAAICAQMCBAUEAgMAAAAAAAABAhEhAxIxQVEFEyKhBBUyYeFScZGxYtFCgcH/2gAMAwEAAhEDEQA/ABNcq4xwx5ZhCJ75GXzUDA9auMcAJ+J1M8m0lzykdnxvA3r25fGaEVmS/v8Ao8iHwmtLiL/r+wPXJrUYXosLFeZSb5rlJjYCUgHvIPrUyuDMpBhpAvqpz2uq35tXNLxTRXCbOiPhuq+WkZEmlNbNPCMOY/UJPOFLtpNxb5VXb4Qx15R1LigADAS4U3/+QKjkb8+6gvFdLs/b/Yflmr3Xv/oyecUs1bNOHSJCMC2ojcBCoPiqZ99KTXCVnKVJSBN0kNpI5fzbZ22J3pH4tDpFlF4XLrJGLKxSCxXoGG4WkXCG19zjaT/kMe/hTMfwtSyYLTSBZWVDaZ7s3VzF9CK3zeNfS/5MvDHf1IwWcUioVvWsDqlSmyCNcwIH9XIBT2eAshPZQ0tX28ungCFD1rLxePWPuZ+GNf8AL2PPg4KWetpxJGJDiUYdLROXNmLgFgSIKMqQRcXHPQb3mOFvJQrO4tZIHZSRI5wtPVm/jtSfOO0Pf8D/ACrGZ+35PPs1LNW7VwYqSZS6DtGTMPBWYe5ro4HaxcAJkhbh1POFkn+1HcaPzj/D3/Bvla/X7fkwRWKWato1w7EBQSX20AEElIWSQDJAzuqAFtY51YXg1rzFThy/V6kkC+5CU6+Z1ND5x/h7/gPytfr9vyYSaVanE8POfME5zEBLjbxHjJBHtU6uAgoKltoBgAIAKR3kqCArXaqR8Yh1ixZeFyXEkY+lWlxfRtuB1aylW+YKIPgoTHofKheK4K4jdKv3T+MH2rqh4l8PLrX7nPL4DWXSwbSq0rhzon9Wbb7eR0NRLYUNU3vpB010mK6V8RpvCkv5RzvQ1FzF/wAEVKkVRrbxrgUKtZKqO0qVditZjlKu1ytZhUqVKsYVcp1crGPRmTm+AqCdAMgFtLDLMVaw2FDc2AUdY18z+daqqxQRdCHCIAAkQOdlGZ79KEJxannQOrUhtJJVJQAqDYTm5j2NfD2fV7Wwzi8YpAUpQQhIEypSlzHNIAA8QSazqelCkpUXCyAogNpTmmCfsglX50qy9wBLqyt8rgmQlCoTHKQn5RrvVvDN4ZlQDSI1EoCyfNSb0ttjJRS7lTCurXKvoygNlqAE+AV2z6VX4fw5zGkO3YZCwTBJW5kP2SAhKZ3IJtpvRXEYpAJJcWFRoVLHoFwKsYR7q2RmNhKiTyJJ7pMHSKKZm6WCXGNNNhTiy7CEkmXFwAL6BUTbl86EfpVLmUKbXmUJCCszpodpGkeM0NffXiQtKWQgLkkvKc5ggjIoFO3MVbY4MgBtS3O0kLmFWJWIJnKDufWlcm+AqKXJawvE0DMhDdwConPAjnmi40uO7mKWFxrOQkpUvL8ZywkKPeoiTeNzUSeBt7LmyBMpEJQQYG11CTIPtTWej1yS8CC71hSLDQjLYiddTtNr1rkGolpviKJK8lpy9pVrTZIHZtfYnvtSVxpKk5kpdGae2iDocvZzJIgG2lV1dHjlQA6c6Q52o1U5BzZcwFlXjuHKo/8AdhwgJD2iUJkjZJJkDQTIEeJuaFyNUB/D8I24vrEuYlam5bkkAgmCoSEgz399XEutqJSDiFKvbrFESLHRQ0i9/eouPYhDPVlQdhJVAbgC4g5jMxJ23FABxDDgWQ/IQWwnOIykgzIA7VgNx2RQcqGUHLJqGMa2ZypXKbk6kDuhRg+tDsKjrklwnqySoALSSRlMZh24vrMkeNDXOLtKKyfpKSsoJKViRkBAywLWJnXXwq/wvj2GZSQC7lJEBQmLAWI5kFR71Gspp8m8uS4Rd+jJbE/SFmTYEjlewsqwnQ1ZZdEQla4FpMf5hQ9zj+FcOpK7gEymNz2pBFhsb0melDCUgBwwNPjJ9SNPOjuXcXbJ9AwkWgOkeSfwqBXD3FA/ylyDyy6eYqq30maWT2m7bEx46imcT4+1KUjEIRB7cIUokEEWITAjW03G253RAoSvgJPYdyAE9oAC5XCie+ARVdcJHb60f3hz1iB4mhuG4kypba3sShZQmAlIWE5rSe0BsBHiafhuIthalnEN3CwlPWKCAZlBKSb2ME69n025B2MmDfWHMguhPNQsfO8+1TNhfwoIWBEwEKN9iDBg96qbh8cpYMLQ4ezo6I1OYAAa2HqeVSqxbxCMjcQtYVHddJAAMhQHOZUKNmpl5zBJAzdQzn0T2AAPMAnyoNjcIwhQDqU5ZsVjMTa4SVKK47/ySr3Gsq0pLCio6EZbcwSVAzargcS6ClTcp3BuOY3/ADFOptfS6ZJr9SwZV/gmHcA+joCiPih1U+SClQI8xVDE8HSiEw/n1JS0VIHdmVk3PjbStPh1BkKLLKm84AypSlJTc5SSoZUzmntaDYUU4fmOYLeUoiyhCMg8SlsSY20qy+L12q3v+SfkaMXexHm72ACZl1KQN3ErSDOkHKQZ8aiTgFqnIOsgAnIQrXuF/avTcbhGj2iEzqDBOtpgETQtPCWRDqQEKM5lNoym0+OUaGRrrNdkfFPiIvNM5pfAaEli0eeKMGFAg8iIPoaWcV6Q5gCtIUQHQBEKAOYc4kgmd5FRK4cyE3wTaY1JSkk+QvXZHxiNeqLOaXhr/wCMjzzMKVb36Fhf+VR/0/412j840uzF+Wz7oKKaSZkW3teB4mb0K4stEdWhlDrix2W1BMRISVLzXyib2PKruLZU4EpWlARmClDNMgXA+EWzQTOwI3qbC4ZtAIQhIk3KQlMnyAmK8A9hYyZ5eHxSEkNsYIXEBKlpSP6sBJ+6ocQviRgBpgfuxB75Jn0rVOtCxy28RJpnZkAJUfMQP9KVoZT+xFgGFJQkupT11ySnQTsNdBvSfW202p1YASBprPIDmTtVpptX1+rMXJCY0/eJ86wnSbjhxLmUH9Sj4bRJ3UfkO7xrTltRoRc5FPFdI3esKkhITBhEWFxBMRJp54u+oT1CSOYQv5jxoQoSTbf5fxmtF0deKkqb7RKbjwNvY/OlrGS7SXBWVxl2L4ZPosU4cecj/wBOP71HE4Yxv501SAnVYHOTFLQLQHa484P/AG/ur8KnZ6RrJjqTBt8RidrxYfjRDMgkQtE6Dtj2FS/RlTvBNY2OwJc404gnPh5J3zSD4HLFRJ6RJH/tQPAi/wDdvRoMEQBm0i0/hUhQY+sPXv5jvrUG49jPK4xhyZOFA8xHplqQccw//Lp/ux/ho2EQPhHpXENgXyjf38vD0rUzXHsD+GY1p9wp6rJqrN2SBeYAiAZ08DT8Y42mYw5ev2lBtKfACZKvKryWhc5RPjf5ePOnhMA2jlCp+6iC8g5rGp3wqxN5LaTHkP4VDjcS1/xcM4E27XVxHmFfmKKrSORI0sR+ZrpTa6FHytva5O3yoBtAdfB2I6wryIJtnhO+vavHKdapLw2DnKl0xziR8hWhabTEBKgNLQbT3/m1QK4Y1mzBpXkIE+AtWyZPuA/0dhp/9UkD92D5SaNcHU1hwpScQVoVqCtspGgB5g62/CuO8GZUZyLE8rD0FTYXh6WwUpkJJkgkkfL8xWC2mS8OYacWoykJWZAbslWhUVBCoJkESRtHOrWOwj61EBxYSTICZCSAQQkrQjMjlAItNR4NhCM5ASDANhc5LgfMedEHXpOaewNI+czain3JSu8EYw6lZIQgvGJUsyhETEDVawJjTe4mCQY4U03CnFKUsCApaidf2PgEx9moWXVKSCkgkRsfxNVsVwxS5OcgkyUklQV4k37onTeqXSwifPLCCXm7lwhQ1Eo015bxTGeKNqQOrbOUzbLlBHPtQDI3E/OqGHwDDKStSUuOuKzHdIOkgEkISkaqEfIVWVxxxwfydp12bS2gpQSNTnUYjzobmjbL4LK3sSlxBnDpQlV0kkZk3BSQUwDuO8Cr7nFySR1aEjmXWz7ZrCqnDOEvujNiUMtg/wDDCc7kclLJyjyBq4vg+HabGZnDJyj41NpMDeSrX1opSA9pH9MTya/tt/jSpdVh+TH/AOvSrZ7gwOASRMz33j53rojnUQGbQEjvqJ5IBEDUyYIufvOgrMKRZxGIT9ZVhzGlRcPbSo5pM3gERbwUJE1SQznXEFY3CSkieSiTE7xS4u81hWipCUpURCQNzyEbA3O1C+rDt6IGdMOOAzh2jb/iKH+Aff6c6yDi4Bri1ep1qq6/NSVyds6klCNIlbUdPLz/ANa3/DuEKTgUhRKHF51kAgET8OabzEW2oR0AYTlddIBWFBKSfq2kxymRerPHH08pJuD99Uk6wTeWc4YAptClAFYEEquZT2fraaVaaciBZI7re2lZxjiimrkZ0mAQfSQdZrRrSkgZb5rgjl5VNMaUaHKxeYEpJPLafCfGuCdT7RFPCNgLU8MHl6UwmCGTFjc8zXSD9r3qVTWUXtO5qLIN/wA+lEx0JOmanR+17mmiPz505CB31rMKO+3jSvz9/wAaSUc64sDnWswoVIgxuZPyjepMx5+9NCCSAm5NXcNgAmSoBRk2ns8ttTrWM2VJPOmhR2+Q++ouLYvIkqKUADTKm/zvTMHiQ42lwWCtuUGD7ilsNOrLJzT/AAFMKTtHoKbnk71I20pZgeJOwHOtZjrbmVQMJtrbl51xSlBOUkgIsTFz9kR+7FWsYlKB2UEn9+58otQvCcQQ8oi4WAQpJ/Z0UDyIPjagzLOS7hXe1PLX8KMFWZJKcqjaAdCdRbas+XQkR36bz957qsYBakkm4Se/376MZVgWUbyW+kPBetbcLIbS4tOUrKRmKdSmZsJ18N7VJgXC2G2RJDSEiU9kWAAhEi0d1pHO1xKrAp8dZBpjliCkADcEczrOwGsd5qn3J26phFDyok38NfeBUae0ScoAG5hQPufkL6TUGZQSBEknc5bczvVNzGDMpCm1LUIUAFBCL2EqJAJsTubTyFNYm0J5UfZZ/sj8KVUPpCv6DDf9RX/hrlbcamCMdjmFdhCQ6JA7JIBUTZIULWiTfT0p2G4Yo/zbbDSoMEpBMaaxaT3GgnUY55zrA4ttCVnq+sCgoiIzBEQbc4rWYJtxGrmcAb5s5I+0c5TPgkbbCprLyWl6VhnXmE4VlayowkEm8So7C0XMADbQV5rjMQ46orcUSo7/AHAaAVoumPGusUGAeygyq8yqNO8D86Vmlr2qc2pOl0LaMWlufLKWKdih5cp2NXencMw/WOQdBc+A/jXTCNK2TnK3R6D/ALPkZcM4SLlc9rwAFo8/OhXEsQsvStopCUlMKuPEGB3elFuDLZdw62nAuQoTCiAcxUExlkxsbHnQrFYnrHXVLABJEBPwgARaRpa2m9c8pZspGOWCcWu4T+0JojwXimU9Us9mTlJ2nbwn0oa2lKiYIv8AkeNVgZowjY030N404SoAEd9A8bwYoVLbudU5vhi86zPOrPRziKCUIdVBBASdAq+55inP4iXHAkdnMZVNzlgAyfAGlkq5FTa4BjTGIbXmyS5tos33i4O9jR7hQfynrkKBJkE5dP3Rcem1RnEKbWlCE53FnsjnGpPJIGppruFdLh63EFCyJyNgRAN+0sXiRoBRSA5buQomZ/P30JwzRXiMSFPupShSQlCFQO0kGdDadh31bQ0U/XWvmVFP+VAodgsMfpz5CkjKhJhRJkkNga8iRrpRAScMfV9KUhLri2g0SAogwQpAmYE2PvRVTn5tQXg2BU3iHesySEEEJNpls5R4DXaZormiTHnEaT30LwGSVhDhEFSjayTe1tqm4OtCkpbKwFQTl3jMoT6g+hpvB0DK4SLFO86a/KhnDcaj6QFrPV5iEJBBlQ+qNDlOYnkDmNbsI1dlnpOplKCFECxACtCYm1ooN0fWCyALlJNjqJJPhvRjiuGTlfLzinEFMISEE5FXIWYJFo7htvWNw+IWypK0xdIzJmxH3G9Z8lIK40bLCtZ1BJAvyjQCr+FxSU9ZlBQlJIUpRG287C9VOAPBZQtJkKB2iLGQbm+1VeJN9h1BSCHHrkxCUgzJJ0kwAb0ExGrdBxvAJ+NRtrAvI8ZrIJGTEuuq7CZUlAOhSDYg67ZdI7Wta9hxQZhrIlZGhMpSfKddfOs/xhbvUttrcZW85mDqRHwnMUwYtpyk7U8kqBpt2cdEEHWParIJPPwoNwx9a2hkErTYkmwI0JG+x7zRzBYfKIJkzcmbz52FTSGlgv4E5IF4Nzrbw7qvtpEmTY6/nahxkzsnmbe1WsM9FoCqtFkJIavOlakhIyTZRVrbcagTI8j5wP5iJCQsp+FJIAmNSo6Dw96t4x1a+ynKpQ79DyUE7Gsq5j3EI/lZ6twE5kg2Pek7gjSLjetKkNBNln6fi/6Fj/q//WuUH/3nR9hdKksvsfY2LSVqX8aUJgQAJUfEqEAaWAPjVDjvSBLBLaZU5l2iBO579/OmcY4ViZUTiIbPwhLfbSQLXBkzcWvesTikHMrMSoyZJBCuVwSb+dFyawThBSyMcO51Op8arYhy1TLVQzHO2oaccltSVIqOrlVE+EtqSSFAQR52+6hnC7r9T9wo6w9JIO3KuqVJUc0VeTX9EsMAhbwkKJygyRYC+nede6gvSYdW7lTbMiTcmTMak0aQ283hUpaJCwJIKReSSR2hqARWXxuJW8tKl6pETAHsK5MN1RZX9VkGHZyCbnuqsskElSSJJj/WjTjaQhKgZUZkeZ9Bp71A6vMmBEyPaqrUSlQNjasHsLIWhQSbKBki1iDWuYc64heaxN0iNRt6XqvwLCpcUouGQkCx0vP4VdbwqnV5WoQ2BcpMWtpbWLf6VtR2JxyFOH5Gyp5SR1jiiEkntZBHomQVeY7qz/STEKS+h6SQFGBcdlViAQZg5VeorRlgWSkkZQAN4A8RfzrN9N4luCTYyZsb/PWfEVmLpfUHeyboAyQCDc5pFtdLe57rhHVAcS0spMR3dXbX9oA+Vd6K4wlBaOqRI8Nx5E0O6TPlvFJWBKghCo2MZjHtS/YqlkJcNwyk4tZUIzKUImdW1r2ttHryosqdwe6B577W9t6FO8XScUp1KwWgkKMT/RuJIvaZO+tqv8O4k0842ErBuJBsSSQmLxmsVad1TxwGVvP2DfBysMrWQQVA5QYk2t3EzSe4Y0XQpYJKSCINpEGY8Rz2qDpPxVTQkCwF4G3ppVx1aVpStF8yQbb7j2JqmOCOfq7glpgLViUrhSUKCELTMwRmIgG0SPHyrEcQaU2+pvZMRPLUfOt3xTGLaaOVvOZkpmCBckjntWKxGJL73WLASLAxyB8bmKEaui0bqyXo9xw4Z1OYw0pXaCtgbFQ7wOWsVp+C8XTjSqG1JSi5VYiSbJkRcgT6905VwDtt2MSOY7q1nBeLtNMYZKrBYAsDdatSY5qtej6QTT5osHA/R2XFNKJVOdQA7rwJ1MVk+J8VzAAocSpJJlSiTJMwQRKeUA2rdYpsQoGyFCPI6igeJ6JIcCltvHOokkORF7/VEi+96RwdqjQnFZkZNri68O24pAMrETyOytNr+tGehXEw40ULKlOIMiTJINxJ7lfdTH+CONBRX1cD9o38JF6BcLdGFxDawf1boIP7MkewMHwmq0qpAlnJ6K2J7Sr8hsP499dUoi4127qiavb1qdpsg2M+Ikz8qmhWEm1BYEj7oP4RVDivC2sQ1D4zgK7Kj2VAxzSL6mnNhSVAkAkTaB9+lWsa8vICwttK50WDB7iRpVU7J8PBh/8A8eD+nV6D8aVHo4n9nC+qqVD/AKK3L9SF0p4+hKSgJGdVrwQDY5pB1G1hrPjiFpgTrNzeZ7/GnPKkqMABRJgaX2jlVZ1cCoW5Oy8YKCogeVaguMXtRDEu0JWuSTXZpQ6nLqStlvhQlRPIUTYs5I5UW6CcMYcaWpxvMUqgqWspTeIACLqOpN9xRDH4DDGUtpaSsyAetc+KezZQIiLX3rTlG8mhfQc0rrUBZWoFJ7UKMeN7XqXiPBHE9tsKUIlVojeQSBPhrTuEcHWh4hUFk5SZWmTlINxcRNvOifG8WyVlbhQdIErOgjZSa52qKbsmJeelaU6AXNXmWZUlPaGaDYSY0mPGo3uJNycuGZT+2c6ib/tKgTyohwLpA2kvLeSkFCEhORIBibpEbZstCM4rCKTjKraJsLw0h4ttH9YACpa5ypSZsEg9omBrFaPDMZB37xYefKoMQkgKJS20V5Sc6oUSIgwnNew12tQ76QH0FrrGpghYS4bk8swFhzj+L8fuczuQZQlJTnK05OcyP41jOk+IS67mQeyEwJETGsA1ocDww9ShoqR1bcJJz66k6AwYI/NqpL4fhENlC3QXlfCrMYE6DLIm2s+1Ztjae1MzuAxim1hadR7jcHxFO6TY1L2ICmwcqUBJJtpm7+8VWSMqikwYJE+G9aToktsZh1LS3AQoKcJNrCwgixvPeKOOSjG8A6LuOtBfVoFwQHJAWN5jbkd5OtEMV0LdS+2631UBxKlIT2UpCVAymSeWk0Wd4+7JFvEAXtyOnvVBfGHVquuEjkQL8oGvmaSTgKnqBDpi1LRIJuDoPGhPR5gO4JJIJyFSCQTsZGh5EUT4h0iltX0dsOrBhUkdkGbnNFzBAA8arcN45iVstoZwzaMyZLizCAST2sgEkmyvOs0nIy3KFfcofQRmClJUZUAJKjMmNFE1R4lw7qF6HIdJ2PKa1HGHU5TmUeypJ7CQIIg7zN70IxXGMO+VZ1lAB0UI1nebx5Gg40NCbeTK4BwEKVuVH51oHm0u4FtTdlISBPJSNT7TRBvCYJCMyENqzCQVIK9dzmV8qbwzpGy024l4tFKFWhvKMpGmXtWBnfejJLgKm3lIIllbmHQ4haklaUqG4uJ3HfQ/DqdbUCtQMkCPOBoO+KvsdKwtKUYfCrUkABJUA02BtE7R9kGnYp7MkdeGkkyQhCVquCFJOYlMxF7CZ9TtXRktzWGgP0oxziG1DMRIM29p5d1Yrijf8nQZukj0Mj5xW34rxjDuQl4KCb5iWzBjXRVpqXh68CtBSyhtaUgJUFM5iSbglSyeRtWjW67KN1Dgb0S4mleFBVqjsrsSSAJBtJNuQ1Bo8y4lSUlKVQRNwQfMKg+UWrL4F1lGJyNthvrBPwqCSU30KsukmwGlaZ58GbSPTwrWrJuI5SogTNr5RbwrrWJtmIgaQbn0TNcbUIjTmRv51IkxqLd9EUk+lD7I/sn/ALa7TeuT9ofnypUbFo8tKqp4lQqZxQobiXe+paccnbqSKuKXVBJqTEuzTQK748HDLk3vQdM4J4xJ602OnwN1QxKSV3CR+7pRvo6MuCN4lZ9kpH3UFWBmsfGuDWdyOvRRf6HthS3SoTCU795P+UVzpATmHZQL6gXq50Hsy8uQCVBPkBP+aqfHXJWO1Pl+edK0lEPOqwHj3RBB1qrgUS42cpUErSpUAmEhQJJjaKuFXaX+dqi4OsJUToCkg3sZBse6mhiLY88ujfdIGyoSEpUVGe1tWKxTJSDe8j4a2/GFfq/j+psO6sViR2CZ3FCSVk9FujT9G2h9DQQCVkr+KSPjI9YAoJxFsh3tBItsOXkK0/AWQMGwnPEhSvVZNZfiV3HO19qPejOOAab9bB61SqRcH7rVb4fjuqcS4L5TccwbEelQhv8AUi+hH3iuJTa9UTxQzVuzffSG1AKQnMDBkkRzqNtgrCjkSkCb5oAHMyBFDeDPqcRHWOBSYsDaNiBGnPv8amxWEWpMde7mkEZgFCRzBTepMVIKOtAYSGyhUmykXk3TMjUi48qquY0N9U0DJORBSPiG0qGoE+QozwVhQZaSshRgyqIm5Og0tWVx7yBj2yMoIMKyzN8wgzrt7UXin+wkVutfuwrxeVAiYsTbmBXn2OEjWTJr0fGkbGbG9ed45PZ/rH76M0mynw7pM2+GQCw2UCApCIJg2yjashj3iy6HAAvKqSDoeYOutbDgsHDYfWOrHtIrKdI0Qpcc5Hv91ZxWAaby0HuGcYU+yXRCVCyxsDE2JOhH30RYxCnEIcuJSDcaTz5a1gOBYwoKh9VQ7Q8ND4i/qa9D4WczDZMEARpPwyn5CjVSoTUSSsy3HUwQc060T6IPDqHMqZPWSTbdIA+RpnSBkZdraaDXXvqv0EV/PpJsMh/xj8KEV6iknekMx7nUvofMqCFEkC9ovHfE1sMJikPIDrSgpJ9u47g9xrL8ebns5VGRqEmAO87VkujXGVYdzMBmSYC07KA+RGxoxjyCWYpnrrYFiYnu09fzrU7kW3tcd/31S4ZiG8QgOIkp87EfVIGh/wBd6upFrEgct6ZHOytl/OUUqf5H1TSoDHkb66F4p33qd9+qDhk1bTgNqSsiUgki1LKeRqZM8/z6U4Aki+4q9kGjecCWTgl/sLUP7qTQ7BMdY6ESQFG5iYABKiPAA1d6JJCmcQjcFKvUEfdUfAmv5UgLlIhR5EiLgTzEivP1F6zs0nhhbo2wlLLiUZ7OkHPqLJ5ARagnFD+tVyT+TWp4cFFt5ajnPXLSkgXMQL87zWMxyv5zmVEUsuEHT+tspNK7KjzE+tRYUWI5x95qdHwHz+U0sFvVEsNBbymbV+V4Vtf2mh65RPvWbwuDS6paVqUAlJX2QCTEWv4+1aPgrRXgNCchWnyzE/fQXowsF11KkqSckjaIMX3+t7UnVCx4l9g9wODhGo+rKTOoIJkHSsljnbOK8ff/AFrW9HkkYU6qOZQJPNICTte6TesXj3OyRzV8qZrKNDmRImyD3wR5ECh/FMYUZYm8+0fjRFah1evcPVJ+6gfSFNm/633VWEU3TBOTUbQmePLQZQtaTESK9A6KYpTmEQ4talLKl3USbBRSPavKO70r0noG6FYMo3QtXoq8/Om1YKMbRKE3J5PQMOr9SIPayqAO+/O1YjjgU020pRSpThbeUQLg5EQDa1wa2eCQeoMGCAqCb3gxI3rLcbbX9DPWwXEvJB5EZE5Y7jr51z6n0lNH66CuKZJnL4+NYPFJHWQucoWZAtbu8q9DYOZKFD66Uq9RNZXi3AnEPoWpBU0pwZo2BtJ7tKZp2mgaU0rTCvRVwljqwDmaUtEGZAnMB/ZI96AdIP51YPKAYi8HTnWu6OMALfCZ1Cxf7eaw5XBrMdJsOpvEoKxAXp6aeNGSdJh02vMZmuDiVkdxrbdEsVObDqGkrF9QSARA5GD51iuFqh1XK4PqBWs6NqAxrJ+qorT/AHVwP7QFGS9aZpZg0EulODytzyOutvHWhXQnDwpx2QEqVkubk3MAeMX/AI1tukHDutQUiCe+AKxSuCusMOodbVAWlwLQoHNGwMSmADrua04tTtCac1LT2t5L/SJogTbWvMkIKdedeycf4WtxByJk7doCvI8a0QpSVCCCbRcGnimpNGUk4I1/+z7ihQ4WSLO3BJ3ANvMe4HOvQA2m8EQd/wCM14xwrG9Wttd+wpKvQgxXrywlXhseXgPChJUxZZyWepR+zSqtA5n0/jSpQUeHPLqBO9OZGZaU8zFF0cHSPrK9q7MRJ05cFDDYBxZAQ2tROgSkk+worwvow+4uFoWymJzLbUBbZMwCe6RRbCYooWFDbly39q0Trs9oXnQyreY0E1GerXBRaZHwvAjBhxxpHXuGEdtSUmIzEpSJtMDUzG29fhTL6sT1+IkZEKKQXEDMT2cgBUSkQSZjbvq4BCrpEkePvTWc5BCUFSv2QTHkJrmk3J5LKorB39JKbbSCw6EkKJ6qFJT2z9dJ1y3JJ3rPcTwK31E4dly4zKzwALXMqgCPG9bLD8OeAzEpbSBMuTtvkknuuZ1pF4wshIXZSc6kZEqPIKWYIJsNu80afUVSSujFOdGcUnMEN9YkTC0FOU2ibm2ldw3RrFQDkuVgEC5AI+IxbKO69H+iHB3xiFpcUlLWWVJCkrJOgAgkA667Ctrw1xtWYtpOVJjOY7RAuRGo7+406dgnJx4yBMIwvCYYNIQp9ySqwyAlRJjtGLaTPK21DeNYDFOYsdWhxtsjKpwBsjSQYUqSM2oAm1a+AVZjt3CfK061MpAUbyBGpN/bSjt6E1qU7Mmgqw8Yc5l/GtTkASVEqAgHy0jSs10j4VnHWNJXmN1NlIHISCkka8+VafpIy4HmyhUoWCCg62vbmYk8z2tbAVVCxBsDb5jb86Ul5Kx4vuY/FcOebR+sacQAsgkpOXYWV8JB2IMGgXSNZCW4MXV91emdIsUVYAgJAQITbmkpI7+Y3ma8x400VIChACZnneBVdPMgTb8tgT6Qv7R9a2nQ7GFtJVNs0K8CB/r5ViIrY8KbSloRPaAJnnparay9NEvh23LJ6/wlQU0YMgzB7iKG8f4W67gwlAlSlsqHmhKSTyvPkKD9BOMdv6MqSFSUHkQCVA30gSPOtqsGQSr7/PlNc23FMdtwnaBnD2erSkLEZEbkQI8/zFR4ziwSFDsg5FFMmRNom2mpPdVziGOIUhsQZV2kgjSLJJ7/ABrMNmE8rWG43g2rOW1UgRhudsv8KRh2VqUylKM+XMR2QYzGEiwgEnQVNxLEpcWkKSy43MrSqZGsFMDWfDehzieyFqMZSkRvKjHnAmm5IWZJM6eUcgD7nypd74H8tXYMV0ZQtxRaLbWZJCUha1AqJBQSVDspMHQnarXDOBOtOtqeWhGR0KAknMJJVrHh60RdbIKQJHZSddSdffx282qQopuTz/C1GxmHHOJGFFKZM233HvG3jVVzijkdlQ2NxaARM3MAzF+YqJtP84J7TZRIB3MxOTUAyCDyqs2YDnYzSjT4QNFEknwm1xamc2SjpotYTi6klalSpJOZIgDKmAI1vcE+dVcT1OIK1PsN5SkBKnEwUn99EKymd9PWokp7QII9SYO2pA0PKuvhssLWsBWVaAkRIub2IO3z1FLvY/lxTBDv+z0JS4vrlpSCSlJbGg7+sJjvIo5hMUtKEt9WpWVITMgTlEXlO9dU5JiSQALWgXtA2AEDlrU7VwZN9x3eWlFuzcclX9IOf8t//T/6UquZfH0pUtPua12PFeHN/rEzoL/nzrS4NwdYibpzJkcxIkUVd4LhDdJDSogEIcI8YKyKtcIwDOHUVlSXpjKotRlic0DMq5kXsRFXlrRlkWOnJdAdxV8KeKhbNBtO99+6rvBcRIKJNri2249/euY8h3EZm2QsQJ+EAnW+aAbDytpatClpLSesbaY5EgIJE7Ep09aha2lHyNwvB3VmcsC9yRv3RNH+GYDqW8gVBJlRHPT2AFZzpH0qcZSlLaU5lg9o6ACNBub70Y4DxILwzS3XQFltBUpRSmSQJ1Ea7CtFxvAk4z22+CbF8ObcgFbxj7Bid+1CYOu9VWujGRH6oALJ+J5RWoAkkmE9gG+wnS9EUcSazZQ4qe+wPmRFOxHE2EXW+D3Zp9hT+lk/WsAxOCUzmOZJkGSkEEcoEQQJPhandEH5wLStSc2bWcwUQZ7xEeVVOJ8bDp6tpCoIuVCOd4MRppfUUD6O40pS40hRQpCipIBnsmNyIUAvN6jnU20ngsoOUc8mvexZTJABPfpWb4nx12FpSqCQJI2gkwO+9de424P5xttzvEoPsYPpVJXFkWIwyJg/GtSwDa+U25+tTep9ykNJ9gZwthTjwPaMEqUs5iAQCRJBH1oGu9aBlUyLSlUGJA0B5kxBG9VsHxN195KVGEBJIQmEpG2g11oZxLijzL60tuLSkwqE88qROndRi93A84vqWn1OM4R5DyutSo21kEltKLzpKpI7qx/FWoZKrZVZsoBn4SJn1rd8Hxq8Q31bhC+0JSvL25IiZEntQNYECrXS7ozPDVANNNuoldgAYmSkEC8pHqByq2k6dENV+54lWtwav1KD+z95quz0GxigCEJgiQc4iDWiwfRLEhtKCEJIBBlY5k7TXVqNNHPo+luyboO5/K2/63+BVelqGtYHgHAncO+h1amyEzIBM3BG4761x4l+yNvrfwrnkikmmwHi8GVPlRUoELOm4k7nuOtWsQyQ4qB9ZRBteSoz71K22kyF2zbpiRbnFD+ISzBcdWltVgoBaifQ9mo7Ntsqp7nRNjOHLW2CAnsLTryJTMXuYqUYNwmQLeAnwkmPaqjHG2QCErXckmGlzJ1Ot7RUaeKtJVd14bD9Woa23V8q2BqlwHuH8OWqElxxsJSmUJCL9pepKTsALUF4Nh0laghSjOU9sjmbCb1oOjTySk5SSIFzr8Tg020isnw7GhlQWcxi3ZibEE6xqBHnWbSoEU3uX7B3D8LdbxTkELbcb7RAIlYyEGYj7e982lJnA9sKXlCLyCUkmQU+Eee3qNxfG0uH4cSJETnSNe6L/wAajc4k0VBQZeCoAnOgTFgDbtedG4m2y6/+F9vBAfXSI3Kv+2anRg2cqgp68aJzKkSk35fDE/hVI8XIuMKqNszgnnVJh5w4hTi0rQ0QOwFBUnQz2k+tbBqfV/0GmcM2R8ceRj3q7iuqCwRIgQfEWsKFfpFu46gx+6P/AD04cXRH8z2r6pTv3l4maZUibRZ69v7S/wCx/GuVT/TP/wAKP7Kf/JSrbg0CmuOPpJHWqWSIkpQI7wEpAnvM1Rf+PrFuLJVHZKpsPsg7gTv41pOtZgnKiP3T7WrnWYbdKJ5hB+eW/lS+XLuN5q6RBaMalACUhJBvK1QT5pImNPWu4PEK6m6iApxatQSrab6JtAA2jnRzAMMuqASEzBNwdgfCLCqHBcaziG+sS2EgkpIlJ5e16Oxi712A3SlwLZaVFxI9QPwqTiqAOHtA/YaH+E0R4nwIPJUkqKRMjLc7jTT0qTi3CC6y20lwIy5ZUoE2AIFhvMbjep+VLJVa0fSuzM50d4ipKghfwqsO47RyoxiRlUFJ2MjyP59Kg/3OcEKGIQY5oMexq/iOEmQM6fAgnU6x+PKl8ua6DS1dNu7M8oSTJMjz96rYjEdQpDs9pKgMv2gbKB8r+IFalHR1JBSp9Uj+iCQfMKCz6RVQdC8MSSsvq5TMj1F/lVoabX1CT141SIMTiUKRmSbHQ0P64aSK1eF4Cy2ytoJWUqMkquoafCoJsLe5q3hsAppsNtqhIBjMdJkmd9SaSWg7waPxKS4Mr0fxEPqiD+rV5SUiao9KDD470J+8fdWgZ4YGVQy0rMYCnDlUkjmCtcpG8DW1V8dhetIOUZ0xlPVLSZB1BQZ/1rQW15HlNSygBwrFqRiWCJEutjxBWkH2r13jzhDROXNJCSO42rBNcOdfWpwsw60orS46pztBAzZgFkqJBSNRBij3DsS+6hzrHW3ELMAZSFJHK0A7Xir4fBzz6N9AP0SxJUhxgyVYdxSIJvlk5Z56Ef1RRlYvpTQwhtRhCEKOqggAmb3MSb01Twn4vb+FNZKWXaHpJ/hSHnFRdcOaqXWDkqsLROix0p2IeytOFYC0wddjrfuqt1g2TT0O/skeEUHkKWSjwosvBRSlvMDCkhNxOkyNCL2q+4pLUAFCTEwEkxPcIGkb1CMO2F9YlAS5EFQAkjkqPiFt6kDfaKpVfuFvQTHqaTbRfzLf2JsBxRYKoSpZMSopAFpgBIUeZ3qkppRVeEzoT5/6VbXeAFJGnxJKvGylb+3fUbiAVHM6mPs9WBGlyrc20Ea1trNviRDhaz9euK4WqYKzXFcNa63O5iFHQhIWpCbXBISoBRogOIsnVxE7dofjVFpxJOcuhU/RotKial/RI5m/55Vb+ko2Ug92YW964MQNZTOwzD8abZETfIrfopIE3/PlT0cMR3zvU4xaNiLftD8a6MWg/WTJ2zD8a2yIN0it+iEfYV/aP/dSqx9KR/SI9RSo7Ym3TM6vAICUGDJiZUo6gnc0zEtgA677kaQNjXKVTcVZ0KTJW8OItIjkT85qLIARAA2mL+utKlSvARn0hV7nTx275q2VnJmkzP3xSpUkWwySK+CxalpClGTKvKFZbeVTt4xQM2+HkPztXKVU6CtK2c/SzgHZyp3MJFz5imJxa1hWZRIBiLDadhNKlQth2ocl1ardYsDuP4zyqPEsE6rUbbhJ5zqnc38q5SoSZupO0zlJAPsPuFSYbEq+0dTSpUYgkdweOX1qkTYpudyDIjwinBpA7XVN5hIzZBmgXidYmlSosHUlwqZbPhOlIJgqHI1ylQQj5JRXYrlKnANz/m/41xLn5k/jSpVjDwa7kpUqJhriBpAPjTXmUpvkSfEA/OlSoMyOtvJyE9SzMkfAOU05x8ZQcjYJGyQNwNvGlSoLgNZGrXcWF6hDpjz76VKjYUhJcMR38z399MdUb3N+8/jXaVaw0Vsx+0r1NKlSphj/2Q=="/>
          <p:cNvSpPr>
            <a:spLocks noChangeAspect="1" noChangeArrowheads="1"/>
          </p:cNvSpPr>
          <p:nvPr/>
        </p:nvSpPr>
        <p:spPr bwMode="auto">
          <a:xfrm>
            <a:off x="307975" y="-2697163"/>
            <a:ext cx="7810500" cy="594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044" y="2780928"/>
            <a:ext cx="5203316" cy="395885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12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67544" y="692697"/>
            <a:ext cx="7920880" cy="1872208"/>
          </a:xfrm>
        </p:spPr>
        <p:txBody>
          <a:bodyPr>
            <a:normAutofit/>
          </a:bodyPr>
          <a:lstStyle/>
          <a:p>
            <a:r>
              <a:rPr lang="sk-SK" dirty="0"/>
              <a:t>V </a:t>
            </a:r>
            <a:r>
              <a:rPr lang="sk-SK" dirty="0" err="1"/>
              <a:t>thébskom</a:t>
            </a:r>
            <a:r>
              <a:rPr lang="sk-SK" dirty="0"/>
              <a:t> náboženstve počas Strednej ríše začal z bezvýznamného egyptského bôžika </a:t>
            </a:r>
            <a:r>
              <a:rPr lang="sk-SK" dirty="0" err="1"/>
              <a:t>Amona</a:t>
            </a:r>
            <a:r>
              <a:rPr lang="sk-SK" dirty="0"/>
              <a:t> – známeho azda len vo vtedajšom </a:t>
            </a:r>
            <a:r>
              <a:rPr lang="sk-SK" dirty="0" err="1"/>
              <a:t>Vesete</a:t>
            </a:r>
            <a:r>
              <a:rPr lang="sk-SK" dirty="0"/>
              <a:t> (</a:t>
            </a:r>
            <a:r>
              <a:rPr lang="sk-SK" dirty="0" err="1"/>
              <a:t>Thébach</a:t>
            </a:r>
            <a:r>
              <a:rPr lang="sk-SK" dirty="0"/>
              <a:t>) – vzrastať boh, ktorého kult vyvrcholil v Novej ríši, keď aj vďaka veľkému vplyvu </a:t>
            </a:r>
            <a:r>
              <a:rPr lang="sk-SK" dirty="0" err="1"/>
              <a:t>Théb</a:t>
            </a:r>
            <a:r>
              <a:rPr lang="sk-SK" dirty="0"/>
              <a:t> v Egypte sa stal najvýznamnejším bohom Egypta. </a:t>
            </a:r>
            <a:endParaRPr lang="sk-SK" dirty="0" smtClean="0"/>
          </a:p>
          <a:p>
            <a:r>
              <a:rPr lang="sk-SK" dirty="0" smtClean="0"/>
              <a:t>Dodnes </a:t>
            </a:r>
            <a:r>
              <a:rPr lang="sk-SK" dirty="0"/>
              <a:t>najzachovalejším chrámom zasväteným </a:t>
            </a:r>
            <a:r>
              <a:rPr lang="sk-SK" dirty="0" err="1"/>
              <a:t>Amonovi</a:t>
            </a:r>
            <a:r>
              <a:rPr lang="sk-SK" dirty="0"/>
              <a:t> je </a:t>
            </a:r>
            <a:r>
              <a:rPr lang="sk-SK" dirty="0" err="1" smtClean="0"/>
              <a:t>Karnak</a:t>
            </a:r>
            <a:r>
              <a:rPr lang="sk-SK" dirty="0" smtClean="0"/>
              <a:t>.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0"/>
            <a:ext cx="8280920" cy="667544"/>
          </a:xfrm>
        </p:spPr>
        <p:txBody>
          <a:bodyPr/>
          <a:lstStyle/>
          <a:p>
            <a:pPr algn="ctr"/>
            <a:r>
              <a:rPr lang="sk-SK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Karnak</a:t>
            </a:r>
            <a:endParaRPr lang="sk-SK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 descr="http://3.bp.blogspot.com/-phPyAp6UYKc/TzjdBYVbcRI/AAAAAAAAApA/BwVgOKpcYDQ/s1600/temple+of+karnak+egyp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564904"/>
            <a:ext cx="5518794" cy="413724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899592" y="764704"/>
            <a:ext cx="7416824" cy="2448272"/>
          </a:xfrm>
        </p:spPr>
        <p:txBody>
          <a:bodyPr>
            <a:noAutofit/>
          </a:bodyPr>
          <a:lstStyle/>
          <a:p>
            <a:r>
              <a:rPr lang="sk-SK" sz="1400" b="1" dirty="0"/>
              <a:t>Údolie kráľov</a:t>
            </a:r>
            <a:r>
              <a:rPr lang="sk-SK" sz="1400" dirty="0"/>
              <a:t> </a:t>
            </a:r>
            <a:r>
              <a:rPr lang="sk-SK" sz="1400" dirty="0" smtClean="0"/>
              <a:t>je </a:t>
            </a:r>
            <a:r>
              <a:rPr lang="sk-SK" sz="1400" dirty="0"/>
              <a:t>údolie v Egypte, ktoré slúžilo ako pohrebisko faraónov a šľachty v období Novej </a:t>
            </a:r>
            <a:r>
              <a:rPr lang="sk-SK" sz="1400" dirty="0" smtClean="0"/>
              <a:t>ríše. </a:t>
            </a:r>
          </a:p>
          <a:p>
            <a:r>
              <a:rPr lang="sk-SK" sz="1400" dirty="0" smtClean="0"/>
              <a:t>Rozdeľuje </a:t>
            </a:r>
            <a:r>
              <a:rPr lang="sk-SK" sz="1400" dirty="0"/>
              <a:t>sa na Východné údolie a Západné </a:t>
            </a:r>
            <a:r>
              <a:rPr lang="sk-SK" sz="1400" dirty="0" smtClean="0"/>
              <a:t>údolie.</a:t>
            </a:r>
          </a:p>
          <a:p>
            <a:r>
              <a:rPr lang="sk-SK" sz="1400" dirty="0" smtClean="0"/>
              <a:t>Vo </a:t>
            </a:r>
            <a:r>
              <a:rPr lang="sk-SK" sz="1400" dirty="0"/>
              <a:t>Východnom údolí sa nachádzajú najvýznamnejšie hrobky a je prístupné pre </a:t>
            </a:r>
            <a:r>
              <a:rPr lang="sk-SK" sz="1400" dirty="0" smtClean="0"/>
              <a:t>verejnosť.</a:t>
            </a:r>
          </a:p>
          <a:p>
            <a:r>
              <a:rPr lang="sk-SK" sz="1400" dirty="0" smtClean="0"/>
              <a:t>Celkovo </a:t>
            </a:r>
            <a:r>
              <a:rPr lang="sk-SK" sz="1400" dirty="0"/>
              <a:t>tu bolo odkrytých 62 hrobov, verejnosti však ani zďaleka nie sú sprístupnené všetky, na niektorých z nich pracujú </a:t>
            </a:r>
            <a:r>
              <a:rPr lang="sk-SK" sz="1400" dirty="0" smtClean="0"/>
              <a:t>reštaurátori.</a:t>
            </a:r>
          </a:p>
          <a:p>
            <a:r>
              <a:rPr lang="sk-SK" sz="1400" dirty="0" smtClean="0"/>
              <a:t>Prvým</a:t>
            </a:r>
            <a:r>
              <a:rPr lang="sk-SK" sz="1400" dirty="0"/>
              <a:t>, tu pochovaným panovníkom bol zrejme </a:t>
            </a:r>
            <a:r>
              <a:rPr lang="sk-SK" sz="1400" dirty="0" err="1"/>
              <a:t>Thutmose</a:t>
            </a:r>
            <a:r>
              <a:rPr lang="sk-SK" sz="1400" dirty="0"/>
              <a:t> I., čo bolo okolo r. 1512 pred </a:t>
            </a:r>
            <a:r>
              <a:rPr lang="sk-SK" sz="1400" dirty="0" smtClean="0"/>
              <a:t>Kr. </a:t>
            </a:r>
            <a:r>
              <a:rPr lang="sk-SK" sz="1400" dirty="0"/>
              <a:t>Nie všetky hrobky v tomto údolí patria faraónom. </a:t>
            </a:r>
            <a:endParaRPr lang="sk-SK" sz="1400" dirty="0" smtClean="0"/>
          </a:p>
          <a:p>
            <a:r>
              <a:rPr lang="sk-SK" sz="1400" dirty="0" smtClean="0"/>
              <a:t>Určite </a:t>
            </a:r>
            <a:r>
              <a:rPr lang="sk-SK" sz="1400" dirty="0"/>
              <a:t>najznámejšou hrobkou je hrobka č. 62, ktorá patrí panovníkovi </a:t>
            </a:r>
            <a:r>
              <a:rPr lang="sk-SK" sz="1400" dirty="0" err="1"/>
              <a:t>Tutanchamonovi</a:t>
            </a:r>
            <a:r>
              <a:rPr lang="sk-SK" sz="1400" dirty="0"/>
              <a:t>. Hrobku objavil v r. 1922 </a:t>
            </a:r>
            <a:r>
              <a:rPr lang="sk-SK" sz="1400" dirty="0" err="1"/>
              <a:t>Howard</a:t>
            </a:r>
            <a:r>
              <a:rPr lang="sk-SK" sz="1400" dirty="0"/>
              <a:t> </a:t>
            </a:r>
            <a:r>
              <a:rPr lang="sk-SK" sz="1400" dirty="0" err="1"/>
              <a:t>Carter</a:t>
            </a:r>
            <a:r>
              <a:rPr lang="sk-SK" sz="1400" dirty="0"/>
              <a:t>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27584" y="116632"/>
            <a:ext cx="7992888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Údolie kráľov</a:t>
            </a:r>
            <a:endParaRPr lang="sk-SK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 descr="http://egypt.svetadily.cz/userfiles/image/clanky/egypt-udoli-kralu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56991"/>
            <a:ext cx="4937596" cy="3291731"/>
          </a:xfrm>
          <a:prstGeom prst="rect">
            <a:avLst/>
          </a:prstGeom>
          <a:noFill/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30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67544" y="764704"/>
            <a:ext cx="3657600" cy="5714999"/>
          </a:xfrm>
        </p:spPr>
        <p:txBody>
          <a:bodyPr/>
          <a:lstStyle/>
          <a:p>
            <a:r>
              <a:rPr lang="sk-SK" b="1" dirty="0" err="1"/>
              <a:t>Fajjúmske</a:t>
            </a:r>
            <a:r>
              <a:rPr lang="sk-SK" b="1" dirty="0"/>
              <a:t> portréty</a:t>
            </a:r>
            <a:r>
              <a:rPr lang="sk-SK" dirty="0"/>
              <a:t> sú séria maľovaných portrétov zomretých na drevených doskách (zriedkavo na plátne), upevnených na múmiách, z oázy </a:t>
            </a:r>
            <a:r>
              <a:rPr lang="sk-SK" dirty="0" err="1"/>
              <a:t>Fajjúm</a:t>
            </a:r>
            <a:r>
              <a:rPr lang="sk-SK" dirty="0"/>
              <a:t> v Egypte z 1. - 4. stor. po Kr.</a:t>
            </a:r>
          </a:p>
          <a:p>
            <a:r>
              <a:rPr lang="sk-SK" dirty="0"/>
              <a:t>Išlo teda o pohrebné masky, čiže obrazy mŕtvych z obdobia rímskej nadvlády nad Egyptom</a:t>
            </a:r>
            <a:r>
              <a:rPr lang="sk-SK" dirty="0" smtClean="0"/>
              <a:t>.</a:t>
            </a:r>
          </a:p>
          <a:p>
            <a:r>
              <a:rPr lang="sk-SK" dirty="0" smtClean="0"/>
              <a:t> </a:t>
            </a:r>
            <a:r>
              <a:rPr lang="sk-SK" dirty="0"/>
              <a:t>Egypťania pokračovali v svojom zvyku mŕtvych mumifikovať, hoci Rimania dávali prednosť spopolneniu. Pohrebné masky boli maľované technikou pigmentovaného vosku (tzv. </a:t>
            </a:r>
            <a:r>
              <a:rPr lang="sk-SK" dirty="0" err="1"/>
              <a:t>enkaustickou</a:t>
            </a:r>
            <a:r>
              <a:rPr lang="sk-SK" dirty="0"/>
              <a:t> technikou).</a:t>
            </a: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39552" y="457200"/>
            <a:ext cx="8280920" cy="595536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Fajjúmske</a:t>
            </a:r>
            <a:r>
              <a:rPr lang="sk-SK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portréty</a:t>
            </a:r>
            <a:r>
              <a:rPr lang="sk-SK" b="1" dirty="0"/>
              <a:t/>
            </a:r>
            <a:br>
              <a:rPr lang="sk-SK" b="1" dirty="0"/>
            </a:br>
            <a:r>
              <a:rPr lang="sk-SK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sk-SK" dirty="0"/>
          </a:p>
        </p:txBody>
      </p:sp>
      <p:pic>
        <p:nvPicPr>
          <p:cNvPr id="2050" name="Picture 2" descr="Súbor:Fayum-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266" y="908720"/>
            <a:ext cx="2878058" cy="5154731"/>
          </a:xfrm>
          <a:prstGeom prst="rect">
            <a:avLst/>
          </a:prstGeom>
          <a:noFill/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46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67544" y="836713"/>
            <a:ext cx="8064896" cy="2304256"/>
          </a:xfrm>
        </p:spPr>
        <p:txBody>
          <a:bodyPr>
            <a:normAutofit fontScale="85000" lnSpcReduction="10000"/>
          </a:bodyPr>
          <a:lstStyle/>
          <a:p>
            <a:r>
              <a:rPr lang="sk-SK" b="1" dirty="0"/>
              <a:t>Maliarstvo v starovekom Egypte</a:t>
            </a:r>
            <a:r>
              <a:rPr lang="sk-SK" dirty="0"/>
              <a:t> podliehalo prísne rituálnym účelom (podobne ako sochárstvo), ktoré z neho robili po formálnej stránke dokonalé, štylizované ale málo realistické umenie. </a:t>
            </a:r>
            <a:endParaRPr lang="sk-SK" dirty="0" smtClean="0"/>
          </a:p>
          <a:p>
            <a:r>
              <a:rPr lang="sk-SK" dirty="0" smtClean="0"/>
              <a:t>Dôraz </a:t>
            </a:r>
            <a:r>
              <a:rPr lang="sk-SK" dirty="0"/>
              <a:t>sa kládol na jednoduchosť a formalitu. Už z najstarších dynastických čias máme zachované maľby a reliéfy na neuveriteľne vysokej úrovni, ktorá sa ale počas nasledujúcich 3000 rokov takmer nezmenila.</a:t>
            </a:r>
          </a:p>
          <a:p>
            <a:r>
              <a:rPr lang="sk-SK" dirty="0"/>
              <a:t>Nástenné maľby a reliéfy sa nám zachovali najčastejšie v egyptských hrobkách, takže medzi ich obvyklé motívy patria scény z tzv. Knihy mŕtvych alebo obrazy radostného života na druhom svete, tak ako si ho Egypťania predstavovali. </a:t>
            </a:r>
            <a:endParaRPr lang="sk-SK" dirty="0" smtClean="0"/>
          </a:p>
          <a:p>
            <a:r>
              <a:rPr lang="sk-SK" dirty="0" smtClean="0"/>
              <a:t>Menej </a:t>
            </a:r>
            <a:r>
              <a:rPr lang="sk-SK" dirty="0"/>
              <a:t>časté sú maľby, ktoré pokrývali steny domov a palácov.</a:t>
            </a: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7992888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Staroegyptské maliarstvo</a:t>
            </a:r>
            <a:br>
              <a:rPr lang="sk-SK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sk-SK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 descr="Súbor:Maler der Grabkammer des Nacht 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068960"/>
            <a:ext cx="505319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78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67544" y="764704"/>
            <a:ext cx="4176464" cy="6093296"/>
          </a:xfrm>
        </p:spPr>
        <p:txBody>
          <a:bodyPr>
            <a:normAutofit fontScale="85000" lnSpcReduction="20000"/>
          </a:bodyPr>
          <a:lstStyle/>
          <a:p>
            <a:r>
              <a:rPr lang="sk-SK" b="1" dirty="0"/>
              <a:t>Staroegyptské sochárstvo</a:t>
            </a:r>
            <a:r>
              <a:rPr lang="sk-SK" dirty="0"/>
              <a:t> sa riadilo prísnymi predpismi, podľa ktorých sa určovala kvalita diela. </a:t>
            </a:r>
            <a:endParaRPr lang="sk-SK" dirty="0" smtClean="0"/>
          </a:p>
          <a:p>
            <a:r>
              <a:rPr lang="sk-SK" dirty="0" smtClean="0"/>
              <a:t>V </a:t>
            </a:r>
            <a:r>
              <a:rPr lang="sk-SK" dirty="0"/>
              <a:t>priebehu troch tisícročí to viedlo k tomu, že v sochárstve prebehli len minimálne zmeny týkajúce sa prevažne použitých materiálov a techniky, ale nie formy. </a:t>
            </a:r>
            <a:endParaRPr lang="sk-SK" dirty="0" smtClean="0"/>
          </a:p>
          <a:p>
            <a:r>
              <a:rPr lang="sk-SK" dirty="0" smtClean="0"/>
              <a:t>Najstaršie </a:t>
            </a:r>
            <a:r>
              <a:rPr lang="sk-SK" dirty="0"/>
              <a:t>sochy pochádzajúce z 2. dynastie sa tak takmer nelíšia od sôch posledných faraónov.</a:t>
            </a:r>
          </a:p>
          <a:p>
            <a:r>
              <a:rPr lang="sk-SK" dirty="0"/>
              <a:t>Pre sochu sa v starovekom Egypte používalo označenie </a:t>
            </a:r>
            <a:r>
              <a:rPr lang="sk-SK" b="1" dirty="0" err="1"/>
              <a:t>tevet</a:t>
            </a:r>
            <a:r>
              <a:rPr lang="sk-SK" dirty="0"/>
              <a:t> a predstavovala viac, než len obraz osoby alebo boha. </a:t>
            </a:r>
            <a:endParaRPr lang="sk-SK" dirty="0" smtClean="0"/>
          </a:p>
          <a:p>
            <a:r>
              <a:rPr lang="sk-SK" dirty="0" smtClean="0"/>
              <a:t>Egypťania </a:t>
            </a:r>
            <a:r>
              <a:rPr lang="sk-SK" dirty="0"/>
              <a:t>verili, že pre svoju trvácnosť má socha schopnosť uchovávať zobrazený objekt na večnosť. </a:t>
            </a:r>
            <a:endParaRPr lang="sk-SK" dirty="0" smtClean="0"/>
          </a:p>
          <a:p>
            <a:r>
              <a:rPr lang="sk-SK" dirty="0" smtClean="0"/>
              <a:t>Sochám </a:t>
            </a:r>
            <a:r>
              <a:rPr lang="sk-SK" dirty="0"/>
              <a:t>boli pripisované magické schopnosti, mimo iné aj tá uchovať ľudskú dušu </a:t>
            </a:r>
            <a:r>
              <a:rPr lang="sk-SK" i="1" dirty="0" err="1"/>
              <a:t>ka</a:t>
            </a:r>
            <a:r>
              <a:rPr lang="sk-SK" dirty="0"/>
              <a:t> aj v prípade, že by sa po smrti mumifikované telo osoby rozpadlo</a:t>
            </a:r>
            <a:r>
              <a:rPr lang="sk-SK" dirty="0" smtClean="0"/>
              <a:t>.</a:t>
            </a:r>
          </a:p>
          <a:p>
            <a:r>
              <a:rPr lang="sk-SK" dirty="0" smtClean="0"/>
              <a:t> </a:t>
            </a:r>
            <a:r>
              <a:rPr lang="sk-SK" dirty="0"/>
              <a:t>Od </a:t>
            </a:r>
            <a:r>
              <a:rPr lang="sk-SK" dirty="0" err="1"/>
              <a:t>tohoto</a:t>
            </a:r>
            <a:r>
              <a:rPr lang="sk-SK" dirty="0"/>
              <a:t> pôvodného účelu sa ustupovalo od Strednej ríše, kedy sa začali sochy panovníkov umiestňovať aj na verejne prístupných miestach ako pamiatky na ich vládu.</a:t>
            </a:r>
          </a:p>
          <a:p>
            <a:r>
              <a:rPr lang="sk-SK" dirty="0"/>
              <a:t>Staroegyptské označenie pre sochárov bolo </a:t>
            </a:r>
            <a:r>
              <a:rPr lang="sk-SK" b="1" dirty="0" err="1"/>
              <a:t>kestej</a:t>
            </a:r>
            <a:r>
              <a:rPr lang="sk-SK" dirty="0"/>
              <a:t>.</a:t>
            </a: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523528"/>
          </a:xfrm>
        </p:spPr>
        <p:txBody>
          <a:bodyPr>
            <a:normAutofit/>
          </a:bodyPr>
          <a:lstStyle/>
          <a:p>
            <a:pPr algn="ctr"/>
            <a:r>
              <a:rPr lang="sk-SK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Staroegyptské sochárstvo</a:t>
            </a:r>
          </a:p>
        </p:txBody>
      </p:sp>
      <p:pic>
        <p:nvPicPr>
          <p:cNvPr id="4098" name="Picture 2" descr="Súbor:GD-EG-Alex-MuséeNat0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44481"/>
            <a:ext cx="4158462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83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2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3568" y="620688"/>
            <a:ext cx="7920880" cy="5688632"/>
          </a:xfrm>
        </p:spPr>
        <p:txBody>
          <a:bodyPr>
            <a:noAutofit/>
          </a:bodyPr>
          <a:lstStyle/>
          <a:p>
            <a:r>
              <a:rPr lang="sk-SK" sz="2000" b="1" dirty="0" smtClean="0"/>
              <a:t>Egyptské pyramídy</a:t>
            </a:r>
            <a:r>
              <a:rPr lang="sk-SK" sz="2000" dirty="0" smtClean="0"/>
              <a:t> sú stavby starovekej egyptskej pohrebnej architektúry, ktoré mali obyčajne tvar pravidelného štvorbokého ihlana. </a:t>
            </a:r>
          </a:p>
          <a:p>
            <a:r>
              <a:rPr lang="sk-SK" sz="2000" dirty="0" smtClean="0"/>
              <a:t>Väčšinou boli postavené ako hrobky starovekých vládcov a ich rodinných príslušníkov, najmä počas obdobia Starej a Strednej ríše. </a:t>
            </a:r>
          </a:p>
          <a:p>
            <a:r>
              <a:rPr lang="sk-SK" sz="2000" dirty="0" smtClean="0"/>
              <a:t>V neskorších obdobiach faraónskeho Egypta sa vyskytovali hlavne v pohrebnej architektúre ako dekoračný prvok. </a:t>
            </a:r>
          </a:p>
          <a:p>
            <a:r>
              <a:rPr lang="sk-SK" sz="2000" dirty="0" smtClean="0"/>
              <a:t>Na území dnešného Egypta je lokalizovaných okolo sto pyramíd,    presný počet nie je známy a uvádzané čísla sa rôznia.</a:t>
            </a:r>
          </a:p>
          <a:p>
            <a:r>
              <a:rPr lang="sk-SK" sz="2000" dirty="0" smtClean="0">
                <a:solidFill>
                  <a:prstClr val="black"/>
                </a:solidFill>
              </a:rPr>
              <a:t>Najstaršie </a:t>
            </a:r>
            <a:r>
              <a:rPr lang="sk-SK" sz="2000" dirty="0">
                <a:solidFill>
                  <a:prstClr val="black"/>
                </a:solidFill>
              </a:rPr>
              <a:t>staroegyptské pyramídy sa nachádzajú západne od dnešnej dediny </a:t>
            </a:r>
            <a:r>
              <a:rPr lang="sk-SK" sz="2000" dirty="0" err="1">
                <a:solidFill>
                  <a:prstClr val="black"/>
                </a:solidFill>
              </a:rPr>
              <a:t>Sakkára</a:t>
            </a:r>
            <a:r>
              <a:rPr lang="sk-SK" sz="2000" dirty="0">
                <a:solidFill>
                  <a:prstClr val="black"/>
                </a:solidFill>
              </a:rPr>
              <a:t>, severozápadne od bývalého hlavného mesta </a:t>
            </a:r>
            <a:r>
              <a:rPr lang="sk-SK" sz="2000" dirty="0" err="1" smtClean="0">
                <a:solidFill>
                  <a:prstClr val="black"/>
                </a:solidFill>
              </a:rPr>
              <a:t>Mennoferu</a:t>
            </a:r>
            <a:r>
              <a:rPr lang="sk-SK" sz="2000" dirty="0" smtClean="0">
                <a:solidFill>
                  <a:prstClr val="black"/>
                </a:solidFill>
              </a:rPr>
              <a:t>, </a:t>
            </a:r>
            <a:r>
              <a:rPr lang="sk-SK" sz="2000" dirty="0">
                <a:solidFill>
                  <a:prstClr val="black"/>
                </a:solidFill>
              </a:rPr>
              <a:t>ktorému toto územie slúžilo ako mestské pohrebisko od začiatku jeho existencie.</a:t>
            </a:r>
          </a:p>
          <a:p>
            <a:endParaRPr lang="sk-SK" sz="20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80920" cy="792088"/>
          </a:xfrm>
        </p:spPr>
        <p:txBody>
          <a:bodyPr>
            <a:normAutofit/>
          </a:bodyPr>
          <a:lstStyle/>
          <a:p>
            <a:pPr algn="ctr"/>
            <a:r>
              <a:rPr lang="sk-SK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Egyptské pyramídy</a:t>
            </a:r>
            <a:endParaRPr lang="sk-SK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947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/>
          <p:cNvSpPr txBox="1">
            <a:spLocks/>
          </p:cNvSpPr>
          <p:nvPr/>
        </p:nvSpPr>
        <p:spPr>
          <a:xfrm>
            <a:off x="448800" y="3142822"/>
            <a:ext cx="8280920" cy="523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Ďakujem za pozornosť !</a:t>
            </a:r>
            <a:endParaRPr lang="sk-SK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115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539552" y="738799"/>
            <a:ext cx="7776864" cy="6088872"/>
          </a:xfrm>
        </p:spPr>
        <p:txBody>
          <a:bodyPr>
            <a:normAutofit fontScale="92500" lnSpcReduction="20000"/>
          </a:bodyPr>
          <a:lstStyle/>
          <a:p>
            <a:r>
              <a:rPr lang="sk-SK" sz="1900" b="1" dirty="0" err="1"/>
              <a:t>Džoserova</a:t>
            </a:r>
            <a:r>
              <a:rPr lang="sk-SK" sz="1900" b="1" dirty="0"/>
              <a:t> pyramída</a:t>
            </a:r>
            <a:r>
              <a:rPr lang="sk-SK" sz="1900" dirty="0"/>
              <a:t> </a:t>
            </a:r>
            <a:r>
              <a:rPr lang="sk-SK" sz="1900" dirty="0" smtClean="0"/>
              <a:t>je </a:t>
            </a:r>
            <a:r>
              <a:rPr lang="sk-SK" sz="1900" dirty="0"/>
              <a:t>staroegyptská pamiatka, súbor objektov starovekej pohrebnej a kultovej architektúry a archeologická lokalita z obdobia okolo roku 2600 pred Kr. </a:t>
            </a:r>
            <a:endParaRPr lang="sk-SK" sz="1900" dirty="0" smtClean="0"/>
          </a:p>
          <a:p>
            <a:r>
              <a:rPr lang="sk-SK" sz="1900" dirty="0" smtClean="0"/>
              <a:t>Je </a:t>
            </a:r>
            <a:r>
              <a:rPr lang="sk-SK" sz="1900" dirty="0"/>
              <a:t>súčasťou pohrebiska pri dedine </a:t>
            </a:r>
            <a:r>
              <a:rPr lang="sk-SK" sz="1900" i="1" dirty="0" err="1"/>
              <a:t>Sakkára</a:t>
            </a:r>
            <a:r>
              <a:rPr lang="sk-SK" sz="1900" dirty="0"/>
              <a:t> </a:t>
            </a:r>
            <a:r>
              <a:rPr lang="sk-SK" sz="1900" dirty="0" smtClean="0"/>
              <a:t> v </a:t>
            </a:r>
            <a:r>
              <a:rPr lang="sk-SK" sz="1900" dirty="0"/>
              <a:t>dnešnom Egypte. </a:t>
            </a:r>
            <a:endParaRPr lang="sk-SK" sz="1900" dirty="0" smtClean="0"/>
          </a:p>
          <a:p>
            <a:r>
              <a:rPr lang="sk-SK" sz="1900" dirty="0" smtClean="0"/>
              <a:t>V </a:t>
            </a:r>
            <a:r>
              <a:rPr lang="sk-SK" sz="1900" dirty="0"/>
              <a:t>staroveku toto pohrebisko patrilo mestu </a:t>
            </a:r>
            <a:r>
              <a:rPr lang="sk-SK" sz="1900" dirty="0" err="1"/>
              <a:t>Mennofer</a:t>
            </a:r>
            <a:r>
              <a:rPr lang="sk-SK" sz="1900" dirty="0"/>
              <a:t>, ktoré bolo hlavným sídlom ríše. </a:t>
            </a:r>
            <a:endParaRPr lang="sk-SK" sz="1900" dirty="0" smtClean="0"/>
          </a:p>
          <a:p>
            <a:r>
              <a:rPr lang="sk-SK" sz="1900" dirty="0" smtClean="0"/>
              <a:t>Pyramída </a:t>
            </a:r>
            <a:r>
              <a:rPr lang="sk-SK" sz="1900" dirty="0"/>
              <a:t>bola postavená ako hrobka pre faraóna </a:t>
            </a:r>
            <a:r>
              <a:rPr lang="sk-SK" sz="1900" dirty="0" err="1" smtClean="0"/>
              <a:t>Necericheta</a:t>
            </a:r>
            <a:r>
              <a:rPr lang="sk-SK" sz="1900" dirty="0" smtClean="0"/>
              <a:t> </a:t>
            </a:r>
            <a:r>
              <a:rPr lang="sk-SK" sz="1900" dirty="0"/>
              <a:t>jeho vezírom a </a:t>
            </a:r>
            <a:r>
              <a:rPr lang="sk-SK" sz="1900" dirty="0" err="1" smtClean="0"/>
              <a:t>héliopolitským</a:t>
            </a:r>
            <a:r>
              <a:rPr lang="sk-SK" sz="1900" dirty="0" smtClean="0"/>
              <a:t> veľkňazom </a:t>
            </a:r>
            <a:r>
              <a:rPr lang="sk-SK" sz="1900" dirty="0" err="1"/>
              <a:t>Imhotepom</a:t>
            </a:r>
            <a:r>
              <a:rPr lang="sk-SK" sz="1900" dirty="0"/>
              <a:t> v 27. storočí pred Kr. </a:t>
            </a:r>
            <a:endParaRPr lang="sk-SK" sz="1900" dirty="0" smtClean="0"/>
          </a:p>
          <a:p>
            <a:r>
              <a:rPr lang="sk-SK" sz="1900" dirty="0" smtClean="0"/>
              <a:t>V rozľahlom </a:t>
            </a:r>
            <a:r>
              <a:rPr lang="sk-SK" sz="1900" dirty="0"/>
              <a:t>komplexe sa nachádzajú ďalšie pohrebné </a:t>
            </a:r>
            <a:r>
              <a:rPr lang="sk-SK" sz="1900" dirty="0" smtClean="0"/>
              <a:t>objekty </a:t>
            </a:r>
            <a:r>
              <a:rPr lang="sk-SK" sz="1900" dirty="0"/>
              <a:t>a </a:t>
            </a:r>
            <a:r>
              <a:rPr lang="sk-SK" sz="1900" dirty="0" smtClean="0"/>
              <a:t>dekorácie.</a:t>
            </a:r>
          </a:p>
          <a:p>
            <a:r>
              <a:rPr lang="sk-SK" sz="1900" dirty="0" err="1" smtClean="0">
                <a:solidFill>
                  <a:prstClr val="black"/>
                </a:solidFill>
              </a:rPr>
              <a:t>Džoserova</a:t>
            </a:r>
            <a:r>
              <a:rPr lang="sk-SK" sz="1900" dirty="0" smtClean="0">
                <a:solidFill>
                  <a:prstClr val="black"/>
                </a:solidFill>
              </a:rPr>
              <a:t> </a:t>
            </a:r>
            <a:r>
              <a:rPr lang="sk-SK" sz="1900" dirty="0">
                <a:solidFill>
                  <a:prstClr val="black"/>
                </a:solidFill>
              </a:rPr>
              <a:t>pyramída v </a:t>
            </a:r>
            <a:r>
              <a:rPr lang="sk-SK" sz="1900" i="1" dirty="0" err="1">
                <a:solidFill>
                  <a:prstClr val="black"/>
                </a:solidFill>
              </a:rPr>
              <a:t>Sakkáre</a:t>
            </a:r>
            <a:r>
              <a:rPr lang="sk-SK" sz="1900" dirty="0">
                <a:solidFill>
                  <a:prstClr val="black"/>
                </a:solidFill>
              </a:rPr>
              <a:t> je najstaršou egyptskou pyramídou, ktorú poznáme. </a:t>
            </a:r>
            <a:endParaRPr lang="sk-SK" sz="1900" dirty="0" smtClean="0">
              <a:solidFill>
                <a:prstClr val="black"/>
              </a:solidFill>
            </a:endParaRPr>
          </a:p>
          <a:p>
            <a:r>
              <a:rPr lang="sk-SK" sz="1900" dirty="0" smtClean="0">
                <a:solidFill>
                  <a:prstClr val="black"/>
                </a:solidFill>
              </a:rPr>
              <a:t>Tvorí </a:t>
            </a:r>
            <a:r>
              <a:rPr lang="sk-SK" sz="1900" dirty="0">
                <a:solidFill>
                  <a:prstClr val="black"/>
                </a:solidFill>
              </a:rPr>
              <a:t>ju šesť na seba položených blokov v tvare </a:t>
            </a:r>
            <a:r>
              <a:rPr lang="sk-SK" sz="1900" dirty="0" err="1">
                <a:solidFill>
                  <a:prstClr val="black"/>
                </a:solidFill>
              </a:rPr>
              <a:t>mastaby</a:t>
            </a:r>
            <a:r>
              <a:rPr lang="sk-SK" sz="1900" dirty="0">
                <a:solidFill>
                  <a:prstClr val="black"/>
                </a:solidFill>
              </a:rPr>
              <a:t>, ktoré sa postupne do výšky pôdorysne zmenšujú, a tým tvoria stupňovitý ihlanový tvar s obdĺžnikovou základňou. </a:t>
            </a:r>
            <a:endParaRPr lang="sk-SK" sz="1900" dirty="0" smtClean="0">
              <a:solidFill>
                <a:prstClr val="black"/>
              </a:solidFill>
            </a:endParaRPr>
          </a:p>
          <a:p>
            <a:r>
              <a:rPr lang="sk-SK" sz="1900" dirty="0" smtClean="0">
                <a:solidFill>
                  <a:prstClr val="black"/>
                </a:solidFill>
              </a:rPr>
              <a:t>Stupňovitá </a:t>
            </a:r>
            <a:r>
              <a:rPr lang="sk-SK" sz="1900" dirty="0">
                <a:solidFill>
                  <a:prstClr val="black"/>
                </a:solidFill>
              </a:rPr>
              <a:t>pyramída v </a:t>
            </a:r>
            <a:r>
              <a:rPr lang="sk-SK" sz="1900" dirty="0" err="1">
                <a:solidFill>
                  <a:prstClr val="black"/>
                </a:solidFill>
              </a:rPr>
              <a:t>Sakkáre</a:t>
            </a:r>
            <a:r>
              <a:rPr lang="sk-SK" sz="1900" dirty="0">
                <a:solidFill>
                  <a:prstClr val="black"/>
                </a:solidFill>
              </a:rPr>
              <a:t> je v súčasnosti považovaná za druhú najstaršiu veľkorozmernú kamennú stavbu na </a:t>
            </a:r>
            <a:r>
              <a:rPr lang="sk-SK" sz="1900" dirty="0" smtClean="0">
                <a:solidFill>
                  <a:prstClr val="black"/>
                </a:solidFill>
              </a:rPr>
              <a:t>svete.</a:t>
            </a:r>
          </a:p>
          <a:p>
            <a:r>
              <a:rPr lang="sk-SK" sz="1900" dirty="0" smtClean="0">
                <a:solidFill>
                  <a:prstClr val="black"/>
                </a:solidFill>
              </a:rPr>
              <a:t>Najstaršou </a:t>
            </a:r>
            <a:r>
              <a:rPr lang="sk-SK" sz="1900" dirty="0">
                <a:solidFill>
                  <a:prstClr val="black"/>
                </a:solidFill>
              </a:rPr>
              <a:t>je pyramída pri meste </a:t>
            </a:r>
            <a:r>
              <a:rPr lang="sk-SK" sz="1900" dirty="0" err="1">
                <a:solidFill>
                  <a:prstClr val="black"/>
                </a:solidFill>
              </a:rPr>
              <a:t>Caral</a:t>
            </a:r>
            <a:r>
              <a:rPr lang="sk-SK" sz="1900" dirty="0">
                <a:solidFill>
                  <a:prstClr val="black"/>
                </a:solidFill>
              </a:rPr>
              <a:t> v Peru, z obdobia okolo roku 3000 pred Kr. </a:t>
            </a:r>
            <a:endParaRPr lang="sk-SK" sz="1900" dirty="0" smtClean="0">
              <a:solidFill>
                <a:prstClr val="black"/>
              </a:solidFill>
            </a:endParaRPr>
          </a:p>
          <a:p>
            <a:r>
              <a:rPr lang="sk-SK" sz="1900" dirty="0" smtClean="0">
                <a:solidFill>
                  <a:prstClr val="black"/>
                </a:solidFill>
              </a:rPr>
              <a:t>V </a:t>
            </a:r>
            <a:r>
              <a:rPr lang="sk-SK" sz="1900" dirty="0">
                <a:solidFill>
                  <a:prstClr val="black"/>
                </a:solidFill>
              </a:rPr>
              <a:t>blízkosti </a:t>
            </a:r>
            <a:r>
              <a:rPr lang="sk-SK" sz="1900" dirty="0" err="1">
                <a:solidFill>
                  <a:prstClr val="black"/>
                </a:solidFill>
              </a:rPr>
              <a:t>Džoserovej</a:t>
            </a:r>
            <a:r>
              <a:rPr lang="sk-SK" sz="1900" dirty="0">
                <a:solidFill>
                  <a:prstClr val="black"/>
                </a:solidFill>
              </a:rPr>
              <a:t> pyramídy sa nachádza ohradený priestor známy pod názvom Veľká ohrada ktorý vyzerá byť starší, zatiaľ sa však v jeho areáli nenašiel žiadny objekt.</a:t>
            </a:r>
          </a:p>
          <a:p>
            <a:pPr marL="285750" lvl="0" indent="-285750">
              <a:spcBef>
                <a:spcPts val="0"/>
              </a:spcBef>
              <a:buClr>
                <a:prstClr val="white">
                  <a:lumMod val="50000"/>
                </a:prstClr>
              </a:buClr>
            </a:pPr>
            <a:endParaRPr lang="sk-SK" dirty="0">
              <a:solidFill>
                <a:prstClr val="black"/>
              </a:solidFill>
            </a:endParaRP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08912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Džoserova</a:t>
            </a:r>
            <a:r>
              <a:rPr lang="sk-SK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pyramída</a:t>
            </a:r>
            <a:endParaRPr lang="sk-SK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100" name="Picture 4" descr="http://upload.wikimedia.org/wikipedia/commons/6/60/Saqqara_BW_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58686"/>
            <a:ext cx="8775014" cy="585001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51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67544" y="980729"/>
            <a:ext cx="8352928" cy="2556284"/>
          </a:xfrm>
        </p:spPr>
        <p:txBody>
          <a:bodyPr>
            <a:noAutofit/>
          </a:bodyPr>
          <a:lstStyle/>
          <a:p>
            <a:r>
              <a:rPr lang="sk-SK" sz="1600" b="1" dirty="0" err="1" smtClean="0"/>
              <a:t>Sechemchetova</a:t>
            </a:r>
            <a:r>
              <a:rPr lang="sk-SK" sz="1600" b="1" dirty="0" smtClean="0"/>
              <a:t> </a:t>
            </a:r>
            <a:r>
              <a:rPr lang="sk-SK" sz="1600" b="1" dirty="0"/>
              <a:t>pyramída</a:t>
            </a:r>
            <a:r>
              <a:rPr lang="sk-SK" sz="1600" dirty="0"/>
              <a:t> </a:t>
            </a:r>
            <a:r>
              <a:rPr lang="sk-SK" sz="1600" dirty="0" smtClean="0"/>
              <a:t>je </a:t>
            </a:r>
            <a:r>
              <a:rPr lang="sk-SK" sz="1600" dirty="0"/>
              <a:t>nedokončená stupňovitá pyramída, nachádzajúca sa pri </a:t>
            </a:r>
            <a:r>
              <a:rPr lang="sk-SK" sz="1600" dirty="0" err="1"/>
              <a:t>Sakkáre</a:t>
            </a:r>
            <a:r>
              <a:rPr lang="sk-SK" sz="1600" dirty="0"/>
              <a:t> v Egypte.</a:t>
            </a:r>
          </a:p>
          <a:p>
            <a:r>
              <a:rPr lang="sk-SK" sz="1600" dirty="0"/>
              <a:t>Jej staviteľom bol </a:t>
            </a:r>
            <a:r>
              <a:rPr lang="sk-SK" sz="1600" dirty="0" smtClean="0"/>
              <a:t>faraón </a:t>
            </a:r>
            <a:r>
              <a:rPr lang="sk-SK" sz="1600" dirty="0" err="1" smtClean="0"/>
              <a:t>Sechemchet</a:t>
            </a:r>
            <a:r>
              <a:rPr lang="sk-SK" sz="1600" dirty="0" smtClean="0"/>
              <a:t>, </a:t>
            </a:r>
            <a:r>
              <a:rPr lang="sk-SK" sz="1600" dirty="0"/>
              <a:t>syn </a:t>
            </a:r>
            <a:r>
              <a:rPr lang="sk-SK" sz="1600" dirty="0" err="1"/>
              <a:t>Necericheta</a:t>
            </a:r>
            <a:r>
              <a:rPr lang="sk-SK" sz="1600" dirty="0"/>
              <a:t>, staviteľa prvej známej egyptskej pyramídy. </a:t>
            </a:r>
            <a:endParaRPr lang="sk-SK" sz="1600" dirty="0" smtClean="0"/>
          </a:p>
          <a:p>
            <a:r>
              <a:rPr lang="sk-SK" sz="1600" dirty="0" smtClean="0"/>
              <a:t>Mala </a:t>
            </a:r>
            <a:r>
              <a:rPr lang="sk-SK" sz="1600" dirty="0"/>
              <a:t>byť vyššia ako jej predchodkyňa </a:t>
            </a:r>
            <a:r>
              <a:rPr lang="sk-SK" sz="1600" dirty="0" err="1"/>
              <a:t>Necerichetova</a:t>
            </a:r>
            <a:r>
              <a:rPr lang="sk-SK" sz="1600" dirty="0"/>
              <a:t> </a:t>
            </a:r>
            <a:r>
              <a:rPr lang="sk-SK" sz="1600" dirty="0" smtClean="0"/>
              <a:t> </a:t>
            </a:r>
            <a:r>
              <a:rPr lang="sk-SK" sz="1600" dirty="0" err="1" smtClean="0"/>
              <a:t>Džoserova</a:t>
            </a:r>
            <a:r>
              <a:rPr lang="sk-SK" sz="1600" dirty="0" smtClean="0"/>
              <a:t> pyramída</a:t>
            </a:r>
            <a:r>
              <a:rPr lang="sk-SK" sz="1600" dirty="0"/>
              <a:t>, časť egyptológov tvrdí, že dokonca o jeden stupeň väčšia. </a:t>
            </a:r>
            <a:endParaRPr lang="sk-SK" sz="1600" dirty="0" smtClean="0"/>
          </a:p>
          <a:p>
            <a:r>
              <a:rPr lang="sk-SK" sz="1600" dirty="0" smtClean="0"/>
              <a:t>Stavba </a:t>
            </a:r>
            <a:r>
              <a:rPr lang="sk-SK" sz="1600" dirty="0"/>
              <a:t>však nikdy nebola dokončená, v nadzemnej časti sa zastavila pri prvom stupni. </a:t>
            </a:r>
            <a:endParaRPr lang="sk-SK" sz="1600" dirty="0" smtClean="0"/>
          </a:p>
          <a:p>
            <a:r>
              <a:rPr lang="sk-SK" sz="1600" dirty="0" smtClean="0"/>
              <a:t>Podzemná </a:t>
            </a:r>
            <a:r>
              <a:rPr lang="sk-SK" sz="1600" dirty="0"/>
              <a:t>štruktúra, ktorú tvoria chodby, komory a zásobné priestory, sa </a:t>
            </a:r>
            <a:r>
              <a:rPr lang="sk-SK" sz="1600" dirty="0" smtClean="0"/>
              <a:t>podobá </a:t>
            </a:r>
            <a:r>
              <a:rPr lang="sk-SK" sz="1600" dirty="0" err="1" smtClean="0"/>
              <a:t>Džoserovej</a:t>
            </a:r>
            <a:r>
              <a:rPr lang="sk-SK" sz="1600" dirty="0" smtClean="0"/>
              <a:t> pyramíde </a:t>
            </a:r>
            <a:r>
              <a:rPr lang="sk-SK" sz="1600" dirty="0"/>
              <a:t>a aj napriek tomu, že je tiež nedokončená, nachádza sa vo veľmi pokročilej fáze.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52928" cy="720080"/>
          </a:xfrm>
        </p:spPr>
        <p:txBody>
          <a:bodyPr>
            <a:normAutofit/>
          </a:bodyPr>
          <a:lstStyle/>
          <a:p>
            <a:pPr algn="ctr"/>
            <a:r>
              <a:rPr lang="sk-SK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Sechemchetova</a:t>
            </a:r>
            <a:r>
              <a:rPr lang="sk-SK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pyramída</a:t>
            </a:r>
            <a:endParaRPr lang="sk-SK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2" name="Picture 2" descr="Súbor:Sekhemkhet pyramid at Saqqa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67" y="3501008"/>
            <a:ext cx="4912581" cy="327505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06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395536" y="620688"/>
            <a:ext cx="8136904" cy="2808311"/>
          </a:xfrm>
        </p:spPr>
        <p:txBody>
          <a:bodyPr>
            <a:normAutofit fontScale="92500" lnSpcReduction="20000"/>
          </a:bodyPr>
          <a:lstStyle/>
          <a:p>
            <a:r>
              <a:rPr lang="sk-SK" b="1" dirty="0"/>
              <a:t>Vrstvená pyramída</a:t>
            </a:r>
            <a:r>
              <a:rPr lang="sk-SK" dirty="0"/>
              <a:t> </a:t>
            </a:r>
            <a:r>
              <a:rPr lang="sk-SK" dirty="0" smtClean="0"/>
              <a:t>je </a:t>
            </a:r>
            <a:r>
              <a:rPr lang="sk-SK" dirty="0"/>
              <a:t>nedokončená stupňovitá pyramída pri dnešnej dedine </a:t>
            </a:r>
            <a:r>
              <a:rPr lang="sk-SK" dirty="0" err="1" smtClean="0"/>
              <a:t>Záwíja</a:t>
            </a:r>
            <a:r>
              <a:rPr lang="sk-SK" dirty="0" smtClean="0"/>
              <a:t> </a:t>
            </a:r>
            <a:r>
              <a:rPr lang="sk-SK" dirty="0" err="1" smtClean="0"/>
              <a:t>al-Arján</a:t>
            </a:r>
            <a:r>
              <a:rPr lang="sk-SK" dirty="0" smtClean="0"/>
              <a:t> </a:t>
            </a:r>
            <a:r>
              <a:rPr lang="sk-SK" dirty="0"/>
              <a:t>v Egypte.</a:t>
            </a:r>
          </a:p>
          <a:p>
            <a:r>
              <a:rPr lang="sk-SK" dirty="0" smtClean="0"/>
              <a:t>Staviteľ </a:t>
            </a:r>
            <a:r>
              <a:rPr lang="sk-SK" dirty="0"/>
              <a:t>nie je známy, v jednej z </a:t>
            </a:r>
            <a:r>
              <a:rPr lang="sk-SK" dirty="0" err="1"/>
              <a:t>mastáb</a:t>
            </a:r>
            <a:r>
              <a:rPr lang="sk-SK" dirty="0"/>
              <a:t>, ktoré sa nachádzajú na príslušnom pohrebisku, boli nájdené predmety s </a:t>
            </a:r>
            <a:r>
              <a:rPr lang="sk-SK" dirty="0" err="1"/>
              <a:t>Horovym</a:t>
            </a:r>
            <a:r>
              <a:rPr lang="sk-SK" dirty="0"/>
              <a:t> </a:t>
            </a:r>
            <a:r>
              <a:rPr lang="sk-SK" dirty="0" smtClean="0"/>
              <a:t>menom </a:t>
            </a:r>
            <a:r>
              <a:rPr lang="sk-SK" dirty="0"/>
              <a:t>kráľa </a:t>
            </a:r>
            <a:r>
              <a:rPr lang="sk-SK" dirty="0" err="1"/>
              <a:t>Chabu</a:t>
            </a:r>
            <a:r>
              <a:rPr lang="sk-SK" dirty="0"/>
              <a:t>, ktoré však nie je totožne s oficiálnym trónnym menom panovníka</a:t>
            </a:r>
            <a:r>
              <a:rPr lang="sk-SK" dirty="0" smtClean="0"/>
              <a:t>.</a:t>
            </a:r>
          </a:p>
          <a:p>
            <a:r>
              <a:rPr lang="sk-SK" dirty="0" smtClean="0"/>
              <a:t> </a:t>
            </a:r>
            <a:r>
              <a:rPr lang="sk-SK" dirty="0"/>
              <a:t>Z nadzemnej časti sú obnažené nedokončené sklonené vrstvy jadra, čo dalo pyramíde meno. </a:t>
            </a:r>
            <a:endParaRPr lang="sk-SK" dirty="0" smtClean="0"/>
          </a:p>
          <a:p>
            <a:r>
              <a:rPr lang="sk-SK" dirty="0" smtClean="0"/>
              <a:t>Štruktúra </a:t>
            </a:r>
            <a:r>
              <a:rPr lang="sk-SK" dirty="0"/>
              <a:t>sa podobá </a:t>
            </a:r>
            <a:r>
              <a:rPr lang="sk-SK" dirty="0" err="1" smtClean="0"/>
              <a:t>Sechemchetovej</a:t>
            </a:r>
            <a:r>
              <a:rPr lang="sk-SK" dirty="0" smtClean="0"/>
              <a:t> </a:t>
            </a:r>
            <a:r>
              <a:rPr lang="sk-SK" dirty="0"/>
              <a:t>pyramíde, je však jednoduchšia, ale zato vývojovo </a:t>
            </a:r>
            <a:r>
              <a:rPr lang="sk-SK" dirty="0" smtClean="0"/>
              <a:t>pokročilejšia.</a:t>
            </a:r>
          </a:p>
          <a:p>
            <a:r>
              <a:rPr lang="sk-SK" dirty="0" smtClean="0"/>
              <a:t>Dnes </a:t>
            </a:r>
            <a:r>
              <a:rPr lang="sk-SK" dirty="0"/>
              <a:t>sa nachádza v uzatvorenom vojenskom priestore a to znemožňuje jej ďalší výskum.</a:t>
            </a: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0"/>
            <a:ext cx="8280920" cy="595536"/>
          </a:xfrm>
        </p:spPr>
        <p:txBody>
          <a:bodyPr/>
          <a:lstStyle/>
          <a:p>
            <a:pPr algn="ctr"/>
            <a:r>
              <a:rPr lang="sk-SK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Vrstvená pyramída</a:t>
            </a:r>
            <a:endParaRPr lang="sk-SK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146" name="Picture 2" descr="Súbor:Khaba pyramid at Zawyet el'Ary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98" y="2996951"/>
            <a:ext cx="5613662" cy="3742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09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67544" y="717848"/>
            <a:ext cx="8003232" cy="6140152"/>
          </a:xfrm>
        </p:spPr>
        <p:txBody>
          <a:bodyPr>
            <a:normAutofit/>
          </a:bodyPr>
          <a:lstStyle/>
          <a:p>
            <a:r>
              <a:rPr lang="sk-SK" b="1" dirty="0"/>
              <a:t>Pyramída v </a:t>
            </a:r>
            <a:r>
              <a:rPr lang="sk-SK" b="1" dirty="0" err="1" smtClean="0"/>
              <a:t>Médúmu</a:t>
            </a:r>
            <a:r>
              <a:rPr lang="sk-SK" dirty="0" smtClean="0"/>
              <a:t> je </a:t>
            </a:r>
            <a:r>
              <a:rPr lang="sk-SK" dirty="0"/>
              <a:t>pyramída, ktorej pozostatky sa nachádzajú 100 km južne od Káhiry v púšti pri dedine </a:t>
            </a:r>
            <a:r>
              <a:rPr lang="sk-SK" dirty="0" err="1"/>
              <a:t>Majdúm</a:t>
            </a:r>
            <a:r>
              <a:rPr lang="sk-SK" dirty="0"/>
              <a:t> v </a:t>
            </a:r>
            <a:r>
              <a:rPr lang="sk-SK" dirty="0" smtClean="0"/>
              <a:t>Egypte.</a:t>
            </a:r>
            <a:endParaRPr lang="sk-SK" dirty="0"/>
          </a:p>
          <a:p>
            <a:r>
              <a:rPr lang="sk-SK" dirty="0"/>
              <a:t>Staviteľom bol s veľkou pravdepodobnosťou faraón </a:t>
            </a:r>
            <a:r>
              <a:rPr lang="sk-SK" dirty="0" err="1" smtClean="0"/>
              <a:t>Snofru</a:t>
            </a:r>
            <a:r>
              <a:rPr lang="sk-SK" dirty="0" smtClean="0"/>
              <a:t>.</a:t>
            </a:r>
          </a:p>
          <a:p>
            <a:r>
              <a:rPr lang="sk-SK" dirty="0" smtClean="0"/>
              <a:t>Začala </a:t>
            </a:r>
            <a:r>
              <a:rPr lang="sk-SK" dirty="0"/>
              <a:t>sa stavať ako stupňovitá a po niekoľkých stavebných etapách ju nakoniec dokončili ako pravú. </a:t>
            </a:r>
            <a:endParaRPr lang="sk-SK" dirty="0" smtClean="0"/>
          </a:p>
          <a:p>
            <a:r>
              <a:rPr lang="sk-SK" dirty="0" smtClean="0"/>
              <a:t>Vnútorná </a:t>
            </a:r>
            <a:r>
              <a:rPr lang="sk-SK" dirty="0"/>
              <a:t>štruktúra pyramídy je jednoduchá, vstupuje sa vchodom na severnej strane a chodba </a:t>
            </a:r>
            <a:r>
              <a:rPr lang="sk-SK" dirty="0" smtClean="0"/>
              <a:t>ústi </a:t>
            </a:r>
            <a:r>
              <a:rPr lang="sk-SK" dirty="0"/>
              <a:t>do kráľovskej komory s nepravou klenbou, ktorá sa nachádza v strede </a:t>
            </a:r>
            <a:r>
              <a:rPr lang="sk-SK" dirty="0" smtClean="0"/>
              <a:t>pyramídy. </a:t>
            </a:r>
          </a:p>
          <a:p>
            <a:r>
              <a:rPr lang="sk-SK" dirty="0" smtClean="0"/>
              <a:t>V </a:t>
            </a:r>
            <a:r>
              <a:rPr lang="sk-SK" dirty="0"/>
              <a:t>jej okolí sa našla ruina satelitnej pyramídy, najlepšie zachovaný zádušný chrám zo Starej ríše, pozostatky vzostupnej cesty a pohrebisko, ktoré patrilo pyramíde. Údolný chrám sa zatiaľ nenašiel. </a:t>
            </a:r>
            <a:endParaRPr lang="sk-SK" dirty="0" smtClean="0"/>
          </a:p>
          <a:p>
            <a:r>
              <a:rPr lang="sk-SK" dirty="0" smtClean="0"/>
              <a:t>V </a:t>
            </a:r>
            <a:r>
              <a:rPr lang="sk-SK" dirty="0"/>
              <a:t>súčasnosti má pyramída odhalené jadro a vidieť jeho tri sklonené kamenné vrstvy. </a:t>
            </a:r>
            <a:endParaRPr lang="sk-SK" dirty="0" smtClean="0"/>
          </a:p>
          <a:p>
            <a:r>
              <a:rPr lang="sk-SK" dirty="0" smtClean="0"/>
              <a:t>Jej </a:t>
            </a:r>
            <a:r>
              <a:rPr lang="sk-SK" dirty="0"/>
              <a:t>súčasný zvláštny tvar pravdepodobne zapríčinila ťažba kamenných blokov, ktorá prebiehala už za panovania </a:t>
            </a:r>
            <a:r>
              <a:rPr lang="sk-SK" dirty="0" err="1"/>
              <a:t>Ramesseho</a:t>
            </a:r>
            <a:r>
              <a:rPr lang="sk-SK" dirty="0"/>
              <a:t> </a:t>
            </a:r>
            <a:r>
              <a:rPr lang="sk-SK" dirty="0" smtClean="0"/>
              <a:t>II.</a:t>
            </a:r>
          </a:p>
          <a:p>
            <a:r>
              <a:rPr lang="sk-SK" dirty="0" smtClean="0"/>
              <a:t>Existuje </a:t>
            </a:r>
            <a:r>
              <a:rPr lang="sk-SK" dirty="0"/>
              <a:t>domnienka, že pyramídu začal stavať ako stupňovitú už </a:t>
            </a:r>
            <a:r>
              <a:rPr lang="sk-SK" dirty="0" err="1"/>
              <a:t>Snofruov</a:t>
            </a:r>
            <a:r>
              <a:rPr lang="sk-SK" dirty="0"/>
              <a:t> predchodca </a:t>
            </a:r>
            <a:r>
              <a:rPr lang="sk-SK" dirty="0" err="1"/>
              <a:t>Hunej</a:t>
            </a:r>
            <a:r>
              <a:rPr lang="sk-SK" dirty="0"/>
              <a:t> a dokončil ju ako pravú </a:t>
            </a:r>
            <a:r>
              <a:rPr lang="sk-SK" dirty="0" err="1"/>
              <a:t>Snofru</a:t>
            </a:r>
            <a:r>
              <a:rPr lang="sk-SK" dirty="0"/>
              <a:t>.</a:t>
            </a: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 rot="10800000" flipV="1">
            <a:off x="611560" y="44624"/>
            <a:ext cx="8136904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Pyramída v </a:t>
            </a:r>
            <a:r>
              <a:rPr lang="sk-SK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Médúmu</a:t>
            </a:r>
            <a:endParaRPr lang="sk-SK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170" name="Picture 2" descr="Súbor:02 meidum pyrami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7972870" cy="5976664"/>
          </a:xfrm>
          <a:prstGeom prst="rect">
            <a:avLst/>
          </a:prstGeom>
          <a:noFill/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09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539552" y="692696"/>
            <a:ext cx="7848872" cy="2088232"/>
          </a:xfrm>
        </p:spPr>
        <p:txBody>
          <a:bodyPr>
            <a:noAutofit/>
          </a:bodyPr>
          <a:lstStyle/>
          <a:p>
            <a:r>
              <a:rPr lang="sk-SK" sz="2400" b="1" dirty="0"/>
              <a:t>Lomená pyramída</a:t>
            </a:r>
            <a:r>
              <a:rPr lang="sk-SK" sz="2400" dirty="0"/>
              <a:t> </a:t>
            </a:r>
            <a:r>
              <a:rPr lang="sk-SK" sz="2400" dirty="0" smtClean="0"/>
              <a:t>je </a:t>
            </a:r>
            <a:r>
              <a:rPr lang="sk-SK" sz="2400" dirty="0"/>
              <a:t>pyramída faraóna </a:t>
            </a:r>
            <a:r>
              <a:rPr lang="sk-SK" sz="2400" dirty="0" err="1"/>
              <a:t>Snofrua</a:t>
            </a:r>
            <a:r>
              <a:rPr lang="sk-SK" sz="2400" dirty="0"/>
              <a:t> pri </a:t>
            </a:r>
            <a:r>
              <a:rPr lang="sk-SK" sz="2400" dirty="0" err="1"/>
              <a:t>Dahšúre</a:t>
            </a:r>
            <a:r>
              <a:rPr lang="sk-SK" sz="2400" dirty="0"/>
              <a:t>. </a:t>
            </a:r>
            <a:endParaRPr lang="sk-SK" sz="2400" dirty="0" smtClean="0"/>
          </a:p>
          <a:p>
            <a:r>
              <a:rPr lang="sk-SK" sz="2400" dirty="0" smtClean="0"/>
              <a:t>Má </a:t>
            </a:r>
            <a:r>
              <a:rPr lang="sk-SK" sz="2400" dirty="0"/>
              <a:t>dva vchody a vo vnútri dve obrovské komory s vysokými stropmi, spojené dodatočne vytesanou šachtou.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96944" cy="451520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Lomená pyramída</a:t>
            </a:r>
            <a:endParaRPr lang="sk-SK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194" name="Picture 2" descr="Súbor:01 bent red satelli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583" y="2593759"/>
            <a:ext cx="5256584" cy="394046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33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539552" y="692696"/>
            <a:ext cx="7848872" cy="3168352"/>
          </a:xfrm>
        </p:spPr>
        <p:txBody>
          <a:bodyPr>
            <a:normAutofit/>
          </a:bodyPr>
          <a:lstStyle/>
          <a:p>
            <a:r>
              <a:rPr lang="sk-SK" sz="1900" b="1" dirty="0"/>
              <a:t>Červená pyramída</a:t>
            </a:r>
            <a:r>
              <a:rPr lang="sk-SK" sz="1900" dirty="0"/>
              <a:t> </a:t>
            </a:r>
            <a:r>
              <a:rPr lang="sk-SK" sz="1900" dirty="0" smtClean="0"/>
              <a:t>je </a:t>
            </a:r>
            <a:r>
              <a:rPr lang="sk-SK" sz="1900" dirty="0"/>
              <a:t>kamenná pyramída, ktorá leží severne od dnešnej dediny </a:t>
            </a:r>
            <a:r>
              <a:rPr lang="sk-SK" sz="1900" dirty="0" err="1"/>
              <a:t>Dahšúr</a:t>
            </a:r>
            <a:r>
              <a:rPr lang="sk-SK" sz="1900" dirty="0"/>
              <a:t> v Egypte.</a:t>
            </a:r>
          </a:p>
          <a:p>
            <a:r>
              <a:rPr lang="sk-SK" sz="1900" dirty="0"/>
              <a:t>Jej staviteľom bol faraón </a:t>
            </a:r>
            <a:r>
              <a:rPr lang="sk-SK" sz="1900" dirty="0" err="1" smtClean="0"/>
              <a:t>Snofru</a:t>
            </a:r>
            <a:r>
              <a:rPr lang="sk-SK" sz="1900" dirty="0" smtClean="0"/>
              <a:t>, </a:t>
            </a:r>
            <a:r>
              <a:rPr lang="sk-SK" sz="1900" dirty="0"/>
              <a:t>ktorému patrí aj Lomená pyramída a Pyramída v </a:t>
            </a:r>
            <a:r>
              <a:rPr lang="sk-SK" sz="1900" dirty="0" err="1"/>
              <a:t>Médúme</a:t>
            </a:r>
            <a:r>
              <a:rPr lang="sk-SK" sz="1900" dirty="0"/>
              <a:t>. </a:t>
            </a:r>
            <a:endParaRPr lang="sk-SK" sz="1900" dirty="0" smtClean="0"/>
          </a:p>
          <a:p>
            <a:r>
              <a:rPr lang="sk-SK" sz="1900" dirty="0" smtClean="0"/>
              <a:t>Vstup </a:t>
            </a:r>
            <a:r>
              <a:rPr lang="sk-SK" sz="1900" dirty="0"/>
              <a:t>do pyramídy je zo severnej steny, </a:t>
            </a:r>
            <a:r>
              <a:rPr lang="sk-SK" sz="1900" dirty="0" smtClean="0"/>
              <a:t>štruktúra </a:t>
            </a:r>
            <a:r>
              <a:rPr lang="sk-SK" sz="1900" dirty="0"/>
              <a:t>je jednoduchá s dvomi predsieňami a pohrebnou komorou. </a:t>
            </a:r>
            <a:endParaRPr lang="sk-SK" sz="1900" dirty="0" smtClean="0"/>
          </a:p>
          <a:p>
            <a:r>
              <a:rPr lang="sk-SK" sz="1900" dirty="0" smtClean="0"/>
              <a:t>Našli </a:t>
            </a:r>
            <a:r>
              <a:rPr lang="sk-SK" sz="1900" dirty="0"/>
              <a:t>sa pozostatky zádušného chrámu, ktorý bol zjavne dokončený narýchlo, asi jeho synom a nástupcom </a:t>
            </a:r>
            <a:r>
              <a:rPr lang="sk-SK" sz="1900" dirty="0" err="1"/>
              <a:t>Chufuom</a:t>
            </a:r>
            <a:r>
              <a:rPr lang="sk-SK" sz="1900" dirty="0"/>
              <a:t>, a pozostatky nedokončenej vzostupnej cesty.</a:t>
            </a: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08912" cy="451520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Červená pyramída</a:t>
            </a:r>
            <a:endParaRPr lang="sk-SK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218" name="Picture 2" descr="Súbor:RedPyrami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51316"/>
            <a:ext cx="4320480" cy="32403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67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899592" y="4725144"/>
            <a:ext cx="7128792" cy="2039384"/>
          </a:xfrm>
        </p:spPr>
        <p:txBody>
          <a:bodyPr/>
          <a:lstStyle/>
          <a:p>
            <a:r>
              <a:rPr lang="sk-SK" dirty="0" smtClean="0"/>
              <a:t>Pyramídy v </a:t>
            </a:r>
            <a:r>
              <a:rPr lang="sk-SK" dirty="0" err="1" smtClean="0"/>
              <a:t>Gíze</a:t>
            </a:r>
            <a:r>
              <a:rPr lang="sk-SK" dirty="0" smtClean="0"/>
              <a:t> boli miestom posledného odpočinku faraónov. </a:t>
            </a:r>
          </a:p>
          <a:p>
            <a:r>
              <a:rPr lang="sk-SK" dirty="0" smtClean="0"/>
              <a:t>Starovekí Egypťania verili v posmrtný život.</a:t>
            </a:r>
          </a:p>
          <a:p>
            <a:r>
              <a:rPr lang="sk-SK" dirty="0" smtClean="0"/>
              <a:t>Telo mŕtveho ešte pred uložením do hrobky zabalzamovali, aby zabránili jeho rozkladu.</a:t>
            </a:r>
          </a:p>
          <a:p>
            <a:r>
              <a:rPr lang="sk-SK" dirty="0" smtClean="0"/>
              <a:t>Tento proces trval 70 dní.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135868"/>
            <a:ext cx="7992888" cy="595536"/>
          </a:xfrm>
        </p:spPr>
        <p:txBody>
          <a:bodyPr/>
          <a:lstStyle/>
          <a:p>
            <a:pPr algn="ctr"/>
            <a:r>
              <a:rPr lang="sk-SK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Pyramídy v </a:t>
            </a:r>
            <a:r>
              <a:rPr lang="sk-SK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Gíze</a:t>
            </a:r>
            <a:endParaRPr lang="sk-SK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http://static.itnews.sk/a501/image/file/2/0042/4947.pyramidy_giza_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764704"/>
            <a:ext cx="5084021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97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theme/theme1.xml><?xml version="1.0" encoding="utf-8"?>
<a:theme xmlns:a="http://schemas.openxmlformats.org/drawingml/2006/main" name="Kompozitné">
  <a:themeElements>
    <a:clrScheme name="Kompozitné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Vlastná 3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Kompozitné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37136</TotalTime>
  <Words>1747</Words>
  <Application>Microsoft Office PowerPoint</Application>
  <PresentationFormat>Prezentácia na obrazovke (4:3)</PresentationFormat>
  <Paragraphs>143</Paragraphs>
  <Slides>20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1" baseType="lpstr">
      <vt:lpstr>Kompozitné</vt:lpstr>
      <vt:lpstr>Umenie starovekého Egypta </vt:lpstr>
      <vt:lpstr>Egyptské pyramídy</vt:lpstr>
      <vt:lpstr>Džoserova pyramída</vt:lpstr>
      <vt:lpstr>Sechemchetova pyramída</vt:lpstr>
      <vt:lpstr>Vrstvená pyramída</vt:lpstr>
      <vt:lpstr>Pyramída v Médúmu</vt:lpstr>
      <vt:lpstr>Lomená pyramída</vt:lpstr>
      <vt:lpstr>Červená pyramída</vt:lpstr>
      <vt:lpstr>Pyramídy v Gíze</vt:lpstr>
      <vt:lpstr>Chufuova pyramída</vt:lpstr>
      <vt:lpstr>Chufuova pyramída</vt:lpstr>
      <vt:lpstr>Ďalšie pyramídy</vt:lpstr>
      <vt:lpstr>Veľká sfinga</vt:lpstr>
      <vt:lpstr>Abú simbel</vt:lpstr>
      <vt:lpstr>Karnak</vt:lpstr>
      <vt:lpstr>Údolie kráľov</vt:lpstr>
      <vt:lpstr>Fajjúmske portréty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Staroegyptské maliarstvo </vt:lpstr>
      <vt:lpstr>Staroegyptské sochárstvo</vt:lpstr>
      <vt:lpstr>Prezentácia programu PowerPoint</vt:lpstr>
    </vt:vector>
  </TitlesOfParts>
  <Company>ComTec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Egyptské stavby</dc:title>
  <dc:creator>Petka</dc:creator>
  <cp:lastModifiedBy>Petka</cp:lastModifiedBy>
  <cp:revision>78</cp:revision>
  <dcterms:created xsi:type="dcterms:W3CDTF">2013-11-09T11:32:43Z</dcterms:created>
  <dcterms:modified xsi:type="dcterms:W3CDTF">2014-01-07T17:00:04Z</dcterms:modified>
</cp:coreProperties>
</file>