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56" r:id="rId2"/>
    <p:sldId id="257" r:id="rId3"/>
    <p:sldId id="262" r:id="rId4"/>
    <p:sldId id="265" r:id="rId5"/>
    <p:sldId id="264" r:id="rId6"/>
    <p:sldId id="259" r:id="rId7"/>
    <p:sldId id="266" r:id="rId8"/>
    <p:sldId id="268" r:id="rId9"/>
    <p:sldId id="258" r:id="rId10"/>
    <p:sldId id="261" r:id="rId11"/>
    <p:sldId id="267" r:id="rId12"/>
    <p:sldId id="269" r:id="rId13"/>
    <p:sldId id="271" r:id="rId14"/>
    <p:sldId id="270" r:id="rId15"/>
    <p:sldId id="263" r:id="rId16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1234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ójkąt prostokątny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ytuł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7" name="Podtytuł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grpSp>
        <p:nvGrpSpPr>
          <p:cNvPr id="2" name="Grupa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Dowolny kształt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Dowolny kształt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Dowolny kształt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Łącznik prostoliniowy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Symbol zastępczy daty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DCAA3AF5-BF50-4B63-953F-C4B72B452ADA}" type="datetimeFigureOut">
              <a:rPr lang="pl-PL" smtClean="0"/>
              <a:pPr/>
              <a:t>13.06.2021</a:t>
            </a:fld>
            <a:endParaRPr lang="pl-PL"/>
          </a:p>
        </p:txBody>
      </p:sp>
      <p:sp>
        <p:nvSpPr>
          <p:cNvPr id="19" name="Symbol zastępczy stopki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27" name="Symbol zastępczy numeru slajd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C2240A6E-686C-45B8-B953-BC0A64B1B80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CAA3AF5-BF50-4B63-953F-C4B72B452ADA}" type="datetimeFigureOut">
              <a:rPr lang="pl-PL" smtClean="0"/>
              <a:pPr/>
              <a:t>13.06.2021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2240A6E-686C-45B8-B953-BC0A64B1B80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CAA3AF5-BF50-4B63-953F-C4B72B452ADA}" type="datetimeFigureOut">
              <a:rPr lang="pl-PL" smtClean="0"/>
              <a:pPr/>
              <a:t>13.06.2021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2240A6E-686C-45B8-B953-BC0A64B1B80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CAA3AF5-BF50-4B63-953F-C4B72B452ADA}" type="datetimeFigureOut">
              <a:rPr lang="pl-PL" smtClean="0"/>
              <a:pPr/>
              <a:t>13.06.2021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2240A6E-686C-45B8-B953-BC0A64B1B804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Tytuł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CAA3AF5-BF50-4B63-953F-C4B72B452ADA}" type="datetimeFigureOut">
              <a:rPr lang="pl-PL" smtClean="0"/>
              <a:pPr/>
              <a:t>13.06.2021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2240A6E-686C-45B8-B953-BC0A64B1B804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7" name="Pag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Pag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CAA3AF5-BF50-4B63-953F-C4B72B452ADA}" type="datetimeFigureOut">
              <a:rPr lang="pl-PL" smtClean="0"/>
              <a:pPr/>
              <a:t>13.06.2021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2240A6E-686C-45B8-B953-BC0A64B1B804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Tytuł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CAA3AF5-BF50-4B63-953F-C4B72B452ADA}" type="datetimeFigureOut">
              <a:rPr lang="pl-PL" smtClean="0"/>
              <a:pPr/>
              <a:t>13.06.2021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2240A6E-686C-45B8-B953-BC0A64B1B80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CAA3AF5-BF50-4B63-953F-C4B72B452ADA}" type="datetimeFigureOut">
              <a:rPr lang="pl-PL" smtClean="0"/>
              <a:pPr/>
              <a:t>13.06.2021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2240A6E-686C-45B8-B953-BC0A64B1B804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DCAA3AF5-BF50-4B63-953F-C4B72B452ADA}" type="datetimeFigureOut">
              <a:rPr lang="pl-PL" smtClean="0"/>
              <a:pPr/>
              <a:t>13.06.2021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2240A6E-686C-45B8-B953-BC0A64B1B80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DCAA3AF5-BF50-4B63-953F-C4B72B452ADA}" type="datetimeFigureOut">
              <a:rPr lang="pl-PL" smtClean="0"/>
              <a:pPr/>
              <a:t>13.06.2021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2240A6E-686C-45B8-B953-BC0A64B1B804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DCAA3AF5-BF50-4B63-953F-C4B72B452ADA}" type="datetimeFigureOut">
              <a:rPr lang="pl-PL" smtClean="0"/>
              <a:pPr/>
              <a:t>13.06.2021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C2240A6E-686C-45B8-B953-BC0A64B1B804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8" name="Dowolny kształt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Dowolny kształt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Trójkąt prostokątny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Łącznik prostoliniowy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ag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Pag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owolny kształt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Dowolny kształt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Trójkąt prostokątny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Łącznik prostoliniowy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ymbol zastępczy tytułu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0" name="Symbol zastępczy tekstu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0" name="Symbol zastępczy daty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DCAA3AF5-BF50-4B63-953F-C4B72B452ADA}" type="datetimeFigureOut">
              <a:rPr lang="pl-PL" smtClean="0"/>
              <a:pPr/>
              <a:t>13.06.2021</a:t>
            </a:fld>
            <a:endParaRPr lang="pl-PL"/>
          </a:p>
        </p:txBody>
      </p:sp>
      <p:sp>
        <p:nvSpPr>
          <p:cNvPr id="22" name="Symbol zastępczy stopki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18" name="Symbol zastępczy numeru slajdu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C2240A6E-686C-45B8-B953-BC0A64B1B804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image" Target="../media/image30.pn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609344" y="3880994"/>
            <a:ext cx="7772400" cy="637163"/>
          </a:xfrm>
        </p:spPr>
        <p:txBody>
          <a:bodyPr>
            <a:normAutofit/>
          </a:bodyPr>
          <a:lstStyle/>
          <a:p>
            <a:pPr algn="ctr"/>
            <a:r>
              <a:rPr lang="pl-PL" sz="2800" dirty="0"/>
              <a:t>„KOMPETENCJE BEZ GRANIC” 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1835696" y="4586558"/>
            <a:ext cx="53196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>
                <a:solidFill>
                  <a:srgbClr val="92D050"/>
                </a:solidFill>
              </a:rPr>
              <a:t>2019-1-PL01-Ka102-064281</a:t>
            </a:r>
            <a:r>
              <a:rPr lang="pl-PL" sz="2000" b="1" dirty="0" smtClean="0">
                <a:solidFill>
                  <a:srgbClr val="92D050"/>
                </a:solidFill>
              </a:rPr>
              <a:t> </a:t>
            </a:r>
            <a:r>
              <a:rPr lang="pl-PL" sz="2000" dirty="0" smtClean="0"/>
              <a:t> </a:t>
            </a:r>
            <a:endParaRPr lang="pl-PL" sz="2000" dirty="0"/>
          </a:p>
        </p:txBody>
      </p:sp>
      <p:sp>
        <p:nvSpPr>
          <p:cNvPr id="9" name="pole tekstowe 8"/>
          <p:cNvSpPr txBox="1"/>
          <p:nvPr/>
        </p:nvSpPr>
        <p:spPr>
          <a:xfrm>
            <a:off x="411959" y="5589240"/>
            <a:ext cx="67434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/>
              <a:t>„Międzynarodowa mobilność edukacyjna uczniów i absolwentów oraz kadry kształcenia zawodowego” realizowanego ze środków PO WER na zasadach Programu Erasmus+  sektor Kształcenie i szkolenia zawodowe </a:t>
            </a:r>
            <a:endParaRPr lang="pl-PL" sz="1600" dirty="0" smtClean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19" y="0"/>
            <a:ext cx="8858250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3" r="2820" b="15119"/>
          <a:stretch/>
        </p:blipFill>
        <p:spPr bwMode="auto">
          <a:xfrm>
            <a:off x="1979712" y="628649"/>
            <a:ext cx="5387136" cy="3088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pole tekstowe 5"/>
          <p:cNvSpPr txBox="1"/>
          <p:nvPr/>
        </p:nvSpPr>
        <p:spPr>
          <a:xfrm>
            <a:off x="430116" y="1794209"/>
            <a:ext cx="81369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b="1" dirty="0" smtClean="0">
                <a:solidFill>
                  <a:srgbClr val="FF9900"/>
                </a:solidFill>
                <a:latin typeface="Candara" pitchFamily="34" charset="0"/>
              </a:rPr>
              <a:t>02.09.2019 – 01.11.2021</a:t>
            </a:r>
            <a:endParaRPr lang="pl-PL" sz="5400" b="1" dirty="0">
              <a:solidFill>
                <a:srgbClr val="FF9900"/>
              </a:solidFill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7003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l-PL" dirty="0"/>
              <a:t>Forma: </a:t>
            </a:r>
            <a:r>
              <a:rPr lang="pl-PL" dirty="0" smtClean="0"/>
              <a:t>praktyka zawodowa </a:t>
            </a:r>
            <a:r>
              <a:rPr lang="pl-PL" dirty="0"/>
              <a:t>job shadowing</a:t>
            </a:r>
          </a:p>
          <a:p>
            <a:pPr marL="109728" indent="0">
              <a:buNone/>
            </a:pPr>
            <a:r>
              <a:rPr lang="pl-PL" dirty="0"/>
              <a:t>Termin: </a:t>
            </a:r>
            <a:endParaRPr lang="pl-PL" dirty="0" smtClean="0"/>
          </a:p>
          <a:p>
            <a:pPr marL="109728" indent="0">
              <a:buNone/>
            </a:pPr>
            <a:r>
              <a:rPr lang="pl-PL" b="1" dirty="0">
                <a:solidFill>
                  <a:srgbClr val="FF0000"/>
                </a:solidFill>
              </a:rPr>
              <a:t> </a:t>
            </a:r>
            <a:r>
              <a:rPr lang="pl-PL" b="1" dirty="0" smtClean="0">
                <a:solidFill>
                  <a:srgbClr val="FF0000"/>
                </a:solidFill>
              </a:rPr>
              <a:t>           lipiec 2021</a:t>
            </a:r>
          </a:p>
          <a:p>
            <a:pPr marL="109728" indent="0">
              <a:buNone/>
            </a:pPr>
            <a:r>
              <a:rPr lang="pl-PL" sz="2700" b="1" dirty="0">
                <a:solidFill>
                  <a:srgbClr val="FF0000"/>
                </a:solidFill>
              </a:rPr>
              <a:t> </a:t>
            </a:r>
            <a:r>
              <a:rPr lang="pl-PL" sz="2700" b="1" dirty="0" smtClean="0">
                <a:solidFill>
                  <a:srgbClr val="FF0000"/>
                </a:solidFill>
              </a:rPr>
              <a:t>           październik </a:t>
            </a:r>
            <a:r>
              <a:rPr lang="pl-PL" sz="2700" b="1" dirty="0">
                <a:solidFill>
                  <a:srgbClr val="FF0000"/>
                </a:solidFill>
              </a:rPr>
              <a:t>2021</a:t>
            </a:r>
          </a:p>
          <a:p>
            <a:r>
              <a:rPr lang="pl-PL" dirty="0" smtClean="0"/>
              <a:t>Czas </a:t>
            </a:r>
            <a:r>
              <a:rPr lang="pl-PL" dirty="0"/>
              <a:t>trwania (z podróżą): 7</a:t>
            </a:r>
            <a:r>
              <a:rPr lang="pl-PL" dirty="0" smtClean="0"/>
              <a:t> </a:t>
            </a:r>
            <a:r>
              <a:rPr lang="pl-PL" dirty="0"/>
              <a:t>dni</a:t>
            </a:r>
          </a:p>
          <a:p>
            <a:r>
              <a:rPr lang="pl-PL" dirty="0"/>
              <a:t>Liczba uczestników: </a:t>
            </a:r>
            <a:r>
              <a:rPr lang="pl-PL" dirty="0" smtClean="0"/>
              <a:t>20 osób</a:t>
            </a:r>
            <a:endParaRPr lang="pl-PL" dirty="0"/>
          </a:p>
          <a:p>
            <a:r>
              <a:rPr lang="pl-PL" dirty="0"/>
              <a:t>Miejsce: 	</a:t>
            </a:r>
            <a:r>
              <a:rPr lang="pl-PL" dirty="0" err="1"/>
              <a:t>Vitalis</a:t>
            </a:r>
            <a:r>
              <a:rPr lang="pl-PL" dirty="0"/>
              <a:t> GmbH</a:t>
            </a:r>
          </a:p>
          <a:p>
            <a:pPr marL="109728" indent="0">
              <a:buNone/>
            </a:pPr>
            <a:r>
              <a:rPr lang="pl-PL" dirty="0" smtClean="0"/>
              <a:t>	</a:t>
            </a:r>
            <a:r>
              <a:rPr lang="pl-PL" dirty="0"/>
              <a:t>	Ralf </a:t>
            </a:r>
            <a:r>
              <a:rPr lang="pl-PL" dirty="0" err="1"/>
              <a:t>Giesecke</a:t>
            </a:r>
            <a:r>
              <a:rPr lang="pl-PL" dirty="0"/>
              <a:t/>
            </a:r>
            <a:br>
              <a:rPr lang="pl-PL" dirty="0"/>
            </a:br>
            <a:r>
              <a:rPr lang="pl-PL" dirty="0"/>
              <a:t>		Gut </a:t>
            </a:r>
            <a:r>
              <a:rPr lang="pl-PL" dirty="0" err="1"/>
              <a:t>Wehlitz</a:t>
            </a:r>
            <a:r>
              <a:rPr lang="pl-PL" dirty="0"/>
              <a:t> </a:t>
            </a:r>
            <a:br>
              <a:rPr lang="pl-PL" dirty="0"/>
            </a:br>
            <a:r>
              <a:rPr lang="pl-PL" dirty="0"/>
              <a:t>		04435 </a:t>
            </a:r>
            <a:r>
              <a:rPr lang="pl-PL" dirty="0" err="1"/>
              <a:t>Schkeuditz</a:t>
            </a:r>
            <a:endParaRPr lang="pl-PL" dirty="0"/>
          </a:p>
          <a:p>
            <a:endParaRPr lang="pl-PL" dirty="0"/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4000" b="0" dirty="0" smtClean="0"/>
              <a:t>KADRA</a:t>
            </a:r>
            <a:endParaRPr lang="pl-PL" sz="4000" b="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13" t="27419" r="23936" b="27935"/>
          <a:stretch/>
        </p:blipFill>
        <p:spPr bwMode="auto">
          <a:xfrm>
            <a:off x="5652120" y="4306529"/>
            <a:ext cx="3491880" cy="2551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7738"/>
            <a:ext cx="3168352" cy="154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204864"/>
            <a:ext cx="2887194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3484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48239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10" name="Picture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685" y="988746"/>
            <a:ext cx="19050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683568" y="404664"/>
            <a:ext cx="6912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/>
              <a:t>PROGRAM KULTURALNY</a:t>
            </a:r>
            <a:endParaRPr lang="pl-PL" sz="3200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9439"/>
            <a:ext cx="19050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989439"/>
            <a:ext cx="19050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94439"/>
            <a:ext cx="19050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780927"/>
            <a:ext cx="1905000" cy="2018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952500" y="2564904"/>
            <a:ext cx="153126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solidFill>
                  <a:srgbClr val="FF0000"/>
                </a:solidFill>
              </a:rPr>
              <a:t>LEIPZIG</a:t>
            </a:r>
            <a:endParaRPr lang="pl-PL" b="1" dirty="0">
              <a:solidFill>
                <a:srgbClr val="FF0000"/>
              </a:solidFill>
            </a:endParaRPr>
          </a:p>
        </p:txBody>
      </p:sp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3" y="4799439"/>
            <a:ext cx="19050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093" y="4799438"/>
            <a:ext cx="19050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799438"/>
            <a:ext cx="1905000" cy="2102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2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749570"/>
            <a:ext cx="1905000" cy="2049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3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799437"/>
            <a:ext cx="1905000" cy="2102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6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7" y="4797265"/>
            <a:ext cx="1547664" cy="2104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7" name="Picture 1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336" y="2743200"/>
            <a:ext cx="1905000" cy="2053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5148064" y="4581128"/>
            <a:ext cx="122413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solidFill>
                  <a:srgbClr val="FF0000"/>
                </a:solidFill>
              </a:rPr>
              <a:t>BERLIN</a:t>
            </a:r>
            <a:endParaRPr lang="pl-PL" b="1" dirty="0">
              <a:solidFill>
                <a:srgbClr val="FF0000"/>
              </a:solidFill>
            </a:endParaRPr>
          </a:p>
        </p:txBody>
      </p:sp>
      <p:pic>
        <p:nvPicPr>
          <p:cNvPr id="8208" name="Picture 1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336" y="989439"/>
            <a:ext cx="1905000" cy="1753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9" name="Picture 1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337" y="988746"/>
            <a:ext cx="1905000" cy="1792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11" name="Picture 19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780927"/>
            <a:ext cx="1706428" cy="201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5691336" y="2420888"/>
            <a:ext cx="156934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rgbClr val="FF0000"/>
                </a:solidFill>
              </a:rPr>
              <a:t>DRESDEN</a:t>
            </a:r>
            <a:endParaRPr lang="pl-PL" b="1" dirty="0">
              <a:solidFill>
                <a:srgbClr val="FF0000"/>
              </a:solidFill>
            </a:endParaRPr>
          </a:p>
        </p:txBody>
      </p:sp>
      <p:pic>
        <p:nvPicPr>
          <p:cNvPr id="8213" name="Picture 21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258" y="0"/>
            <a:ext cx="1871663" cy="1201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29173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2"/>
          <a:stretch>
            <a:fillRect/>
          </a:stretch>
        </p:blipFill>
        <p:spPr bwMode="auto">
          <a:xfrm>
            <a:off x="0" y="0"/>
            <a:ext cx="1105513" cy="2353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20" y="5786454"/>
            <a:ext cx="1500198" cy="963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0" r="5410"/>
          <a:stretch>
            <a:fillRect/>
          </a:stretch>
        </p:blipFill>
        <p:spPr bwMode="auto">
          <a:xfrm>
            <a:off x="5929322" y="5738608"/>
            <a:ext cx="1500198" cy="1119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179511" y="1556792"/>
            <a:ext cx="824703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lvl="0" indent="-269875">
              <a:buFont typeface="Wingdings" pitchFamily="2" charset="2"/>
              <a:buChar char="q"/>
            </a:pPr>
            <a:r>
              <a:rPr lang="pl-PL" dirty="0" smtClean="0"/>
              <a:t>dokumenty </a:t>
            </a:r>
            <a:r>
              <a:rPr lang="pl-PL" dirty="0" err="1" smtClean="0"/>
              <a:t>Europass</a:t>
            </a:r>
            <a:r>
              <a:rPr lang="pl-PL" dirty="0" smtClean="0"/>
              <a:t> Mobilność oraz certyfikaty po odbyciu </a:t>
            </a:r>
            <a:br>
              <a:rPr lang="pl-PL" dirty="0" smtClean="0"/>
            </a:br>
            <a:r>
              <a:rPr lang="pl-PL" dirty="0" smtClean="0"/>
              <a:t>praktyk wystawione przez przedsiębiorstwa/ centra szkoleniowe potwierdzające zdobyte doświadczenie zawodowe</a:t>
            </a:r>
          </a:p>
          <a:p>
            <a:pPr marL="285750" indent="-285750">
              <a:buFontTx/>
              <a:buChar char="-"/>
            </a:pPr>
            <a:r>
              <a:rPr lang="pl-PL" dirty="0" smtClean="0"/>
              <a:t>90 certyfikatów uczestnictwa w mobilności (70 dla uczniów</a:t>
            </a:r>
            <a:br>
              <a:rPr lang="pl-PL" dirty="0" smtClean="0"/>
            </a:br>
            <a:r>
              <a:rPr lang="pl-PL" dirty="0" smtClean="0"/>
              <a:t>+20 dla kadry)</a:t>
            </a:r>
          </a:p>
          <a:p>
            <a:pPr marL="285750" indent="-285750">
              <a:buFontTx/>
              <a:buChar char="-"/>
            </a:pPr>
            <a:r>
              <a:rPr lang="pl-PL" dirty="0" smtClean="0"/>
              <a:t>70 dokumentów </a:t>
            </a:r>
            <a:r>
              <a:rPr lang="pl-PL" dirty="0" err="1" smtClean="0"/>
              <a:t>Europass</a:t>
            </a:r>
            <a:r>
              <a:rPr lang="pl-PL" dirty="0" smtClean="0"/>
              <a:t> Mobilność, poświadczających zdobyte umiejętności, kwalifikacje i kompetencje zawodowe</a:t>
            </a:r>
          </a:p>
          <a:p>
            <a:pPr marL="269875" lvl="0" indent="-269875">
              <a:buFont typeface="Wingdings" pitchFamily="2" charset="2"/>
              <a:buChar char="q"/>
            </a:pPr>
            <a:r>
              <a:rPr lang="pl-PL" dirty="0" smtClean="0"/>
              <a:t>zaświadczenia potwierdzające odbycie przygotowania językowo-kulturowego, organizacyjnego, zawodowego</a:t>
            </a:r>
          </a:p>
          <a:p>
            <a:pPr marL="269875" indent="-269875">
              <a:buFont typeface="Wingdings" pitchFamily="2" charset="2"/>
              <a:buChar char="q"/>
            </a:pPr>
            <a:r>
              <a:rPr lang="pl-PL" dirty="0" smtClean="0"/>
              <a:t>pozytywne oceny z praktyki, która jest warunkiem uzyskania promocji do klasy programowo wyższej przez uczniów </a:t>
            </a:r>
            <a:br>
              <a:rPr lang="pl-PL" dirty="0" smtClean="0"/>
            </a:br>
            <a:r>
              <a:rPr lang="pl-PL" dirty="0" smtClean="0"/>
              <a:t>i dokumentu </a:t>
            </a:r>
            <a:r>
              <a:rPr lang="pl-PL" dirty="0" err="1" smtClean="0"/>
              <a:t>ECVET</a:t>
            </a:r>
            <a:endParaRPr lang="pl-PL" dirty="0" smtClean="0"/>
          </a:p>
          <a:p>
            <a:pPr marL="269875" indent="-269875">
              <a:buFont typeface="Wingdings" pitchFamily="2" charset="2"/>
              <a:buChar char="q"/>
            </a:pPr>
            <a:r>
              <a:rPr lang="pl-PL" dirty="0" smtClean="0"/>
              <a:t>szkolenie nt. „zagrożeń i zasad bezpieczeństwa w sieci, ochrony dokumentów i postępowania w sytuacji ich zagubienia” </a:t>
            </a:r>
          </a:p>
        </p:txBody>
      </p:sp>
      <p:pic>
        <p:nvPicPr>
          <p:cNvPr id="8" name="Obraz 7" descr="Znalezione obrazy dla zapytania: EUROPASS MOBILNOŚĆ"/>
          <p:cNvPicPr/>
          <p:nvPr/>
        </p:nvPicPr>
        <p:blipFill>
          <a:blip r:embed="rId5"/>
          <a:srcRect l="1758" r="47852"/>
          <a:stretch>
            <a:fillRect/>
          </a:stretch>
        </p:blipFill>
        <p:spPr bwMode="auto">
          <a:xfrm>
            <a:off x="7786710" y="2214554"/>
            <a:ext cx="1357290" cy="3395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ole tekstowe 6"/>
          <p:cNvSpPr txBox="1"/>
          <p:nvPr/>
        </p:nvSpPr>
        <p:spPr>
          <a:xfrm>
            <a:off x="785786" y="642918"/>
            <a:ext cx="6572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solidFill>
                  <a:schemeClr val="tx2"/>
                </a:solidFill>
              </a:rPr>
              <a:t>REZULTATY MATERIALNE (TWARDE)</a:t>
            </a:r>
            <a:endParaRPr lang="pl-PL" sz="2800" b="1" dirty="0">
              <a:solidFill>
                <a:schemeClr val="tx2"/>
              </a:solidFill>
            </a:endParaRPr>
          </a:p>
        </p:txBody>
      </p:sp>
      <p:pic>
        <p:nvPicPr>
          <p:cNvPr id="9" name="Obraz 8" descr="Znalezione obrazy dla zapytania: ECVET MOBILNOŚĆ"/>
          <p:cNvPicPr/>
          <p:nvPr/>
        </p:nvPicPr>
        <p:blipFill>
          <a:blip r:embed="rId6" cstate="print"/>
          <a:srcRect l="3141" t="3388" r="33549" b="27827"/>
          <a:stretch>
            <a:fillRect/>
          </a:stretch>
        </p:blipFill>
        <p:spPr bwMode="auto">
          <a:xfrm>
            <a:off x="7786710" y="1"/>
            <a:ext cx="1357290" cy="2214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577537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Znalezione obrazy dla zapytania: rezultaty miękkie MOBILNOŚĆ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57950" y="4143380"/>
            <a:ext cx="2686050" cy="2504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6" y="6000744"/>
            <a:ext cx="1335146" cy="857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3"/>
          <a:stretch>
            <a:fillRect/>
          </a:stretch>
        </p:blipFill>
        <p:spPr bwMode="auto">
          <a:xfrm>
            <a:off x="0" y="0"/>
            <a:ext cx="1109663" cy="2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928662" y="714356"/>
            <a:ext cx="6912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/>
              <a:t>REZULTATY NIEMATERIALNE (MIĘKKIE)</a:t>
            </a:r>
            <a:r>
              <a:rPr lang="pl-PL" sz="3200" b="1" dirty="0" smtClean="0"/>
              <a:t>:</a:t>
            </a:r>
            <a:endParaRPr lang="pl-PL" sz="3200" b="1" dirty="0"/>
          </a:p>
        </p:txBody>
      </p:sp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0" y="6039116"/>
            <a:ext cx="1214446" cy="818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pole tekstowe 6"/>
          <p:cNvSpPr txBox="1"/>
          <p:nvPr/>
        </p:nvSpPr>
        <p:spPr>
          <a:xfrm>
            <a:off x="857224" y="1500174"/>
            <a:ext cx="778674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Font typeface="Wingdings" pitchFamily="2" charset="2"/>
              <a:buChar char="Ø"/>
            </a:pPr>
            <a:r>
              <a:rPr lang="pl-PL" dirty="0" smtClean="0"/>
              <a:t> nabyte kompetencje: wiedza, umiejętności, doświadczenie</a:t>
            </a:r>
          </a:p>
          <a:p>
            <a:pPr lvl="0">
              <a:buFont typeface="Wingdings" pitchFamily="2" charset="2"/>
              <a:buChar char="Ø"/>
            </a:pPr>
            <a:r>
              <a:rPr lang="pl-PL" dirty="0" smtClean="0"/>
              <a:t> rozwój umiej. interpersonalnych i jęz., współpracy/współdziałania  w zespole</a:t>
            </a:r>
          </a:p>
          <a:p>
            <a:pPr lvl="0">
              <a:buFont typeface="Wingdings" pitchFamily="2" charset="2"/>
              <a:buChar char="Ø"/>
            </a:pPr>
            <a:r>
              <a:rPr lang="pl-PL" dirty="0" smtClean="0"/>
              <a:t> poprawa znajomości j. obcego zawodowego,</a:t>
            </a:r>
          </a:p>
          <a:p>
            <a:pPr lvl="0">
              <a:buFont typeface="Wingdings" pitchFamily="2" charset="2"/>
              <a:buChar char="Ø"/>
            </a:pPr>
            <a:r>
              <a:rPr lang="pl-PL" dirty="0" smtClean="0"/>
              <a:t> podniesienie samooceny uczestników projektu,</a:t>
            </a:r>
          </a:p>
          <a:p>
            <a:pPr marL="269875" lvl="0" indent="-269875">
              <a:buFont typeface="Wingdings" pitchFamily="2" charset="2"/>
              <a:buChar char="Ø"/>
            </a:pPr>
            <a:r>
              <a:rPr lang="pl-PL" dirty="0" smtClean="0"/>
              <a:t>wzrost mobilności, zwiększenie motywacji do doskonalenia zawodowego</a:t>
            </a:r>
          </a:p>
          <a:p>
            <a:pPr marL="269875" lvl="0" indent="-269875">
              <a:buFont typeface="Wingdings" pitchFamily="2" charset="2"/>
              <a:buChar char="Ø"/>
            </a:pPr>
            <a:r>
              <a:rPr lang="pl-PL" dirty="0" smtClean="0"/>
              <a:t>podwyższenie aspiracji zawodowych i osobistych uczestników</a:t>
            </a:r>
          </a:p>
          <a:p>
            <a:pPr marL="269875" lvl="0" indent="-269875">
              <a:buFont typeface="Wingdings" pitchFamily="2" charset="2"/>
              <a:buChar char="Ø"/>
            </a:pPr>
            <a:r>
              <a:rPr lang="pl-PL" dirty="0" smtClean="0"/>
              <a:t>zacieśnienie współpracy, nawiązane kontaktów, wymiana dobrych praktyk</a:t>
            </a:r>
          </a:p>
          <a:p>
            <a:pPr marL="269875" lvl="0" indent="-269875">
              <a:buFont typeface="Wingdings" pitchFamily="2" charset="2"/>
              <a:buChar char="Ø"/>
            </a:pPr>
            <a:r>
              <a:rPr lang="pl-PL" dirty="0" smtClean="0"/>
              <a:t>większa świadomość kulturowa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054868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3200" dirty="0" smtClean="0"/>
              <a:t>Stronie </a:t>
            </a:r>
            <a:r>
              <a:rPr lang="pl-PL" sz="3200" dirty="0"/>
              <a:t>internetowej Stowarzyszenia</a:t>
            </a:r>
          </a:p>
          <a:p>
            <a:r>
              <a:rPr lang="pl-PL" sz="3200" dirty="0" smtClean="0"/>
              <a:t>Strony internetowe Partnerów</a:t>
            </a:r>
          </a:p>
          <a:p>
            <a:r>
              <a:rPr lang="pl-PL" sz="3200" dirty="0" smtClean="0"/>
              <a:t>http</a:t>
            </a:r>
            <a:r>
              <a:rPr lang="pl-PL" sz="3200" dirty="0"/>
              <a:t>://power.frse.org.pl/</a:t>
            </a:r>
          </a:p>
          <a:p>
            <a:r>
              <a:rPr lang="pl-PL" sz="3200" dirty="0" smtClean="0"/>
              <a:t>http</a:t>
            </a:r>
            <a:r>
              <a:rPr lang="pl-PL" sz="3200" dirty="0"/>
              <a:t>://imbachhorn.eu/</a:t>
            </a:r>
          </a:p>
          <a:p>
            <a:r>
              <a:rPr lang="pl-PL" sz="3200" dirty="0"/>
              <a:t>http://www.gut-wehlitz.de/</a:t>
            </a: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/>
            </a:r>
            <a:br>
              <a:rPr lang="pl-PL" dirty="0" smtClean="0"/>
            </a:br>
            <a:r>
              <a:rPr lang="pl-PL" sz="5300" dirty="0" smtClean="0"/>
              <a:t>Więcej </a:t>
            </a:r>
            <a:r>
              <a:rPr lang="pl-PL" sz="5300" dirty="0"/>
              <a:t>informacji:</a:t>
            </a:r>
            <a:br>
              <a:rPr lang="pl-PL" sz="5300" dirty="0"/>
            </a:br>
            <a:endParaRPr lang="pl-PL" sz="53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221089"/>
            <a:ext cx="4211960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26627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47"/>
          <a:stretch/>
        </p:blipFill>
        <p:spPr bwMode="auto">
          <a:xfrm>
            <a:off x="6315796" y="4925567"/>
            <a:ext cx="2828204" cy="1944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3419830" y="1660887"/>
            <a:ext cx="2904636" cy="4608512"/>
          </a:xfrm>
        </p:spPr>
        <p:txBody>
          <a:bodyPr>
            <a:normAutofit fontScale="55000" lnSpcReduction="20000"/>
          </a:bodyPr>
          <a:lstStyle/>
          <a:p>
            <a:pPr marL="109728" indent="0">
              <a:buNone/>
            </a:pPr>
            <a:r>
              <a:rPr lang="pl-PL" sz="3300" b="1" dirty="0" smtClean="0">
                <a:solidFill>
                  <a:srgbClr val="002060"/>
                </a:solidFill>
                <a:latin typeface="Candara" pitchFamily="34" charset="0"/>
              </a:rPr>
              <a:t>UCZNIOWIE</a:t>
            </a:r>
            <a:endParaRPr lang="pl-PL" sz="3300" b="1" dirty="0">
              <a:solidFill>
                <a:srgbClr val="002060"/>
              </a:solidFill>
              <a:latin typeface="Candara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pl-PL" sz="3100" dirty="0">
                <a:latin typeface="Candara" pitchFamily="34" charset="0"/>
              </a:rPr>
              <a:t>zdobycie praktycznego doświadczenia oraz podwyższenia umiejętności językowych,</a:t>
            </a:r>
          </a:p>
          <a:p>
            <a:pPr>
              <a:buFont typeface="Wingdings" pitchFamily="2" charset="2"/>
              <a:buChar char="Ø"/>
            </a:pPr>
            <a:r>
              <a:rPr lang="pl-PL" sz="3100" dirty="0">
                <a:latin typeface="Candara" pitchFamily="34" charset="0"/>
              </a:rPr>
              <a:t>poszerzanie/pogłębianie wiedzy i umiejętności zdobytych w szkole w rzeczywistych warunkach pracy,</a:t>
            </a:r>
          </a:p>
          <a:p>
            <a:pPr>
              <a:buFont typeface="Wingdings" pitchFamily="2" charset="2"/>
              <a:buChar char="Ø"/>
            </a:pPr>
            <a:r>
              <a:rPr lang="pl-PL" sz="3100" dirty="0">
                <a:latin typeface="Candara" pitchFamily="34" charset="0"/>
              </a:rPr>
              <a:t>współpraca i współodpowiedzialność </a:t>
            </a:r>
            <a:r>
              <a:rPr lang="pl-PL" sz="3100" dirty="0" smtClean="0">
                <a:latin typeface="Candara" pitchFamily="34" charset="0"/>
              </a:rPr>
              <a:t/>
            </a:r>
            <a:br>
              <a:rPr lang="pl-PL" sz="3100" dirty="0" smtClean="0">
                <a:latin typeface="Candara" pitchFamily="34" charset="0"/>
              </a:rPr>
            </a:br>
            <a:r>
              <a:rPr lang="pl-PL" sz="3100" dirty="0" smtClean="0">
                <a:latin typeface="Candara" pitchFamily="34" charset="0"/>
              </a:rPr>
              <a:t>za </a:t>
            </a:r>
            <a:r>
              <a:rPr lang="pl-PL" sz="3100" dirty="0">
                <a:latin typeface="Candara" pitchFamily="34" charset="0"/>
              </a:rPr>
              <a:t>podejmowane działania, kształtowanie postaw: tolerancji, szacunku, otwartości </a:t>
            </a:r>
            <a:r>
              <a:rPr lang="pl-PL" sz="3100" dirty="0" smtClean="0">
                <a:latin typeface="Candara" pitchFamily="34" charset="0"/>
              </a:rPr>
              <a:t/>
            </a:r>
            <a:br>
              <a:rPr lang="pl-PL" sz="3100" dirty="0" smtClean="0">
                <a:latin typeface="Candara" pitchFamily="34" charset="0"/>
              </a:rPr>
            </a:br>
            <a:r>
              <a:rPr lang="pl-PL" sz="3100" dirty="0" smtClean="0">
                <a:latin typeface="Candara" pitchFamily="34" charset="0"/>
              </a:rPr>
              <a:t>i </a:t>
            </a:r>
            <a:r>
              <a:rPr lang="pl-PL" sz="3100" dirty="0">
                <a:latin typeface="Candara" pitchFamily="34" charset="0"/>
              </a:rPr>
              <a:t>wrażliwości międzykulturowej,</a:t>
            </a:r>
          </a:p>
          <a:p>
            <a:pPr>
              <a:buFont typeface="Wingdings" pitchFamily="2" charset="2"/>
              <a:buChar char="Ø"/>
            </a:pPr>
            <a:r>
              <a:rPr lang="pl-PL" sz="3100" dirty="0">
                <a:latin typeface="Candara" pitchFamily="34" charset="0"/>
              </a:rPr>
              <a:t>zwiększenia znajomości </a:t>
            </a:r>
            <a:r>
              <a:rPr lang="pl-PL" sz="3100" dirty="0" smtClean="0">
                <a:latin typeface="Candara" pitchFamily="34" charset="0"/>
              </a:rPr>
              <a:t/>
            </a:r>
            <a:br>
              <a:rPr lang="pl-PL" sz="3100" dirty="0" smtClean="0">
                <a:latin typeface="Candara" pitchFamily="34" charset="0"/>
              </a:rPr>
            </a:br>
            <a:r>
              <a:rPr lang="pl-PL" sz="3100" dirty="0" smtClean="0">
                <a:latin typeface="Candara" pitchFamily="34" charset="0"/>
              </a:rPr>
              <a:t>j</a:t>
            </a:r>
            <a:r>
              <a:rPr lang="pl-PL" sz="3100" dirty="0">
                <a:latin typeface="Candara" pitchFamily="34" charset="0"/>
              </a:rPr>
              <a:t>. obcego</a:t>
            </a:r>
          </a:p>
          <a:p>
            <a:pPr marL="109728" indent="0">
              <a:buNone/>
            </a:pPr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395536" y="548680"/>
            <a:ext cx="8229600" cy="1372078"/>
          </a:xfrm>
        </p:spPr>
        <p:txBody>
          <a:bodyPr>
            <a:normAutofit fontScale="90000"/>
          </a:bodyPr>
          <a:lstStyle/>
          <a:p>
            <a:pPr marL="109728" lvl="0">
              <a:spcBef>
                <a:spcPts val="400"/>
              </a:spcBef>
            </a:pPr>
            <a:r>
              <a:rPr lang="pl-PL" sz="4400" dirty="0" smtClean="0"/>
              <a:t>Cele projektu:</a:t>
            </a:r>
            <a:br>
              <a:rPr lang="pl-PL" sz="4400" dirty="0" smtClean="0"/>
            </a:br>
            <a:r>
              <a:rPr lang="pl-PL" sz="2000" b="0" dirty="0">
                <a:solidFill>
                  <a:prstClr val="black"/>
                </a:solidFill>
                <a:effectLst/>
                <a:latin typeface="Candara" pitchFamily="34" charset="0"/>
                <a:ea typeface="+mn-ea"/>
                <a:cs typeface="+mn-cs"/>
              </a:rPr>
              <a:t>ZWIĘKSZENIE MOBILNOŚCI ZAGRANICZNEJ UCZNIÓW I KADRY </a:t>
            </a:r>
            <a:r>
              <a:rPr lang="pl-PL" sz="2000" b="0" dirty="0" smtClean="0">
                <a:solidFill>
                  <a:prstClr val="black"/>
                </a:solidFill>
                <a:effectLst/>
                <a:latin typeface="Candara" pitchFamily="34" charset="0"/>
                <a:ea typeface="+mn-ea"/>
                <a:cs typeface="+mn-cs"/>
              </a:rPr>
              <a:t> DLA </a:t>
            </a:r>
            <a:r>
              <a:rPr lang="pl-PL" sz="2000" b="0" dirty="0">
                <a:solidFill>
                  <a:prstClr val="black"/>
                </a:solidFill>
                <a:effectLst/>
                <a:latin typeface="Candara" pitchFamily="34" charset="0"/>
                <a:ea typeface="+mn-ea"/>
                <a:cs typeface="+mn-cs"/>
              </a:rPr>
              <a:t>PODNOSZENIA KOMPETENCJI I ROZWOJU OSOBISTEGO ORAZ ZAWODOWEGO</a:t>
            </a:r>
            <a:br>
              <a:rPr lang="pl-PL" sz="2000" b="0" dirty="0">
                <a:solidFill>
                  <a:prstClr val="black"/>
                </a:solidFill>
                <a:effectLst/>
                <a:latin typeface="Candara" pitchFamily="34" charset="0"/>
                <a:ea typeface="+mn-ea"/>
                <a:cs typeface="+mn-cs"/>
              </a:rPr>
            </a:br>
            <a:endParaRPr lang="pl-PL" sz="4400" dirty="0"/>
          </a:p>
        </p:txBody>
      </p:sp>
      <p:sp>
        <p:nvSpPr>
          <p:cNvPr id="4" name="pole tekstowe 3"/>
          <p:cNvSpPr txBox="1"/>
          <p:nvPr/>
        </p:nvSpPr>
        <p:spPr>
          <a:xfrm>
            <a:off x="6084168" y="1556792"/>
            <a:ext cx="3059832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rgbClr val="002060"/>
                </a:solidFill>
                <a:latin typeface="Candara" pitchFamily="34" charset="0"/>
              </a:rPr>
              <a:t>KADRA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pl-PL" sz="1700" dirty="0">
                <a:latin typeface="Candara" pitchFamily="34" charset="0"/>
              </a:rPr>
              <a:t>poznanie za granicą nowych metod uczenia zawodu, </a:t>
            </a:r>
            <a:endParaRPr lang="pl-PL" sz="1700" dirty="0" smtClean="0">
              <a:latin typeface="Candara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pl-PL" sz="1700" dirty="0" smtClean="0">
                <a:latin typeface="Candara" pitchFamily="34" charset="0"/>
              </a:rPr>
              <a:t>podniesienie </a:t>
            </a:r>
            <a:r>
              <a:rPr lang="pl-PL" sz="1700" dirty="0">
                <a:latin typeface="Candara" pitchFamily="34" charset="0"/>
              </a:rPr>
              <a:t>kompetencji zawodowych i </a:t>
            </a:r>
            <a:r>
              <a:rPr lang="pl-PL" sz="1700" dirty="0" smtClean="0">
                <a:latin typeface="Candara" pitchFamily="34" charset="0"/>
              </a:rPr>
              <a:t>pedagogicznych,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pl-PL" sz="1700" dirty="0" smtClean="0">
                <a:latin typeface="Candara" pitchFamily="34" charset="0"/>
              </a:rPr>
              <a:t>włączenie </a:t>
            </a:r>
            <a:r>
              <a:rPr lang="pl-PL" sz="1700" dirty="0">
                <a:latin typeface="Candara" pitchFamily="34" charset="0"/>
              </a:rPr>
              <a:t>dobrych praktyk/rozwiązań do codziennej pracy, </a:t>
            </a:r>
            <a:endParaRPr lang="pl-PL" sz="1700" dirty="0" smtClean="0">
              <a:latin typeface="Candara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pl-PL" sz="1700" dirty="0" smtClean="0">
                <a:latin typeface="Candara" pitchFamily="34" charset="0"/>
              </a:rPr>
              <a:t>wymiana </a:t>
            </a:r>
            <a:r>
              <a:rPr lang="pl-PL" sz="1700" dirty="0">
                <a:latin typeface="Candara" pitchFamily="34" charset="0"/>
              </a:rPr>
              <a:t>doświadczeń </a:t>
            </a:r>
            <a:r>
              <a:rPr lang="pl-PL" sz="1700" dirty="0" smtClean="0">
                <a:latin typeface="Candara" pitchFamily="34" charset="0"/>
              </a:rPr>
              <a:t/>
            </a:r>
            <a:br>
              <a:rPr lang="pl-PL" sz="1700" dirty="0" smtClean="0">
                <a:latin typeface="Candara" pitchFamily="34" charset="0"/>
              </a:rPr>
            </a:br>
            <a:r>
              <a:rPr lang="pl-PL" sz="1700" dirty="0" smtClean="0">
                <a:latin typeface="Candara" pitchFamily="34" charset="0"/>
              </a:rPr>
              <a:t>i </a:t>
            </a:r>
            <a:r>
              <a:rPr lang="pl-PL" sz="1700" dirty="0">
                <a:latin typeface="Candara" pitchFamily="34" charset="0"/>
              </a:rPr>
              <a:t>rozwijanie trwałej współpracy między instytucjami kształcenia/szkolenia </a:t>
            </a:r>
            <a:r>
              <a:rPr lang="pl-PL" sz="1700" dirty="0" smtClean="0">
                <a:latin typeface="Candara" pitchFamily="34" charset="0"/>
              </a:rPr>
              <a:t>zawodowego </a:t>
            </a:r>
            <a:r>
              <a:rPr lang="pl-PL" sz="1700" dirty="0">
                <a:latin typeface="Candara" pitchFamily="34" charset="0"/>
              </a:rPr>
              <a:t>różnych krajów</a:t>
            </a:r>
            <a:r>
              <a:rPr lang="pl-PL" sz="1700" dirty="0">
                <a:solidFill>
                  <a:srgbClr val="002060"/>
                </a:solidFill>
                <a:latin typeface="Candara" pitchFamily="34" charset="0"/>
              </a:rPr>
              <a:t>.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395536" y="1556792"/>
            <a:ext cx="3096344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rgbClr val="002060"/>
                </a:solidFill>
                <a:latin typeface="Candara" pitchFamily="34" charset="0"/>
              </a:rPr>
              <a:t>INSTYTUCJE PARTNERSKIE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pl-PL" sz="1600" dirty="0" smtClean="0">
                <a:latin typeface="Candara" pitchFamily="34" charset="0"/>
              </a:rPr>
              <a:t>wzrost </a:t>
            </a:r>
            <a:r>
              <a:rPr lang="pl-PL" sz="1600" dirty="0">
                <a:latin typeface="Candara" pitchFamily="34" charset="0"/>
              </a:rPr>
              <a:t>zdolności do działań w wymiarze </a:t>
            </a:r>
            <a:r>
              <a:rPr lang="pl-PL" sz="1600" dirty="0" smtClean="0">
                <a:latin typeface="Candara" pitchFamily="34" charset="0"/>
              </a:rPr>
              <a:t>międzynarodowym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pl-PL" sz="1600" dirty="0" smtClean="0">
                <a:latin typeface="Candara" pitchFamily="34" charset="0"/>
              </a:rPr>
              <a:t>poprawa </a:t>
            </a:r>
            <a:r>
              <a:rPr lang="pl-PL" sz="1600" dirty="0">
                <a:latin typeface="Candara" pitchFamily="34" charset="0"/>
              </a:rPr>
              <a:t>umiejętności zarządzania i strategii na rzecz </a:t>
            </a:r>
            <a:r>
              <a:rPr lang="pl-PL" sz="1600" dirty="0" smtClean="0">
                <a:latin typeface="Candara" pitchFamily="34" charset="0"/>
              </a:rPr>
              <a:t>międzynarodowego wymiaru </a:t>
            </a:r>
            <a:r>
              <a:rPr lang="pl-PL" sz="1600" dirty="0">
                <a:latin typeface="Candara" pitchFamily="34" charset="0"/>
              </a:rPr>
              <a:t>w zakresie edukacji </a:t>
            </a:r>
            <a:r>
              <a:rPr lang="pl-PL" sz="1600" dirty="0" smtClean="0">
                <a:latin typeface="Candara" pitchFamily="34" charset="0"/>
              </a:rPr>
              <a:t>zawodowej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pl-PL" sz="1600" dirty="0" smtClean="0">
                <a:latin typeface="Candara" pitchFamily="34" charset="0"/>
              </a:rPr>
              <a:t>wdrożenie </a:t>
            </a:r>
            <a:r>
              <a:rPr lang="pl-PL" sz="1600" dirty="0">
                <a:latin typeface="Candara" pitchFamily="34" charset="0"/>
              </a:rPr>
              <a:t>procesów uznawania, poświadczania kompetencji zdobytych za </a:t>
            </a:r>
            <a:r>
              <a:rPr lang="pl-PL" sz="1600" dirty="0" smtClean="0">
                <a:latin typeface="Candara" pitchFamily="34" charset="0"/>
              </a:rPr>
              <a:t>granicą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pl-PL" sz="1600" dirty="0" smtClean="0">
                <a:latin typeface="Candara" pitchFamily="34" charset="0"/>
              </a:rPr>
              <a:t>wzrost </a:t>
            </a:r>
            <a:r>
              <a:rPr lang="pl-PL" sz="1600" dirty="0">
                <a:latin typeface="Candara" pitchFamily="34" charset="0"/>
              </a:rPr>
              <a:t>skuteczności działań na rzecz społ. lokalnej, usprawnianie metod pracy z młodzieżą; strategicznie planowanie </a:t>
            </a:r>
            <a:r>
              <a:rPr lang="pl-PL" sz="1600" dirty="0" smtClean="0">
                <a:latin typeface="Candara" pitchFamily="34" charset="0"/>
              </a:rPr>
              <a:t>doskonalenia pracowników </a:t>
            </a:r>
            <a:r>
              <a:rPr lang="pl-PL" sz="1600" dirty="0">
                <a:latin typeface="Candara" pitchFamily="34" charset="0"/>
              </a:rPr>
              <a:t>w związku </a:t>
            </a:r>
            <a:r>
              <a:rPr lang="pl-PL" sz="1600" dirty="0" smtClean="0">
                <a:latin typeface="Candara" pitchFamily="34" charset="0"/>
              </a:rPr>
              <a:t/>
            </a:r>
            <a:br>
              <a:rPr lang="pl-PL" sz="1600" dirty="0" smtClean="0">
                <a:latin typeface="Candara" pitchFamily="34" charset="0"/>
              </a:rPr>
            </a:br>
            <a:r>
              <a:rPr lang="pl-PL" sz="1600" dirty="0" smtClean="0">
                <a:latin typeface="Candara" pitchFamily="34" charset="0"/>
              </a:rPr>
              <a:t>z </a:t>
            </a:r>
            <a:r>
              <a:rPr lang="pl-PL" sz="1600" dirty="0">
                <a:latin typeface="Candara" pitchFamily="34" charset="0"/>
              </a:rPr>
              <a:t>ich potrzebami i celami </a:t>
            </a:r>
            <a:r>
              <a:rPr lang="pl-PL" sz="1600" dirty="0" smtClean="0">
                <a:latin typeface="Candara" pitchFamily="34" charset="0"/>
              </a:rPr>
              <a:t>organizacyjnymi</a:t>
            </a:r>
            <a:endParaRPr lang="pl-PL" sz="1600" dirty="0"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263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251520" y="2780928"/>
            <a:ext cx="8653935" cy="2664296"/>
          </a:xfrm>
        </p:spPr>
        <p:txBody>
          <a:bodyPr>
            <a:noAutofit/>
          </a:bodyPr>
          <a:lstStyle/>
          <a:p>
            <a:pPr marL="109728" indent="0" algn="just">
              <a:buNone/>
            </a:pPr>
            <a:r>
              <a:rPr lang="pl-PL" sz="2200" dirty="0"/>
              <a:t>Firma specjalizuje się w organizacji stażów dla uczniów szkół technicznych i zawodowych oraz </a:t>
            </a:r>
            <a:r>
              <a:rPr lang="pl-PL" sz="2200" dirty="0" smtClean="0"/>
              <a:t>szkoleń typu job shadowing</a:t>
            </a:r>
            <a:r>
              <a:rPr lang="pl-PL" sz="2200" dirty="0"/>
              <a:t> </a:t>
            </a:r>
            <a:r>
              <a:rPr lang="pl-PL" sz="2200" dirty="0" smtClean="0"/>
              <a:t/>
            </a:r>
            <a:br>
              <a:rPr lang="pl-PL" sz="2200" dirty="0" smtClean="0"/>
            </a:br>
            <a:r>
              <a:rPr lang="pl-PL" sz="2200" dirty="0" smtClean="0"/>
              <a:t>dla kadry kształcenia zawodowego</a:t>
            </a:r>
            <a:r>
              <a:rPr lang="pl-PL" sz="2200" dirty="0"/>
              <a:t>. </a:t>
            </a:r>
            <a:r>
              <a:rPr lang="pl-PL" sz="2200" dirty="0" smtClean="0"/>
              <a:t>Organizując przedsięwzięcia </a:t>
            </a:r>
            <a:r>
              <a:rPr lang="pl-PL" sz="2200" dirty="0"/>
              <a:t>projektowe </a:t>
            </a:r>
            <a:r>
              <a:rPr lang="pl-PL" sz="2200" dirty="0" smtClean="0"/>
              <a:t>za </a:t>
            </a:r>
            <a:r>
              <a:rPr lang="pl-PL" sz="2200" dirty="0"/>
              <a:t>główny cel swoich działań stawia sobie zwiększenie mobilności zawodowej na europejskim rynku </a:t>
            </a:r>
            <a:r>
              <a:rPr lang="pl-PL" sz="2200" dirty="0" smtClean="0"/>
              <a:t>pracy. Firma rocznie przyjmuje ponad </a:t>
            </a:r>
            <a:r>
              <a:rPr lang="pl-PL" sz="2200" dirty="0"/>
              <a:t>2000 </a:t>
            </a:r>
            <a:r>
              <a:rPr lang="pl-PL" sz="2200" dirty="0" smtClean="0"/>
              <a:t>uczestników biorących </a:t>
            </a:r>
            <a:r>
              <a:rPr lang="pl-PL" sz="2200" dirty="0"/>
              <a:t>udział w różnego rodzaju projektach mobilności, w tym różnych zawodów.</a:t>
            </a: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281016" y="498451"/>
            <a:ext cx="6020012" cy="1440160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/>
            </a:r>
            <a:br>
              <a:rPr lang="pl-PL" dirty="0" smtClean="0"/>
            </a:br>
            <a:r>
              <a:rPr lang="pl-PL" sz="3600" dirty="0"/>
              <a:t>PATRNERZY ZAGRANICZNI </a:t>
            </a:r>
            <a:r>
              <a:rPr lang="pl-PL" sz="3600" dirty="0" smtClean="0"/>
              <a:t/>
            </a:r>
            <a:br>
              <a:rPr lang="pl-PL" sz="3600" dirty="0" smtClean="0"/>
            </a:br>
            <a:r>
              <a:rPr lang="pl-PL" sz="3600" dirty="0" smtClean="0"/>
              <a:t>PROJEKTU</a:t>
            </a:r>
            <a:r>
              <a:rPr lang="pl-PL" dirty="0"/>
              <a:t/>
            </a:r>
            <a:br>
              <a:rPr lang="pl-PL" dirty="0"/>
            </a:br>
            <a:r>
              <a:rPr lang="pl-PL" sz="3600" dirty="0" err="1" smtClean="0">
                <a:solidFill>
                  <a:srgbClr val="FF0000"/>
                </a:solidFill>
              </a:rPr>
              <a:t>Vitalis</a:t>
            </a:r>
            <a:r>
              <a:rPr lang="pl-PL" sz="3600" dirty="0" smtClean="0">
                <a:solidFill>
                  <a:srgbClr val="FF0000"/>
                </a:solidFill>
              </a:rPr>
              <a:t> </a:t>
            </a:r>
            <a:r>
              <a:rPr lang="pl-PL" sz="3600" dirty="0">
                <a:solidFill>
                  <a:srgbClr val="FF0000"/>
                </a:solidFill>
              </a:rPr>
              <a:t>GmbH</a:t>
            </a:r>
            <a:br>
              <a:rPr lang="pl-PL" sz="3600" dirty="0">
                <a:solidFill>
                  <a:srgbClr val="FF0000"/>
                </a:solidFill>
              </a:rPr>
            </a:br>
            <a:r>
              <a:rPr lang="pl-PL" sz="3600" dirty="0">
                <a:solidFill>
                  <a:srgbClr val="FF0000"/>
                </a:solidFill>
              </a:rPr>
              <a:t>Ralf </a:t>
            </a:r>
            <a:r>
              <a:rPr lang="pl-PL" sz="3600" dirty="0" err="1">
                <a:solidFill>
                  <a:srgbClr val="FF0000"/>
                </a:solidFill>
              </a:rPr>
              <a:t>GieseckeGut</a:t>
            </a:r>
            <a:r>
              <a:rPr lang="pl-PL" sz="3600" dirty="0">
                <a:solidFill>
                  <a:srgbClr val="FF0000"/>
                </a:solidFill>
              </a:rPr>
              <a:t> </a:t>
            </a:r>
            <a:r>
              <a:rPr lang="pl-PL" sz="3600" dirty="0" err="1">
                <a:solidFill>
                  <a:srgbClr val="FF0000"/>
                </a:solidFill>
              </a:rPr>
              <a:t>Wehlitz</a:t>
            </a:r>
            <a:r>
              <a:rPr lang="pl-PL" sz="3600" dirty="0">
                <a:solidFill>
                  <a:srgbClr val="FF0000"/>
                </a:solidFill>
              </a:rPr>
              <a:t> 04435 </a:t>
            </a:r>
            <a:r>
              <a:rPr lang="pl-PL" sz="3600" dirty="0" err="1" smtClean="0">
                <a:solidFill>
                  <a:srgbClr val="FF0000"/>
                </a:solidFill>
              </a:rPr>
              <a:t>Schkeuditz</a:t>
            </a:r>
            <a:endParaRPr lang="pl-PL" sz="3600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4694"/>
            <a:ext cx="2903551" cy="197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898" y="5517232"/>
            <a:ext cx="2011152" cy="1340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823" y="5520866"/>
            <a:ext cx="2505075" cy="133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62180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64" y="1"/>
            <a:ext cx="914845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00815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487226" y="1629489"/>
            <a:ext cx="8229600" cy="4525963"/>
          </a:xfrm>
        </p:spPr>
        <p:txBody>
          <a:bodyPr>
            <a:normAutofit/>
          </a:bodyPr>
          <a:lstStyle/>
          <a:p>
            <a:pPr marL="109728" indent="0" algn="just">
              <a:buNone/>
            </a:pPr>
            <a:r>
              <a:rPr lang="pl-PL" sz="2350" dirty="0"/>
              <a:t>P</a:t>
            </a:r>
            <a:r>
              <a:rPr lang="pl-PL" sz="2350" dirty="0" smtClean="0"/>
              <a:t>ołożony w </a:t>
            </a:r>
            <a:r>
              <a:rPr lang="pl-PL" sz="2350" dirty="0"/>
              <a:t>centrum </a:t>
            </a:r>
            <a:r>
              <a:rPr lang="pl-PL" sz="2350" dirty="0" smtClean="0"/>
              <a:t>Alp, w </a:t>
            </a:r>
            <a:r>
              <a:rPr lang="pl-PL" sz="2350" dirty="0"/>
              <a:t>dolinie </a:t>
            </a:r>
            <a:r>
              <a:rPr lang="pl-PL" sz="2350" dirty="0" err="1"/>
              <a:t>Fusch</a:t>
            </a:r>
            <a:r>
              <a:rPr lang="pl-PL" sz="2350" dirty="0"/>
              <a:t> koło </a:t>
            </a:r>
            <a:r>
              <a:rPr lang="pl-PL" sz="2350" dirty="0" err="1"/>
              <a:t>Kaprun</a:t>
            </a:r>
            <a:r>
              <a:rPr lang="pl-PL" sz="2350" dirty="0"/>
              <a:t> </a:t>
            </a:r>
            <a:r>
              <a:rPr lang="pl-PL" sz="2350" dirty="0" smtClean="0"/>
              <a:t>i </a:t>
            </a:r>
            <a:r>
              <a:rPr lang="pl-PL" sz="2350" dirty="0" err="1"/>
              <a:t>Zell</a:t>
            </a:r>
            <a:r>
              <a:rPr lang="pl-PL" sz="2350" dirty="0"/>
              <a:t> </a:t>
            </a:r>
            <a:r>
              <a:rPr lang="pl-PL" sz="2350" dirty="0" err="1"/>
              <a:t>am</a:t>
            </a:r>
            <a:r>
              <a:rPr lang="pl-PL" sz="2350" dirty="0"/>
              <a:t> </a:t>
            </a:r>
            <a:r>
              <a:rPr lang="pl-PL" sz="2350" dirty="0" err="1"/>
              <a:t>See</a:t>
            </a:r>
            <a:r>
              <a:rPr lang="pl-PL" sz="2350" dirty="0" smtClean="0"/>
              <a:t>, w </a:t>
            </a:r>
            <a:r>
              <a:rPr lang="pl-PL" sz="2350" dirty="0"/>
              <a:t>landzie Salzburskim, przyjmuje praktykantów z wielu polskich szkół kształcących </a:t>
            </a:r>
            <a:r>
              <a:rPr lang="pl-PL" sz="2350" dirty="0" smtClean="0"/>
              <a:t/>
            </a:r>
            <a:br>
              <a:rPr lang="pl-PL" sz="2350" dirty="0" smtClean="0"/>
            </a:br>
            <a:r>
              <a:rPr lang="pl-PL" sz="2350" dirty="0" smtClean="0"/>
              <a:t>w </a:t>
            </a:r>
            <a:r>
              <a:rPr lang="pl-PL" sz="2350" dirty="0"/>
              <a:t>zawodzie technik hotelarstwa, żywienia i usług gastronomicznych, architektury krajobrazu. Odbywają się one w </a:t>
            </a:r>
            <a:r>
              <a:rPr lang="pl-PL" sz="2350" dirty="0" smtClean="0"/>
              <a:t>systemie </a:t>
            </a:r>
            <a:r>
              <a:rPr lang="pl-PL" sz="2350" dirty="0"/>
              <a:t>2  lub 4-tygodniowym. </a:t>
            </a:r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>
                <a:solidFill>
                  <a:srgbClr val="FF0000"/>
                </a:solidFill>
              </a:rPr>
              <a:t/>
            </a:r>
            <a:br>
              <a:rPr lang="pl-PL" dirty="0" smtClean="0">
                <a:solidFill>
                  <a:srgbClr val="FF0000"/>
                </a:solidFill>
              </a:rPr>
            </a:br>
            <a:r>
              <a:rPr lang="pl-PL" dirty="0" smtClean="0"/>
              <a:t>PENSION </a:t>
            </a:r>
            <a:r>
              <a:rPr lang="pl-PL" dirty="0"/>
              <a:t>IMBACHHORN </a:t>
            </a:r>
            <a:r>
              <a:rPr lang="pl-PL" dirty="0" err="1" smtClean="0"/>
              <a:t>ElaSławekKotowscy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168" y="116632"/>
            <a:ext cx="2704954" cy="1467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6" y="3789040"/>
            <a:ext cx="2904173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409" y="4477618"/>
            <a:ext cx="3088472" cy="2380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911" y="4149080"/>
            <a:ext cx="3420636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02088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42" b="12857"/>
          <a:stretch/>
        </p:blipFill>
        <p:spPr bwMode="auto">
          <a:xfrm>
            <a:off x="5663818" y="1772816"/>
            <a:ext cx="3480181" cy="1471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ymbol zastępczy zawartości 1"/>
          <p:cNvSpPr>
            <a:spLocks noGrp="1"/>
          </p:cNvSpPr>
          <p:nvPr>
            <p:ph idx="1"/>
          </p:nvPr>
        </p:nvSpPr>
        <p:spPr>
          <a:xfrm>
            <a:off x="251520" y="886409"/>
            <a:ext cx="8229600" cy="4738531"/>
          </a:xfrm>
        </p:spPr>
        <p:txBody>
          <a:bodyPr>
            <a:normAutofit fontScale="92500" lnSpcReduction="10000"/>
          </a:bodyPr>
          <a:lstStyle/>
          <a:p>
            <a:pPr marL="109728" indent="0">
              <a:buNone/>
            </a:pPr>
            <a:r>
              <a:rPr lang="pl-PL" b="1" dirty="0" smtClean="0"/>
              <a:t>UCZNIOWIE</a:t>
            </a:r>
          </a:p>
          <a:p>
            <a:r>
              <a:rPr lang="pl-PL" sz="2600" dirty="0" smtClean="0"/>
              <a:t>Zawód</a:t>
            </a:r>
            <a:r>
              <a:rPr lang="pl-PL" sz="2600" dirty="0"/>
              <a:t>: </a:t>
            </a:r>
            <a:r>
              <a:rPr lang="pl-PL" sz="2600" dirty="0" smtClean="0"/>
              <a:t>technik hotelarstwa</a:t>
            </a:r>
            <a:endParaRPr lang="pl-PL" sz="2600" dirty="0"/>
          </a:p>
          <a:p>
            <a:r>
              <a:rPr lang="pl-PL" sz="2600" dirty="0" smtClean="0"/>
              <a:t>Forma: zagraniczny staż zawodowy</a:t>
            </a:r>
            <a:endParaRPr lang="pl-PL" sz="2600" dirty="0"/>
          </a:p>
          <a:p>
            <a:r>
              <a:rPr lang="pl-PL" dirty="0" smtClean="0"/>
              <a:t>Terminy: </a:t>
            </a:r>
          </a:p>
          <a:p>
            <a:pPr marL="109728" indent="0">
              <a:buNone/>
            </a:pPr>
            <a:r>
              <a:rPr lang="pl-PL" b="1" dirty="0">
                <a:solidFill>
                  <a:srgbClr val="FF0000"/>
                </a:solidFill>
              </a:rPr>
              <a:t> </a:t>
            </a:r>
            <a:r>
              <a:rPr lang="pl-PL" b="1" dirty="0" smtClean="0">
                <a:solidFill>
                  <a:srgbClr val="FF0000"/>
                </a:solidFill>
              </a:rPr>
              <a:t>                maj – czerwiec 2021</a:t>
            </a:r>
          </a:p>
          <a:p>
            <a:pPr marL="1828800" lvl="7" indent="0">
              <a:buNone/>
            </a:pPr>
            <a:r>
              <a:rPr lang="pl-PL" sz="2700" b="1" dirty="0" smtClean="0">
                <a:solidFill>
                  <a:srgbClr val="FF0000"/>
                </a:solidFill>
              </a:rPr>
              <a:t>wrzesień – październik 2021</a:t>
            </a:r>
          </a:p>
          <a:p>
            <a:r>
              <a:rPr lang="pl-PL" sz="2600" dirty="0" smtClean="0"/>
              <a:t>Czas </a:t>
            </a:r>
            <a:r>
              <a:rPr lang="pl-PL" sz="2600" dirty="0"/>
              <a:t>trwania (z podróżą): </a:t>
            </a:r>
            <a:r>
              <a:rPr lang="pl-PL" sz="2600" dirty="0" smtClean="0"/>
              <a:t>14 </a:t>
            </a:r>
            <a:r>
              <a:rPr lang="pl-PL" sz="2600" dirty="0"/>
              <a:t>dni</a:t>
            </a:r>
          </a:p>
          <a:p>
            <a:r>
              <a:rPr lang="pl-PL" sz="2600" dirty="0"/>
              <a:t>Liczba uczestników: </a:t>
            </a:r>
            <a:r>
              <a:rPr lang="pl-PL" sz="2600" dirty="0" smtClean="0"/>
              <a:t>28 </a:t>
            </a:r>
            <a:r>
              <a:rPr lang="pl-PL" sz="2600" dirty="0"/>
              <a:t>osób + 4</a:t>
            </a:r>
            <a:r>
              <a:rPr lang="pl-PL" sz="2600" dirty="0" smtClean="0"/>
              <a:t> </a:t>
            </a:r>
            <a:r>
              <a:rPr lang="pl-PL" sz="2600" dirty="0"/>
              <a:t>opiekun</a:t>
            </a:r>
          </a:p>
          <a:p>
            <a:r>
              <a:rPr lang="pl-PL" sz="2600" dirty="0"/>
              <a:t>Miejsce:</a:t>
            </a:r>
            <a:r>
              <a:rPr lang="pl-PL" dirty="0"/>
              <a:t> </a:t>
            </a:r>
            <a:r>
              <a:rPr lang="pl-PL" sz="2400" dirty="0" err="1"/>
              <a:t>Pension</a:t>
            </a:r>
            <a:r>
              <a:rPr lang="pl-PL" sz="2400" dirty="0"/>
              <a:t> </a:t>
            </a:r>
            <a:r>
              <a:rPr lang="pl-PL" sz="2400" dirty="0" err="1"/>
              <a:t>Imbachhorn</a:t>
            </a:r>
            <a:r>
              <a:rPr lang="pl-PL" sz="2400" dirty="0"/>
              <a:t>		</a:t>
            </a: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>	         ESKO </a:t>
            </a:r>
            <a:r>
              <a:rPr lang="pl-PL" sz="2400" dirty="0"/>
              <a:t>Kotowski KG		</a:t>
            </a: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>	</a:t>
            </a:r>
            <a:r>
              <a:rPr lang="pl-PL" sz="2400" dirty="0"/>
              <a:t> </a:t>
            </a:r>
            <a:r>
              <a:rPr lang="pl-PL" sz="2400" dirty="0" smtClean="0"/>
              <a:t>        </a:t>
            </a:r>
            <a:r>
              <a:rPr lang="pl-PL" sz="2400" dirty="0" err="1" smtClean="0"/>
              <a:t>Zeller</a:t>
            </a:r>
            <a:r>
              <a:rPr lang="pl-PL" sz="2400" dirty="0" smtClean="0"/>
              <a:t> </a:t>
            </a:r>
            <a:r>
              <a:rPr lang="pl-PL" sz="2400" dirty="0" err="1"/>
              <a:t>Fusch</a:t>
            </a:r>
            <a:r>
              <a:rPr lang="pl-PL" sz="2400" dirty="0"/>
              <a:t> 79		</a:t>
            </a:r>
            <a:r>
              <a:rPr lang="pl-PL" sz="2400" dirty="0" smtClean="0"/>
              <a:t/>
            </a:r>
            <a:br>
              <a:rPr lang="pl-PL" sz="2400" dirty="0" smtClean="0"/>
            </a:br>
            <a:r>
              <a:rPr lang="pl-PL" sz="2400" dirty="0" smtClean="0"/>
              <a:t>	</a:t>
            </a:r>
            <a:r>
              <a:rPr lang="pl-PL" sz="2400" dirty="0"/>
              <a:t> </a:t>
            </a:r>
            <a:r>
              <a:rPr lang="pl-PL" sz="2400" dirty="0" smtClean="0"/>
              <a:t>        A-5672 </a:t>
            </a:r>
            <a:r>
              <a:rPr lang="pl-PL" sz="2400" dirty="0" err="1"/>
              <a:t>Fusch</a:t>
            </a:r>
            <a:r>
              <a:rPr lang="pl-PL" sz="2400" dirty="0"/>
              <a:t> a.d. </a:t>
            </a:r>
            <a:r>
              <a:rPr lang="pl-PL" sz="2400" dirty="0" err="1"/>
              <a:t>Großglocknerstraße</a:t>
            </a:r>
            <a:r>
              <a:rPr lang="pl-PL" sz="2400" dirty="0"/>
              <a:t> </a:t>
            </a:r>
          </a:p>
          <a:p>
            <a:endParaRPr lang="pl-PL" dirty="0"/>
          </a:p>
        </p:txBody>
      </p:sp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395536" y="22941"/>
            <a:ext cx="8229600" cy="1143000"/>
          </a:xfrm>
        </p:spPr>
        <p:txBody>
          <a:bodyPr>
            <a:normAutofit/>
          </a:bodyPr>
          <a:lstStyle/>
          <a:p>
            <a:r>
              <a:rPr lang="pl-PL" sz="4400" dirty="0" smtClean="0"/>
              <a:t>Realizacja:</a:t>
            </a:r>
            <a:endParaRPr lang="pl-PL" sz="4400" dirty="0"/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724" y="0"/>
            <a:ext cx="3247276" cy="1615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065" y="5241921"/>
            <a:ext cx="2875935" cy="1616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5241921"/>
            <a:ext cx="2200121" cy="1612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8048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70671"/>
            <a:ext cx="3303587" cy="179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7" t="16500" b="16400"/>
          <a:stretch/>
        </p:blipFill>
        <p:spPr bwMode="auto">
          <a:xfrm>
            <a:off x="6876256" y="-1"/>
            <a:ext cx="2267744" cy="111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rostokąt 4"/>
          <p:cNvSpPr/>
          <p:nvPr/>
        </p:nvSpPr>
        <p:spPr>
          <a:xfrm>
            <a:off x="179512" y="332656"/>
            <a:ext cx="8496944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9728" indent="0">
              <a:buNone/>
            </a:pPr>
            <a:r>
              <a:rPr lang="pl-PL" sz="2700" b="1" dirty="0" smtClean="0"/>
              <a:t>UCZNIOWIE</a:t>
            </a:r>
            <a:endParaRPr lang="pl-PL" sz="2700" b="1" dirty="0"/>
          </a:p>
          <a:p>
            <a:endParaRPr lang="pl-PL" sz="800" dirty="0" smtClean="0"/>
          </a:p>
          <a:p>
            <a:r>
              <a:rPr lang="pl-PL" sz="2300" dirty="0" smtClean="0"/>
              <a:t>Zawód</a:t>
            </a:r>
            <a:r>
              <a:rPr lang="pl-PL" sz="2300" dirty="0"/>
              <a:t>: technik: </a:t>
            </a:r>
            <a:r>
              <a:rPr lang="pl-PL" sz="2300" dirty="0" smtClean="0"/>
              <a:t>architektury krajobrazu, ekonomista</a:t>
            </a:r>
            <a:r>
              <a:rPr lang="pl-PL" sz="2300" dirty="0"/>
              <a:t>, handlowiec, informatyk, </a:t>
            </a:r>
            <a:r>
              <a:rPr lang="pl-PL" sz="2300" dirty="0" smtClean="0"/>
              <a:t>mechanik, mechanik-monter </a:t>
            </a:r>
            <a:r>
              <a:rPr lang="pl-PL" sz="2300" dirty="0"/>
              <a:t>maszyn i urządzeń, mechanik pojazdów </a:t>
            </a:r>
            <a:r>
              <a:rPr lang="pl-PL" sz="2300" dirty="0" smtClean="0"/>
              <a:t>samochodowych</a:t>
            </a:r>
          </a:p>
          <a:p>
            <a:r>
              <a:rPr lang="pl-PL" sz="2400" dirty="0" smtClean="0"/>
              <a:t>Forma</a:t>
            </a:r>
            <a:r>
              <a:rPr lang="pl-PL" sz="2400" dirty="0"/>
              <a:t>: </a:t>
            </a:r>
            <a:r>
              <a:rPr lang="pl-PL" sz="2400" dirty="0" smtClean="0"/>
              <a:t>zagraniczny </a:t>
            </a:r>
            <a:r>
              <a:rPr lang="pl-PL" sz="2400" dirty="0"/>
              <a:t>staż zawodowy</a:t>
            </a:r>
          </a:p>
          <a:p>
            <a:r>
              <a:rPr lang="pl-PL" sz="2400" dirty="0" smtClean="0"/>
              <a:t>Terminy: </a:t>
            </a:r>
          </a:p>
          <a:p>
            <a:r>
              <a:rPr lang="pl-PL" sz="2400" b="1">
                <a:solidFill>
                  <a:srgbClr val="FF0000"/>
                </a:solidFill>
              </a:rPr>
              <a:t> </a:t>
            </a:r>
            <a:r>
              <a:rPr lang="pl-PL" sz="2400" b="1" smtClean="0">
                <a:solidFill>
                  <a:srgbClr val="FF0000"/>
                </a:solidFill>
              </a:rPr>
              <a:t>                 </a:t>
            </a:r>
            <a:r>
              <a:rPr lang="pl-PL" sz="2400" b="1" smtClean="0">
                <a:solidFill>
                  <a:srgbClr val="FF0000"/>
                </a:solidFill>
              </a:rPr>
              <a:t>maj - czerwiec </a:t>
            </a:r>
            <a:r>
              <a:rPr lang="pl-PL" sz="2400" b="1" dirty="0">
                <a:solidFill>
                  <a:srgbClr val="FF0000"/>
                </a:solidFill>
              </a:rPr>
              <a:t>2021</a:t>
            </a:r>
          </a:p>
          <a:p>
            <a:r>
              <a:rPr lang="pl-PL" sz="2400" b="1" dirty="0" smtClean="0">
                <a:solidFill>
                  <a:srgbClr val="FF0000"/>
                </a:solidFill>
              </a:rPr>
              <a:t>                  wrzesień - październik </a:t>
            </a:r>
            <a:r>
              <a:rPr lang="pl-PL" sz="2400" b="1" dirty="0">
                <a:solidFill>
                  <a:srgbClr val="FF0000"/>
                </a:solidFill>
              </a:rPr>
              <a:t>2021</a:t>
            </a:r>
          </a:p>
          <a:p>
            <a:r>
              <a:rPr lang="pl-PL" sz="2400" dirty="0" smtClean="0"/>
              <a:t>Czas </a:t>
            </a:r>
            <a:r>
              <a:rPr lang="pl-PL" sz="2400" dirty="0"/>
              <a:t>trwania (z podróżą): </a:t>
            </a:r>
            <a:r>
              <a:rPr lang="pl-PL" sz="2400" dirty="0" smtClean="0"/>
              <a:t>14 </a:t>
            </a:r>
            <a:r>
              <a:rPr lang="pl-PL" sz="2400" dirty="0"/>
              <a:t>dni</a:t>
            </a:r>
          </a:p>
          <a:p>
            <a:r>
              <a:rPr lang="pl-PL" sz="2400" dirty="0"/>
              <a:t>Liczba uczestników: </a:t>
            </a:r>
            <a:r>
              <a:rPr lang="pl-PL" sz="2400" dirty="0" smtClean="0"/>
              <a:t>42 osób+4 opiekunów</a:t>
            </a:r>
            <a:endParaRPr lang="pl-PL" sz="2400" dirty="0"/>
          </a:p>
          <a:p>
            <a:r>
              <a:rPr lang="pl-PL" sz="2400" dirty="0"/>
              <a:t>Miejsce: </a:t>
            </a:r>
            <a:r>
              <a:rPr lang="de-DE" sz="2400" dirty="0"/>
              <a:t>Vitalis Betreuungsgesellschaft für Modellprojekte </a:t>
            </a:r>
            <a:r>
              <a:rPr lang="de-DE" sz="2400" dirty="0" smtClean="0"/>
              <a:t>mbH</a:t>
            </a:r>
            <a:r>
              <a:rPr lang="pl-PL" sz="2400" dirty="0" smtClean="0"/>
              <a:t> w </a:t>
            </a:r>
            <a:r>
              <a:rPr lang="pl-PL" sz="2400" dirty="0" err="1"/>
              <a:t>Schkeuditz</a:t>
            </a:r>
            <a:r>
              <a:rPr lang="pl-PL" sz="2400" dirty="0"/>
              <a:t>/k. Lipska </a:t>
            </a: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7" y="5133723"/>
            <a:ext cx="5153286" cy="168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2132856"/>
            <a:ext cx="2195736" cy="3000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28647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7600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54624" b="31121"/>
          <a:stretch/>
        </p:blipFill>
        <p:spPr bwMode="auto">
          <a:xfrm>
            <a:off x="6476578" y="4952927"/>
            <a:ext cx="2634784" cy="1905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525" y="53335"/>
            <a:ext cx="1865475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  <p:sp>
        <p:nvSpPr>
          <p:cNvPr id="2" name="pole tekstowe 1"/>
          <p:cNvSpPr txBox="1"/>
          <p:nvPr/>
        </p:nvSpPr>
        <p:spPr>
          <a:xfrm>
            <a:off x="539552" y="476672"/>
            <a:ext cx="77768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000" b="1" dirty="0" smtClean="0"/>
              <a:t>PO STAŻU UCZESTNICY OTRZYMAJĄ</a:t>
            </a:r>
            <a:r>
              <a:rPr lang="pl-PL" sz="3200" b="1" dirty="0" smtClean="0"/>
              <a:t>:</a:t>
            </a:r>
            <a:endParaRPr lang="pl-PL" sz="3200" b="1" dirty="0"/>
          </a:p>
        </p:txBody>
      </p:sp>
      <p:sp>
        <p:nvSpPr>
          <p:cNvPr id="3" name="pole tekstowe 2"/>
          <p:cNvSpPr txBox="1"/>
          <p:nvPr/>
        </p:nvSpPr>
        <p:spPr>
          <a:xfrm>
            <a:off x="539552" y="1196752"/>
            <a:ext cx="84969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pl-PL" dirty="0" smtClean="0"/>
              <a:t>EUROPASS-MOBILITY- dokument opisujący kwalifikacje i umiejętności nabyte podczas stażu lub job shadowing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pl-PL" dirty="0" smtClean="0"/>
              <a:t>Certyfikat od instytucji przyjmującej 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pl-PL" dirty="0"/>
              <a:t>Z</a:t>
            </a:r>
            <a:r>
              <a:rPr lang="pl-PL" dirty="0" smtClean="0"/>
              <a:t>aświadczenie o odbyciu stażu od pracodawcy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pl-PL" dirty="0"/>
              <a:t>ECVET— potwierdzenie efektów uczenia się i mobilności</a:t>
            </a:r>
          </a:p>
          <a:p>
            <a:pPr marL="285750" indent="-285750">
              <a:buFont typeface="Wingdings" pitchFamily="2" charset="2"/>
              <a:buChar char="q"/>
            </a:pPr>
            <a:endParaRPr lang="pl-PL" dirty="0" smtClean="0"/>
          </a:p>
          <a:p>
            <a:pPr marL="285750" indent="-285750">
              <a:buFont typeface="Wingdings" pitchFamily="2" charset="2"/>
              <a:buChar char="q"/>
            </a:pPr>
            <a:endParaRPr lang="pl-PL" dirty="0" smtClean="0"/>
          </a:p>
          <a:p>
            <a:endParaRPr lang="pl-PL" dirty="0"/>
          </a:p>
        </p:txBody>
      </p:sp>
      <p:sp>
        <p:nvSpPr>
          <p:cNvPr id="4" name="pole tekstowe 3"/>
          <p:cNvSpPr txBox="1"/>
          <p:nvPr/>
        </p:nvSpPr>
        <p:spPr>
          <a:xfrm>
            <a:off x="406789" y="2878070"/>
            <a:ext cx="7560840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000" dirty="0" smtClean="0"/>
              <a:t>STAŻ JEST UZNAWANY W POLSKIM SYSTEMIE EDUKACJI</a:t>
            </a:r>
            <a:endParaRPr lang="pl-PL" sz="2000" dirty="0"/>
          </a:p>
        </p:txBody>
      </p:sp>
      <p:sp>
        <p:nvSpPr>
          <p:cNvPr id="5" name="pole tekstowe 4"/>
          <p:cNvSpPr txBox="1"/>
          <p:nvPr/>
        </p:nvSpPr>
        <p:spPr>
          <a:xfrm>
            <a:off x="612377" y="3351502"/>
            <a:ext cx="7344816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/>
              <a:t>Ponadto: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pl-PL" sz="2000" dirty="0" smtClean="0"/>
              <a:t>zdobędą nowe umiejętności i doświadczenie </a:t>
            </a:r>
            <a:br>
              <a:rPr lang="pl-PL" sz="2000" dirty="0" smtClean="0"/>
            </a:br>
            <a:r>
              <a:rPr lang="pl-PL" sz="2000" dirty="0" smtClean="0"/>
              <a:t>zawodowe poprzez praktykę w miejscu pracy,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pl-PL" sz="2000" dirty="0" smtClean="0"/>
              <a:t>przełamią barierę komunikacyjną w j. obcym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pl-PL" sz="2000" dirty="0" smtClean="0"/>
              <a:t>nawiążą nowe kontakty,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pl-PL" sz="2000" dirty="0" smtClean="0"/>
              <a:t>poznają kulturę i tradycję kraju europejskiego </a:t>
            </a:r>
            <a:br>
              <a:rPr lang="pl-PL" sz="2000" dirty="0" smtClean="0"/>
            </a:br>
            <a:r>
              <a:rPr lang="pl-PL" sz="2000" dirty="0" smtClean="0"/>
              <a:t>oraz warunki życia, prowadzenia własnego </a:t>
            </a:r>
            <a:br>
              <a:rPr lang="pl-PL" sz="2000" dirty="0" smtClean="0"/>
            </a:br>
            <a:r>
              <a:rPr lang="pl-PL" sz="2000" dirty="0" smtClean="0"/>
              <a:t>biznesu</a:t>
            </a:r>
            <a:endParaRPr lang="pl-PL" sz="2000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9" y="3658975"/>
            <a:ext cx="2314926" cy="1056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accent1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933" y="1484784"/>
            <a:ext cx="246856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8563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ol">
  <a:themeElements>
    <a:clrScheme name="Hol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Hol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Hol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745</TotalTime>
  <Words>470</Words>
  <Application>Microsoft Office PowerPoint</Application>
  <PresentationFormat>Pokaz na ekranie (4:3)</PresentationFormat>
  <Paragraphs>91</Paragraphs>
  <Slides>15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15</vt:i4>
      </vt:variant>
    </vt:vector>
  </HeadingPairs>
  <TitlesOfParts>
    <vt:vector size="16" baseType="lpstr">
      <vt:lpstr>Hol</vt:lpstr>
      <vt:lpstr>Prezentacja programu PowerPoint</vt:lpstr>
      <vt:lpstr>Cele projektu: ZWIĘKSZENIE MOBILNOŚCI ZAGRANICZNEJ UCZNIÓW I KADRY  DLA PODNOSZENIA KOMPETENCJI I ROZWOJU OSOBISTEGO ORAZ ZAWODOWEGO </vt:lpstr>
      <vt:lpstr> PATRNERZY ZAGRANICZNI  PROJEKTU Vitalis GmbH Ralf GieseckeGut Wehlitz 04435 Schkeuditz</vt:lpstr>
      <vt:lpstr>Prezentacja programu PowerPoint</vt:lpstr>
      <vt:lpstr> PENSION IMBACHHORN ElaSławekKotowscy </vt:lpstr>
      <vt:lpstr>Realizacja:</vt:lpstr>
      <vt:lpstr>Prezentacja programu PowerPoint</vt:lpstr>
      <vt:lpstr>Prezentacja programu PowerPoint</vt:lpstr>
      <vt:lpstr>Prezentacja programu PowerPoint</vt:lpstr>
      <vt:lpstr>KADRA</vt:lpstr>
      <vt:lpstr>Prezentacja programu PowerPoint</vt:lpstr>
      <vt:lpstr>Prezentacja programu PowerPoint</vt:lpstr>
      <vt:lpstr>Prezentacja programu PowerPoint</vt:lpstr>
      <vt:lpstr>Prezentacja programu PowerPoint</vt:lpstr>
      <vt:lpstr> Więcej informacji: </vt:lpstr>
    </vt:vector>
  </TitlesOfParts>
  <Company>trans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Rysiek jach</dc:creator>
  <cp:lastModifiedBy>Kazimierz</cp:lastModifiedBy>
  <cp:revision>68</cp:revision>
  <dcterms:created xsi:type="dcterms:W3CDTF">2016-10-27T16:02:05Z</dcterms:created>
  <dcterms:modified xsi:type="dcterms:W3CDTF">2021-06-13T18:31:26Z</dcterms:modified>
</cp:coreProperties>
</file>