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57" r:id="rId4"/>
    <p:sldId id="287" r:id="rId5"/>
    <p:sldId id="259" r:id="rId6"/>
    <p:sldId id="260" r:id="rId7"/>
    <p:sldId id="261" r:id="rId8"/>
    <p:sldId id="262" r:id="rId9"/>
    <p:sldId id="279" r:id="rId10"/>
    <p:sldId id="280" r:id="rId11"/>
    <p:sldId id="263" r:id="rId12"/>
    <p:sldId id="264" r:id="rId13"/>
    <p:sldId id="277" r:id="rId14"/>
    <p:sldId id="266" r:id="rId15"/>
    <p:sldId id="265" r:id="rId16"/>
    <p:sldId id="290" r:id="rId17"/>
    <p:sldId id="291" r:id="rId18"/>
    <p:sldId id="269" r:id="rId19"/>
    <p:sldId id="270" r:id="rId20"/>
    <p:sldId id="283" r:id="rId21"/>
    <p:sldId id="295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A61D0C2D-6127-4F6F-B710-95B31F94A53D}">
          <p14:sldIdLst>
            <p14:sldId id="256"/>
            <p14:sldId id="272"/>
          </p14:sldIdLst>
        </p14:section>
        <p14:section name="Sekcia bez názvu" id="{D49B441F-661C-414D-A705-BBE2453188A5}">
          <p14:sldIdLst>
            <p14:sldId id="257"/>
            <p14:sldId id="287"/>
            <p14:sldId id="259"/>
            <p14:sldId id="260"/>
            <p14:sldId id="261"/>
            <p14:sldId id="262"/>
            <p14:sldId id="279"/>
            <p14:sldId id="280"/>
            <p14:sldId id="263"/>
            <p14:sldId id="264"/>
            <p14:sldId id="277"/>
            <p14:sldId id="266"/>
            <p14:sldId id="265"/>
            <p14:sldId id="290"/>
            <p14:sldId id="291"/>
            <p14:sldId id="269"/>
            <p14:sldId id="270"/>
            <p14:sldId id="28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5573540-9047-46E5-8C9A-C60F1DD5877E}" type="datetimeFigureOut">
              <a:rPr lang="sk-SK" smtClean="0"/>
              <a:t>23. 11. 2020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 descr="Vydražili cenné stradivárky | Nový Č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3" y="764704"/>
            <a:ext cx="8131514" cy="54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403648" y="1484784"/>
            <a:ext cx="6120680" cy="3888432"/>
          </a:xfrm>
          <a:prstGeom prst="rect">
            <a:avLst/>
          </a:prstGeom>
          <a:solidFill>
            <a:schemeClr val="accent2">
              <a:lumMod val="75000"/>
              <a:alpha val="5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643958" y="2967335"/>
            <a:ext cx="5856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IŠLI HUDCI HOROU</a:t>
            </a:r>
            <a:endParaRPr lang="sk-SK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467287" y="3890665"/>
            <a:ext cx="3993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Ľudová balada</a:t>
            </a:r>
            <a:endParaRPr lang="sk-SK" sz="44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24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536047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Hudci šli do hory na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drevo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Našli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drevo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na výrobu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huslí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Začali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rúbať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strom,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ktorý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k nim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prehovoril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Anička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hudcom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povedala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o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nešťastnej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kliatbe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Anička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hudcov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poprosila, aby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zahrali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matke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smutnú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skladbu,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ktorá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jej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ju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pripomenie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Skladba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matke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priniesla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žiaľ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a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uvedomila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si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dôsledky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svojich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činov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365760" lvl="1">
              <a:buFontTx/>
              <a:buChar char="-"/>
              <a:defRPr/>
            </a:pPr>
            <a:endParaRPr lang="cs-CZ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Nájdi </a:t>
            </a:r>
            <a:r>
              <a:rPr lang="sk-SK" b="1" dirty="0" smtClean="0"/>
              <a:t>znaky balady </a:t>
            </a:r>
            <a:r>
              <a:rPr lang="sk-SK" dirty="0" smtClean="0"/>
              <a:t>v texte Išli hudci horou.</a:t>
            </a:r>
            <a:endParaRPr lang="sk-SK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b="1" dirty="0" smtClean="0">
                <a:solidFill>
                  <a:schemeClr val="tx1"/>
                </a:solidFill>
              </a:rPr>
              <a:t>Pochmúrny dej</a:t>
            </a:r>
            <a:endParaRPr lang="sk-SK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="1" dirty="0" smtClean="0">
                <a:solidFill>
                  <a:schemeClr val="tx1"/>
                </a:solidFill>
              </a:rPr>
              <a:t>Gradácia  - stupňovanie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i="1" dirty="0" smtClean="0">
                <a:solidFill>
                  <a:schemeClr val="tx1"/>
                </a:solidFill>
              </a:rPr>
              <a:t>( </a:t>
            </a:r>
            <a:r>
              <a:rPr lang="sk-SK" i="1" dirty="0">
                <a:solidFill>
                  <a:schemeClr val="tx1"/>
                </a:solidFill>
              </a:rPr>
              <a:t>prvý raz zaťali, druhý raz zaťali ...)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="1" dirty="0" smtClean="0">
                <a:solidFill>
                  <a:schemeClr val="tx1"/>
                </a:solidFill>
              </a:rPr>
              <a:t>Tragický </a:t>
            </a:r>
            <a:r>
              <a:rPr lang="sk-SK" b="1" dirty="0">
                <a:solidFill>
                  <a:schemeClr val="tx1"/>
                </a:solidFill>
              </a:rPr>
              <a:t>koniec </a:t>
            </a:r>
            <a:endParaRPr lang="sk-SK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i="1" dirty="0" smtClean="0">
                <a:solidFill>
                  <a:schemeClr val="tx1"/>
                </a:solidFill>
              </a:rPr>
              <a:t>( </a:t>
            </a:r>
            <a:r>
              <a:rPr lang="sk-SK" i="1" dirty="0">
                <a:solidFill>
                  <a:schemeClr val="tx1"/>
                </a:solidFill>
              </a:rPr>
              <a:t>matka stratila dcéru a trpí )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395676" y="5013176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POROVNÁVAME LITERÁRNE ŽANRE</a:t>
            </a:r>
            <a:endParaRPr lang="sk-SK" dirty="0"/>
          </a:p>
        </p:txBody>
      </p:sp>
      <p:pic>
        <p:nvPicPr>
          <p:cNvPr id="4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76" y="-9216"/>
            <a:ext cx="4433624" cy="2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Nájdi</a:t>
            </a:r>
            <a:r>
              <a:rPr lang="sk-SK" b="1" dirty="0" smtClean="0"/>
              <a:t> rovnaké znaky medzi  baladou </a:t>
            </a:r>
            <a:r>
              <a:rPr lang="sk-SK" dirty="0" smtClean="0"/>
              <a:t>Išli hudci horou a </a:t>
            </a:r>
            <a:r>
              <a:rPr lang="sk-SK" b="1" dirty="0" smtClean="0"/>
              <a:t>rozprávkou.</a:t>
            </a:r>
            <a:endParaRPr lang="sk-SK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dirty="0" smtClean="0"/>
              <a:t>- stupňovanie </a:t>
            </a:r>
            <a:r>
              <a:rPr lang="sk-SK" dirty="0"/>
              <a:t>deja –  gradácia                                 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dirty="0" smtClean="0"/>
              <a:t>- využitie </a:t>
            </a:r>
            <a:r>
              <a:rPr lang="sk-SK" dirty="0"/>
              <a:t>číselnej symboliky </a:t>
            </a:r>
            <a:r>
              <a:rPr lang="sk-SK" dirty="0" smtClean="0"/>
              <a:t>(</a:t>
            </a:r>
            <a:r>
              <a:rPr lang="sk-SK" dirty="0"/>
              <a:t>3)                                                        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dirty="0" smtClean="0"/>
              <a:t>nadprirodzené </a:t>
            </a:r>
            <a:r>
              <a:rPr lang="sk-SK" dirty="0"/>
              <a:t>deje a javy </a:t>
            </a:r>
            <a:endParaRPr lang="sk-SK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sk-SK" i="1" dirty="0" smtClean="0"/>
              <a:t>( </a:t>
            </a:r>
            <a:r>
              <a:rPr lang="sk-SK" i="1" dirty="0"/>
              <a:t>premena dievčiny na strom; strom rozpráva; tečie z neho krv )                                                             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dirty="0" smtClean="0"/>
              <a:t>využívanie </a:t>
            </a:r>
            <a:r>
              <a:rPr lang="sk-SK" dirty="0"/>
              <a:t>zdrobnenín </a:t>
            </a:r>
            <a:endParaRPr lang="sk-SK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sk-SK" i="1" dirty="0" smtClean="0"/>
              <a:t>( </a:t>
            </a:r>
            <a:r>
              <a:rPr lang="sk-SK" i="1" dirty="0"/>
              <a:t>Anička, husličky, </a:t>
            </a:r>
            <a:r>
              <a:rPr lang="sk-SK" i="1" dirty="0" err="1" smtClean="0"/>
              <a:t>prstôčky</a:t>
            </a:r>
            <a:r>
              <a:rPr lang="sk-SK" i="1" dirty="0"/>
              <a:t>, kolíčky ... )                                  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dirty="0" smtClean="0"/>
              <a:t>- neznámy </a:t>
            </a:r>
            <a:r>
              <a:rPr lang="sk-SK" dirty="0"/>
              <a:t>autor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Nájdi</a:t>
            </a:r>
            <a:r>
              <a:rPr lang="sk-SK" b="1" dirty="0" smtClean="0"/>
              <a:t> rozdielne znaky medzi  baladou </a:t>
            </a:r>
            <a:r>
              <a:rPr lang="sk-SK" dirty="0" smtClean="0"/>
              <a:t>Išli hudci horou a </a:t>
            </a:r>
            <a:r>
              <a:rPr lang="sk-SK" b="1" dirty="0" smtClean="0"/>
              <a:t>rozprávkou.</a:t>
            </a:r>
            <a:endParaRPr lang="sk-SK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sk-SK" dirty="0" smtClean="0"/>
              <a:t>- v balade nie </a:t>
            </a:r>
            <a:r>
              <a:rPr lang="sk-SK" dirty="0"/>
              <a:t>je boj dobra so zlom a dobro nevíťazí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k-SK" dirty="0" smtClean="0"/>
              <a:t>- balada </a:t>
            </a:r>
            <a:r>
              <a:rPr lang="sk-SK" dirty="0"/>
              <a:t>končí tragicky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k-SK" dirty="0" smtClean="0"/>
              <a:t>- </a:t>
            </a:r>
            <a:r>
              <a:rPr lang="sk-SK" dirty="0"/>
              <a:t>v</a:t>
            </a:r>
            <a:r>
              <a:rPr lang="sk-SK" dirty="0" smtClean="0"/>
              <a:t> balade nevystupujú </a:t>
            </a:r>
            <a:r>
              <a:rPr lang="sk-SK" dirty="0"/>
              <a:t>nadprirodzené bytosti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Nájdi</a:t>
            </a:r>
            <a:r>
              <a:rPr lang="sk-SK" b="1" dirty="0" smtClean="0"/>
              <a:t> rovnaké znaky medzi  baladou </a:t>
            </a:r>
            <a:r>
              <a:rPr lang="sk-SK" dirty="0" smtClean="0"/>
              <a:t>Išli hudci horou a </a:t>
            </a:r>
            <a:r>
              <a:rPr lang="sk-SK" b="1" dirty="0" smtClean="0"/>
              <a:t>ľudovou piesňou.</a:t>
            </a:r>
            <a:endParaRPr lang="sk-SK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dvojveršová strofa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združený </a:t>
            </a:r>
            <a:r>
              <a:rPr lang="sk-SK" dirty="0"/>
              <a:t>rým ( </a:t>
            </a:r>
            <a:r>
              <a:rPr lang="sk-SK" u="sng" dirty="0" err="1"/>
              <a:t>aa</a:t>
            </a:r>
            <a:r>
              <a:rPr lang="sk-SK" dirty="0"/>
              <a:t> </a:t>
            </a:r>
            <a:r>
              <a:rPr lang="sk-SK" dirty="0" err="1"/>
              <a:t>bb</a:t>
            </a:r>
            <a:r>
              <a:rPr lang="sk-SK" dirty="0"/>
              <a:t> </a:t>
            </a:r>
            <a:r>
              <a:rPr lang="sk-SK" dirty="0" smtClean="0"/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err="1" smtClean="0"/>
              <a:t>rovnoslabičnosť</a:t>
            </a:r>
            <a:r>
              <a:rPr lang="sk-SK" dirty="0" smtClean="0"/>
              <a:t> veršov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ľudové </a:t>
            </a:r>
            <a:r>
              <a:rPr lang="sk-SK" dirty="0"/>
              <a:t>výrazy ( krásno, </a:t>
            </a:r>
            <a:r>
              <a:rPr lang="sk-SK" dirty="0" err="1"/>
              <a:t>hlasnô</a:t>
            </a:r>
            <a:r>
              <a:rPr lang="sk-SK" dirty="0"/>
              <a:t>, </a:t>
            </a:r>
            <a:r>
              <a:rPr lang="sk-SK" dirty="0" err="1"/>
              <a:t>javorovô</a:t>
            </a:r>
            <a:r>
              <a:rPr lang="sk-SK" dirty="0"/>
              <a:t>, ... </a:t>
            </a:r>
            <a:r>
              <a:rPr lang="sk-SK" dirty="0" smtClean="0"/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zdrobneniny</a:t>
            </a:r>
            <a:endParaRPr lang="sk-SK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3077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80484" y="623860"/>
            <a:ext cx="7776864" cy="5716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948736" y="764704"/>
            <a:ext cx="3240360" cy="6264696"/>
          </a:xfrm>
        </p:spPr>
        <p:txBody>
          <a:bodyPr>
            <a:normAutofit fontScale="55000" lnSpcReduction="20000"/>
          </a:bodyPr>
          <a:lstStyle/>
          <a:p>
            <a:r>
              <a:rPr lang="sk-SK" dirty="0"/>
              <a:t>Išli hudci horou, </a:t>
            </a:r>
          </a:p>
          <a:p>
            <a:r>
              <a:rPr lang="sk-SK" dirty="0"/>
              <a:t>horou javorovou. 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Našli drevo krásno</a:t>
            </a:r>
          </a:p>
          <a:p>
            <a:r>
              <a:rPr lang="sk-SK" dirty="0"/>
              <a:t>na husličky </a:t>
            </a:r>
            <a:r>
              <a:rPr lang="sk-SK" dirty="0" err="1"/>
              <a:t>hlasnô</a:t>
            </a:r>
            <a:r>
              <a:rPr lang="sk-SK" dirty="0"/>
              <a:t>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,,Iba ho zotnime</a:t>
            </a:r>
          </a:p>
          <a:p>
            <a:r>
              <a:rPr lang="sk-SK" dirty="0"/>
              <a:t>a sebou vezmime"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Prvý raz zaťali, </a:t>
            </a:r>
          </a:p>
          <a:p>
            <a:r>
              <a:rPr lang="sk-SK" dirty="0"/>
              <a:t>do krvi preťali.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Druhý raz zaťali, </a:t>
            </a:r>
          </a:p>
          <a:p>
            <a:r>
              <a:rPr lang="sk-SK" dirty="0"/>
              <a:t>taký hlas počuli: 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,,Ach, nie som ja drevo, </a:t>
            </a:r>
          </a:p>
          <a:p>
            <a:r>
              <a:rPr lang="sk-SK" dirty="0"/>
              <a:t>drevo </a:t>
            </a:r>
            <a:r>
              <a:rPr lang="sk-SK" dirty="0" err="1"/>
              <a:t>javorovô</a:t>
            </a:r>
            <a:r>
              <a:rPr lang="sk-SK" dirty="0"/>
              <a:t>, 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ale som ja dievča</a:t>
            </a:r>
          </a:p>
          <a:p>
            <a:r>
              <a:rPr lang="sk-SK" dirty="0"/>
              <a:t>z mesta richtárovo.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Na vodu som išla, </a:t>
            </a:r>
          </a:p>
          <a:p>
            <a:r>
              <a:rPr lang="sk-SK" dirty="0"/>
              <a:t>neskoro som prišla.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Mamka ma zakliala,</a:t>
            </a:r>
          </a:p>
          <a:p>
            <a:r>
              <a:rPr lang="sk-SK" dirty="0"/>
              <a:t> by kameň ostala, 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kameňom meravým, </a:t>
            </a:r>
          </a:p>
          <a:p>
            <a:r>
              <a:rPr lang="sk-SK" dirty="0"/>
              <a:t>drevom javorovým.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</a:t>
            </a:r>
            <a:r>
              <a:rPr lang="sk-SK" dirty="0" err="1"/>
              <a:t>Kupa</a:t>
            </a:r>
            <a:r>
              <a:rPr lang="sk-SK" dirty="0"/>
              <a:t> skamenela </a:t>
            </a:r>
          </a:p>
          <a:p>
            <a:r>
              <a:rPr lang="sk-SK" dirty="0"/>
              <a:t>meravým kameňom</a:t>
            </a:r>
          </a:p>
          <a:p>
            <a:endParaRPr lang="sk-SK" dirty="0"/>
          </a:p>
        </p:txBody>
      </p:sp>
      <p:sp>
        <p:nvSpPr>
          <p:cNvPr id="4" name="Zástupný symbol textu 2"/>
          <p:cNvSpPr txBox="1">
            <a:spLocks/>
          </p:cNvSpPr>
          <p:nvPr/>
        </p:nvSpPr>
        <p:spPr>
          <a:xfrm>
            <a:off x="5671292" y="692696"/>
            <a:ext cx="2808312" cy="6264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ja som zdrevenela</a:t>
            </a:r>
          </a:p>
          <a:p>
            <a:r>
              <a:rPr lang="sk-SK" dirty="0"/>
              <a:t>zeleným javorom.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Ta vy, hudci, choďte</a:t>
            </a:r>
          </a:p>
          <a:p>
            <a:r>
              <a:rPr lang="sk-SK" dirty="0"/>
              <a:t>pred </a:t>
            </a:r>
            <a:r>
              <a:rPr lang="sk-SK" dirty="0" err="1"/>
              <a:t>mej</a:t>
            </a:r>
            <a:r>
              <a:rPr lang="sk-SK" dirty="0"/>
              <a:t> mamky vráta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a tak jej zahrajte,</a:t>
            </a:r>
          </a:p>
          <a:p>
            <a:r>
              <a:rPr lang="sk-SK" dirty="0"/>
              <a:t>žiaľu jej dodajte.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Toto sú husličky</a:t>
            </a:r>
          </a:p>
          <a:p>
            <a:r>
              <a:rPr lang="sk-SK" dirty="0"/>
              <a:t>z tej vašej  Aničky.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Toto je </a:t>
            </a:r>
            <a:r>
              <a:rPr lang="sk-SK" dirty="0" err="1"/>
              <a:t>podstavka</a:t>
            </a:r>
            <a:r>
              <a:rPr lang="sk-SK" dirty="0"/>
              <a:t>,</a:t>
            </a:r>
          </a:p>
          <a:p>
            <a:r>
              <a:rPr lang="sk-SK" dirty="0"/>
              <a:t>vašej dcéry hlávka.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Toto sú strunôčky,</a:t>
            </a:r>
          </a:p>
          <a:p>
            <a:r>
              <a:rPr lang="sk-SK" dirty="0"/>
              <a:t>jej zlaté </a:t>
            </a:r>
            <a:r>
              <a:rPr lang="sk-SK" dirty="0" err="1"/>
              <a:t>vlásočky</a:t>
            </a:r>
            <a:r>
              <a:rPr lang="sk-SK" dirty="0"/>
              <a:t>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Toto sú </a:t>
            </a:r>
            <a:r>
              <a:rPr lang="sk-SK" dirty="0" err="1"/>
              <a:t>količky</a:t>
            </a:r>
            <a:r>
              <a:rPr lang="sk-SK" dirty="0"/>
              <a:t>,</a:t>
            </a:r>
          </a:p>
          <a:p>
            <a:r>
              <a:rPr lang="sk-SK" dirty="0"/>
              <a:t>jej biele </a:t>
            </a:r>
            <a:r>
              <a:rPr lang="sk-SK" dirty="0" err="1"/>
              <a:t>prstôčky</a:t>
            </a:r>
            <a:r>
              <a:rPr lang="sk-SK" dirty="0"/>
              <a:t>."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Keď mamka počula,</a:t>
            </a:r>
          </a:p>
          <a:p>
            <a:r>
              <a:rPr lang="sk-SK" dirty="0"/>
              <a:t>k obloku bežala.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,,Ach, vy hudci smutní,</a:t>
            </a:r>
          </a:p>
          <a:p>
            <a:r>
              <a:rPr lang="sk-SK" dirty="0" err="1"/>
              <a:t>choďteže</a:t>
            </a:r>
            <a:r>
              <a:rPr lang="sk-SK" dirty="0"/>
              <a:t> preč, choďte!</a:t>
            </a:r>
          </a:p>
          <a:p>
            <a:r>
              <a:rPr lang="sk-SK" dirty="0"/>
              <a:t> </a:t>
            </a:r>
          </a:p>
          <a:p>
            <a:r>
              <a:rPr lang="sk-SK" dirty="0" err="1"/>
              <a:t>Choďteže</a:t>
            </a:r>
            <a:r>
              <a:rPr lang="sk-SK" dirty="0"/>
              <a:t>  preč, choďte</a:t>
            </a:r>
          </a:p>
          <a:p>
            <a:r>
              <a:rPr lang="sk-SK" dirty="0"/>
              <a:t>a žiaľ mi nerobte,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veď ho ja </a:t>
            </a:r>
            <a:r>
              <a:rPr lang="sk-SK" dirty="0" err="1"/>
              <a:t>dosti</a:t>
            </a:r>
            <a:r>
              <a:rPr lang="sk-SK" dirty="0"/>
              <a:t> mám,</a:t>
            </a:r>
          </a:p>
          <a:p>
            <a:r>
              <a:rPr lang="sk-SK" dirty="0"/>
              <a:t>že Aničky nemám."</a:t>
            </a:r>
          </a:p>
        </p:txBody>
      </p:sp>
      <p:sp>
        <p:nvSpPr>
          <p:cNvPr id="6" name="Obdĺžnik 5"/>
          <p:cNvSpPr/>
          <p:nvPr/>
        </p:nvSpPr>
        <p:spPr>
          <a:xfrm>
            <a:off x="1147664" y="3265020"/>
            <a:ext cx="2016224" cy="1120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Pozorne si prečítaj text!</a:t>
            </a:r>
            <a:endParaRPr lang="sk-SK" dirty="0"/>
          </a:p>
        </p:txBody>
      </p:sp>
      <p:pic>
        <p:nvPicPr>
          <p:cNvPr id="1026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5" y="4165515"/>
            <a:ext cx="2659782" cy="21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1390293" y="995034"/>
            <a:ext cx="161088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Išli hudci horou</a:t>
            </a:r>
            <a:endParaRPr lang="sk-SK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8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115616" y="42210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POZNÁMKY</a:t>
            </a:r>
            <a:endParaRPr lang="sk-SK" dirty="0"/>
          </a:p>
        </p:txBody>
      </p:sp>
      <p:pic>
        <p:nvPicPr>
          <p:cNvPr id="4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76" y="-9216"/>
            <a:ext cx="4433624" cy="2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248347"/>
            <a:ext cx="7905201" cy="40609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200" b="1" dirty="0"/>
              <a:t>Literárna forma:</a:t>
            </a:r>
            <a:r>
              <a:rPr lang="sk-SK" sz="3200" dirty="0"/>
              <a:t> poézia</a:t>
            </a:r>
          </a:p>
          <a:p>
            <a:pPr marL="0" indent="0">
              <a:buNone/>
            </a:pPr>
            <a:r>
              <a:rPr lang="sk-SK" sz="3200" b="1" dirty="0"/>
              <a:t>Literárny druh:</a:t>
            </a:r>
            <a:r>
              <a:rPr lang="sk-SK" sz="3200" dirty="0"/>
              <a:t> epika</a:t>
            </a:r>
          </a:p>
          <a:p>
            <a:pPr marL="0" indent="0">
              <a:buNone/>
            </a:pPr>
            <a:r>
              <a:rPr lang="sk-SK" sz="3200" b="1" dirty="0"/>
              <a:t>Literárny žáner: </a:t>
            </a:r>
            <a:r>
              <a:rPr lang="sk-SK" sz="3200" dirty="0"/>
              <a:t>ľudová </a:t>
            </a:r>
            <a:r>
              <a:rPr lang="sk-SK" sz="3200" dirty="0" smtClean="0"/>
              <a:t>balada</a:t>
            </a:r>
            <a:endParaRPr lang="sk-SK" sz="3200" dirty="0"/>
          </a:p>
          <a:p>
            <a:pPr marL="0" indent="0">
              <a:buNone/>
            </a:pPr>
            <a:r>
              <a:rPr lang="cs-CZ" sz="3200" b="1" dirty="0"/>
              <a:t>Téma: </a:t>
            </a:r>
            <a:r>
              <a:rPr lang="sk-SK" sz="3200" dirty="0"/>
              <a:t> Nešťastie dcéry a matky, ktorá ju prekliala.</a:t>
            </a:r>
          </a:p>
          <a:p>
            <a:pPr marL="0" indent="0">
              <a:buNone/>
            </a:pPr>
            <a:r>
              <a:rPr lang="cs-CZ" sz="3200" b="1" dirty="0" err="1"/>
              <a:t>Hlavná</a:t>
            </a:r>
            <a:r>
              <a:rPr lang="cs-CZ" sz="3200" b="1" dirty="0"/>
              <a:t> </a:t>
            </a:r>
            <a:r>
              <a:rPr lang="cs-CZ" sz="3200" b="1" dirty="0" err="1"/>
              <a:t>myšlienka</a:t>
            </a:r>
            <a:r>
              <a:rPr lang="cs-CZ" sz="3200" b="1" dirty="0"/>
              <a:t> (idea): </a:t>
            </a:r>
            <a:r>
              <a:rPr lang="cs-CZ" sz="3200" dirty="0"/>
              <a:t>Slovo má </a:t>
            </a:r>
            <a:r>
              <a:rPr lang="cs-CZ" sz="3200" dirty="0" err="1"/>
              <a:t>veľkú</a:t>
            </a:r>
            <a:r>
              <a:rPr lang="cs-CZ" sz="3200" dirty="0"/>
              <a:t> moc</a:t>
            </a:r>
            <a:r>
              <a:rPr lang="cs-CZ" sz="3200" dirty="0" smtClean="0"/>
              <a:t>.</a:t>
            </a: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Postavy:</a:t>
            </a:r>
            <a:r>
              <a:rPr lang="sk-SK" sz="3200" dirty="0"/>
              <a:t> Anička, matka, </a:t>
            </a:r>
            <a:r>
              <a:rPr lang="sk-SK" sz="3200" dirty="0" smtClean="0"/>
              <a:t>hudci</a:t>
            </a:r>
          </a:p>
          <a:p>
            <a:pPr marL="0" indent="0">
              <a:buNone/>
            </a:pPr>
            <a:r>
              <a:rPr lang="sk-SK" sz="3200" b="1" dirty="0" smtClean="0"/>
              <a:t>Rým:</a:t>
            </a:r>
            <a:r>
              <a:rPr lang="sk-SK" sz="3200" dirty="0" smtClean="0"/>
              <a:t> </a:t>
            </a:r>
            <a:r>
              <a:rPr lang="sk-SK" sz="3200" dirty="0" err="1" smtClean="0"/>
              <a:t>aabb</a:t>
            </a:r>
            <a:r>
              <a:rPr lang="sk-SK" sz="3200" dirty="0" smtClean="0"/>
              <a:t> - združený</a:t>
            </a:r>
          </a:p>
          <a:p>
            <a:pPr marL="0" indent="0">
              <a:buNone/>
            </a:pP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Znaky balady v texte:</a:t>
            </a: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Pochmúrny dej</a:t>
            </a: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Gradácia  - stupňovanie</a:t>
            </a:r>
            <a:r>
              <a:rPr lang="sk-SK" sz="3200" dirty="0"/>
              <a:t> </a:t>
            </a:r>
            <a:r>
              <a:rPr lang="sk-SK" sz="3200" i="1" dirty="0"/>
              <a:t>( prvý raz zaťali, druhý raz zaťali ...)</a:t>
            </a: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Tragický koniec </a:t>
            </a:r>
            <a:r>
              <a:rPr lang="sk-SK" sz="3200" i="1" dirty="0"/>
              <a:t>( matka stratila dcéru a trpí )</a:t>
            </a:r>
            <a:endParaRPr lang="sk-SK" sz="3200" dirty="0"/>
          </a:p>
          <a:p>
            <a:pPr marL="0" indent="0">
              <a:buNone/>
            </a:pPr>
            <a:r>
              <a:rPr lang="sk-SK" sz="3200" dirty="0"/>
              <a:t> </a:t>
            </a:r>
          </a:p>
          <a:p>
            <a:pPr marL="0" indent="0">
              <a:buNone/>
            </a:pPr>
            <a:r>
              <a:rPr lang="sk-SK" sz="3200" b="1" dirty="0"/>
              <a:t>Vonkajšiu kompozíciu tvorí:</a:t>
            </a:r>
            <a:r>
              <a:rPr lang="sk-SK" sz="3200" dirty="0"/>
              <a:t> nadpis, strofy a verše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dirty="0"/>
              <a:t>Išli hudci horou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b="1" i="1" dirty="0"/>
              <a:t> 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b="1" i="1" dirty="0"/>
              <a:t>Autor: neznámy</a:t>
            </a:r>
            <a:r>
              <a:rPr lang="sk-SK" sz="3200" dirty="0"/>
              <a:t/>
            </a:r>
            <a:br>
              <a:rPr lang="sk-SK" sz="3200" dirty="0"/>
            </a:b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53275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kvelý úspech pre Kristiána: Stal sa prvým absolútnym víťazom literárnej  súťaže Slovo | Hlohovec24.s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321"/>
            <a:ext cx="10620045" cy="70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683568" y="1988840"/>
            <a:ext cx="7704856" cy="4464496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01379" y="2014881"/>
            <a:ext cx="7254997" cy="45104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Vymenuj postavy balady </a:t>
            </a:r>
            <a:r>
              <a:rPr lang="sk-SK" i="1" dirty="0">
                <a:solidFill>
                  <a:schemeClr val="tx1"/>
                </a:solidFill>
              </a:rPr>
              <a:t>Išli hudci horou.</a:t>
            </a:r>
            <a:r>
              <a:rPr lang="sk-SK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Ako </a:t>
            </a:r>
            <a:r>
              <a:rPr lang="sk-SK" dirty="0">
                <a:solidFill>
                  <a:schemeClr val="tx1"/>
                </a:solidFill>
              </a:rPr>
              <a:t>sa volala </a:t>
            </a:r>
            <a:r>
              <a:rPr lang="sk-SK" dirty="0" smtClean="0">
                <a:solidFill>
                  <a:schemeClr val="tx1"/>
                </a:solidFill>
              </a:rPr>
              <a:t>dievčina v balade.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 Kde sa </a:t>
            </a:r>
            <a:r>
              <a:rPr lang="sk-SK" dirty="0">
                <a:solidFill>
                  <a:schemeClr val="tx1"/>
                </a:solidFill>
              </a:rPr>
              <a:t>odohráva </a:t>
            </a:r>
            <a:r>
              <a:rPr lang="sk-SK" dirty="0" smtClean="0">
                <a:solidFill>
                  <a:schemeClr val="tx1"/>
                </a:solidFill>
              </a:rPr>
              <a:t>dej?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Prečo </a:t>
            </a:r>
            <a:r>
              <a:rPr lang="sk-SK" dirty="0">
                <a:solidFill>
                  <a:schemeClr val="tx1"/>
                </a:solidFill>
              </a:rPr>
              <a:t>išli hudci  do </a:t>
            </a:r>
            <a:r>
              <a:rPr lang="sk-SK" dirty="0" smtClean="0">
                <a:solidFill>
                  <a:schemeClr val="tx1"/>
                </a:solidFill>
              </a:rPr>
              <a:t>hory a prečo šla do hory dievčina?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Z čoho boli vyrobené časti husličiek</a:t>
            </a:r>
            <a:r>
              <a:rPr lang="sk-SK" dirty="0">
                <a:solidFill>
                  <a:schemeClr val="tx1"/>
                </a:solidFill>
              </a:rPr>
              <a:t>?</a:t>
            </a:r>
            <a:endParaRPr lang="sk-SK" dirty="0" smtClean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O čo prosila Anička hudcov?</a:t>
            </a:r>
            <a:endParaRPr lang="sk-SK" sz="8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ČÍTAME S POROZUMENÍM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kvelý úspech pre Kristiána: Stal sa prvým absolútnym víťazom literárnej  súťaže Slovo | Hlohovec24.s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321"/>
            <a:ext cx="10620045" cy="70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683568" y="1988840"/>
            <a:ext cx="7704856" cy="4464496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01379" y="2014881"/>
            <a:ext cx="7254997" cy="45104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/>
              <a:t>Hudci, matka, dievčina - dcéra.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Anička</a:t>
            </a:r>
            <a:r>
              <a:rPr lang="sk-SK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V javorovej hore a pred domom Aničkinej matky.</a:t>
            </a:r>
            <a:endParaRPr lang="sk-SK" dirty="0"/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Hudci šli po drevo a Anička po vodu.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Časti </a:t>
            </a:r>
            <a:r>
              <a:rPr lang="sk-SK" dirty="0" smtClean="0"/>
              <a:t>husličiek: </a:t>
            </a:r>
            <a:r>
              <a:rPr lang="sk-SK" dirty="0"/>
              <a:t>(</a:t>
            </a:r>
            <a:r>
              <a:rPr lang="sk-SK" dirty="0" err="1"/>
              <a:t>podstávka-hlávka</a:t>
            </a:r>
            <a:r>
              <a:rPr lang="sk-SK" dirty="0"/>
              <a:t>, </a:t>
            </a:r>
            <a:r>
              <a:rPr lang="sk-SK" dirty="0" err="1" smtClean="0"/>
              <a:t>strunôčky-vlásočky</a:t>
            </a:r>
            <a:r>
              <a:rPr lang="sk-SK" dirty="0" smtClean="0"/>
              <a:t>, </a:t>
            </a:r>
            <a:r>
              <a:rPr lang="sk-SK" dirty="0" err="1" smtClean="0"/>
              <a:t>sláčiček</a:t>
            </a:r>
            <a:r>
              <a:rPr lang="sk-SK" dirty="0" smtClean="0"/>
              <a:t> </a:t>
            </a:r>
            <a:r>
              <a:rPr lang="sk-SK" dirty="0"/>
              <a:t>– ručičky, kolíčky – </a:t>
            </a:r>
            <a:r>
              <a:rPr lang="sk-SK" dirty="0" err="1"/>
              <a:t>prstôčky</a:t>
            </a:r>
            <a:r>
              <a:rPr lang="sk-SK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Aby šli za matkou a povedali jej, čo sa stalo s Aničkou po </a:t>
            </a:r>
            <a:r>
              <a:rPr lang="sk-SK" dirty="0" smtClean="0"/>
              <a:t>vyrieknutí </a:t>
            </a:r>
            <a:r>
              <a:rPr lang="sk-SK" dirty="0"/>
              <a:t>kliatby.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RIEŠENIE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43608" y="3573016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PRÁCA S TEXTOM</a:t>
            </a:r>
            <a:endParaRPr lang="sk-SK" dirty="0"/>
          </a:p>
        </p:txBody>
      </p:sp>
      <p:pic>
        <p:nvPicPr>
          <p:cNvPr id="4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76" y="-9216"/>
            <a:ext cx="4433624" cy="2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ZAMYSLI SA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Urč: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dirty="0" smtClean="0"/>
              <a:t>Literárnu formu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dirty="0" smtClean="0"/>
              <a:t>Literárny druh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dirty="0" smtClean="0"/>
              <a:t>Literárny žáner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k-SK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Pomenuj: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dirty="0" smtClean="0"/>
              <a:t>Tému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dirty="0" smtClean="0"/>
              <a:t>Hlavnú myšlienku</a:t>
            </a:r>
            <a:endParaRPr lang="sk-SK" dirty="0"/>
          </a:p>
        </p:txBody>
      </p:sp>
      <p:pic>
        <p:nvPicPr>
          <p:cNvPr id="2050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5750" y="1916113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Literárna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forma: </a:t>
            </a: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poézia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cs-CZ" sz="2800" i="1" dirty="0" err="1" smtClean="0">
                <a:solidFill>
                  <a:schemeClr val="tx1"/>
                </a:solidFill>
                <a:cs typeface="Arial" charset="0"/>
              </a:rPr>
              <a:t>pretože</a:t>
            </a: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 je </a:t>
            </a:r>
            <a:r>
              <a:rPr lang="cs-CZ" sz="2800" i="1" dirty="0" err="1" smtClean="0">
                <a:solidFill>
                  <a:schemeClr val="tx1"/>
                </a:solidFill>
                <a:cs typeface="Arial" charset="0"/>
              </a:rPr>
              <a:t>písaná</a:t>
            </a: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800" i="1" dirty="0" err="1" smtClean="0">
                <a:solidFill>
                  <a:schemeClr val="tx1"/>
                </a:solidFill>
                <a:cs typeface="Arial" charset="0"/>
              </a:rPr>
              <a:t>viazanou</a:t>
            </a: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800" i="1" dirty="0" err="1" smtClean="0">
                <a:solidFill>
                  <a:schemeClr val="tx1"/>
                </a:solidFill>
                <a:cs typeface="Arial" charset="0"/>
              </a:rPr>
              <a:t>rečou</a:t>
            </a: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, má verše a strofy)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i="1" dirty="0" smtClean="0">
              <a:solidFill>
                <a:schemeClr val="tx1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Literárny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druh: epika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cs-CZ" sz="2800" i="1" dirty="0" err="1" smtClean="0">
                <a:solidFill>
                  <a:schemeClr val="tx1"/>
                </a:solidFill>
                <a:cs typeface="Arial" charset="0"/>
              </a:rPr>
              <a:t>pretože</a:t>
            </a: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 má dej)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i="1" dirty="0" smtClean="0">
              <a:solidFill>
                <a:schemeClr val="tx1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Literárny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žáner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:  </a:t>
            </a: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ľudová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balada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(nemá autora, končí tragicky…)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8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365760" lvl="1">
              <a:buFontTx/>
              <a:buChar char="-"/>
              <a:defRPr/>
            </a:pPr>
            <a:r>
              <a:rPr lang="cs-CZ" sz="2800" b="1" dirty="0">
                <a:solidFill>
                  <a:schemeClr val="tx1"/>
                </a:solidFill>
                <a:cs typeface="Arial" charset="0"/>
              </a:rPr>
              <a:t>Téma: </a:t>
            </a:r>
            <a:r>
              <a:rPr lang="sk-SK" sz="2800" dirty="0" smtClean="0">
                <a:solidFill>
                  <a:schemeClr val="tx1"/>
                </a:solidFill>
              </a:rPr>
              <a:t> Nešťastie </a:t>
            </a:r>
            <a:r>
              <a:rPr lang="sk-SK" sz="2800" dirty="0">
                <a:solidFill>
                  <a:schemeClr val="tx1"/>
                </a:solidFill>
              </a:rPr>
              <a:t>dcéry a matky, ktorá ju </a:t>
            </a:r>
            <a:r>
              <a:rPr lang="sk-SK" sz="2800" dirty="0" smtClean="0">
                <a:solidFill>
                  <a:schemeClr val="tx1"/>
                </a:solidFill>
              </a:rPr>
              <a:t>prekliala.</a:t>
            </a:r>
            <a:endParaRPr lang="sk-SK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800" b="1" dirty="0" smtClean="0">
              <a:solidFill>
                <a:schemeClr val="tx1"/>
              </a:solidFill>
              <a:cs typeface="Arial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b="1" dirty="0">
              <a:solidFill>
                <a:schemeClr val="tx1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800" b="1" dirty="0" err="1">
                <a:solidFill>
                  <a:schemeClr val="tx1"/>
                </a:solidFill>
                <a:cs typeface="Arial" charset="0"/>
              </a:rPr>
              <a:t>Hlavná</a:t>
            </a:r>
            <a:r>
              <a:rPr lang="cs-CZ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myšlienka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(idea): </a:t>
            </a:r>
            <a:r>
              <a:rPr lang="cs-CZ" sz="2800" dirty="0" smtClean="0">
                <a:solidFill>
                  <a:schemeClr val="tx1"/>
                </a:solidFill>
                <a:cs typeface="Arial" charset="0"/>
              </a:rPr>
              <a:t>Slovo má </a:t>
            </a:r>
            <a:r>
              <a:rPr lang="cs-CZ" sz="2800" dirty="0" err="1" smtClean="0">
                <a:solidFill>
                  <a:schemeClr val="tx1"/>
                </a:solidFill>
                <a:cs typeface="Arial" charset="0"/>
              </a:rPr>
              <a:t>veľkú</a:t>
            </a:r>
            <a:r>
              <a:rPr lang="cs-CZ" sz="2800" dirty="0" smtClean="0">
                <a:solidFill>
                  <a:schemeClr val="tx1"/>
                </a:solidFill>
                <a:cs typeface="Arial" charset="0"/>
              </a:rPr>
              <a:t> moc.</a:t>
            </a:r>
            <a:endParaRPr lang="cs-CZ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ZAMYSLI SA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99247" y="2248347"/>
            <a:ext cx="7617169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Napíš</a:t>
            </a:r>
            <a:r>
              <a:rPr lang="sk-SK" b="1" dirty="0" smtClean="0"/>
              <a:t> osnovu </a:t>
            </a:r>
            <a:r>
              <a:rPr lang="sk-SK" dirty="0" smtClean="0"/>
              <a:t>príbehu, pomocou ktorej by si vedel prerozprávať dej.</a:t>
            </a:r>
            <a:endParaRPr lang="sk-SK" dirty="0"/>
          </a:p>
        </p:txBody>
      </p:sp>
      <p:pic>
        <p:nvPicPr>
          <p:cNvPr id="2050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153</TotalTime>
  <Words>748</Words>
  <Application>Microsoft Office PowerPoint</Application>
  <PresentationFormat>Prezentácia na obrazovke (4:3)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Book Antiqua</vt:lpstr>
      <vt:lpstr>Wingdings</vt:lpstr>
      <vt:lpstr>Viazaná kniha</vt:lpstr>
      <vt:lpstr>Prezentácia programu PowerPoint</vt:lpstr>
      <vt:lpstr>Prezentácia programu PowerPoint</vt:lpstr>
      <vt:lpstr>ČÍTAME S POROZUMENÍM</vt:lpstr>
      <vt:lpstr>RIEŠENIE</vt:lpstr>
      <vt:lpstr>PRÁCA S TEXTOM</vt:lpstr>
      <vt:lpstr>ZAMYSLI SA</vt:lpstr>
      <vt:lpstr>Prezentácia programu PowerPoint</vt:lpstr>
      <vt:lpstr>Prezentácia programu PowerPoint</vt:lpstr>
      <vt:lpstr>ZAMYSLI SA</vt:lpstr>
      <vt:lpstr>Prezentácia programu PowerPoint</vt:lpstr>
      <vt:lpstr>ZAMYSLI SA</vt:lpstr>
      <vt:lpstr>Prezentácia programu PowerPoint</vt:lpstr>
      <vt:lpstr>POROVNÁVAME LITERÁRNE ŽANRE</vt:lpstr>
      <vt:lpstr>ZAMYSLI SA</vt:lpstr>
      <vt:lpstr>Prezentácia programu PowerPoint</vt:lpstr>
      <vt:lpstr>ZAMYSLI SA</vt:lpstr>
      <vt:lpstr>Prezentácia programu PowerPoint</vt:lpstr>
      <vt:lpstr>ZAMYSLI SA</vt:lpstr>
      <vt:lpstr>Prezentácia programu PowerPoint</vt:lpstr>
      <vt:lpstr>POZNÁMKY</vt:lpstr>
      <vt:lpstr>Išli hudci horou   Autor: neznámy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Terezika</dc:creator>
  <cp:lastModifiedBy>Ucitel</cp:lastModifiedBy>
  <cp:revision>21</cp:revision>
  <dcterms:created xsi:type="dcterms:W3CDTF">2020-11-11T16:06:37Z</dcterms:created>
  <dcterms:modified xsi:type="dcterms:W3CDTF">2020-11-23T18:04:36Z</dcterms:modified>
</cp:coreProperties>
</file>