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71" r:id="rId8"/>
    <p:sldId id="277" r:id="rId9"/>
    <p:sldId id="278" r:id="rId10"/>
    <p:sldId id="264" r:id="rId11"/>
    <p:sldId id="265" r:id="rId12"/>
    <p:sldId id="272" r:id="rId13"/>
    <p:sldId id="266" r:id="rId14"/>
    <p:sldId id="269" r:id="rId15"/>
    <p:sldId id="267" r:id="rId16"/>
    <p:sldId id="268" r:id="rId17"/>
    <p:sldId id="275" r:id="rId18"/>
    <p:sldId id="276" r:id="rId19"/>
    <p:sldId id="273" r:id="rId20"/>
    <p:sldId id="274" r:id="rId21"/>
    <p:sldId id="279" r:id="rId22"/>
    <p:sldId id="270" r:id="rId23"/>
    <p:sldId id="280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288481-890D-46FA-9C4F-D80A87368474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45C794-0C22-4479-B097-AA16334A762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25515" y="2420888"/>
            <a:ext cx="3313355" cy="1702160"/>
          </a:xfrm>
        </p:spPr>
        <p:txBody>
          <a:bodyPr/>
          <a:lstStyle/>
          <a:p>
            <a:pPr algn="ctr"/>
            <a:r>
              <a:rPr lang="sk-SK" dirty="0" smtClean="0"/>
              <a:t>Kamil </a:t>
            </a:r>
            <a:r>
              <a:rPr lang="sk-SK" dirty="0" err="1" smtClean="0"/>
              <a:t>Peteraj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/>
              <a:t>HOREHRONIE</a:t>
            </a:r>
            <a:endParaRPr lang="sk-SK" sz="3600" dirty="0"/>
          </a:p>
        </p:txBody>
      </p:sp>
      <p:pic>
        <p:nvPicPr>
          <p:cNvPr id="1028" name="Picture 4" descr="Horehronie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32508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Urč: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Literárnu formu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Literárny druh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Literárny žáner</a:t>
            </a:r>
          </a:p>
          <a:p>
            <a:pPr marL="114300" indent="0">
              <a:buNone/>
              <a:defRPr/>
            </a:pPr>
            <a:endParaRPr lang="sk-SK" dirty="0"/>
          </a:p>
        </p:txBody>
      </p:sp>
      <p:pic>
        <p:nvPicPr>
          <p:cNvPr id="6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D Männchen auf 3DMan.eu Foto &amp; Bild | rendering, fun-montagen, figuren  Bilder auf foto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Literárna</a:t>
            </a:r>
            <a:r>
              <a:rPr lang="cs-CZ" b="1" dirty="0" smtClean="0">
                <a:cs typeface="Arial" charset="0"/>
              </a:rPr>
              <a:t> forma: </a:t>
            </a:r>
            <a:r>
              <a:rPr lang="cs-CZ" b="1" dirty="0" err="1" smtClean="0">
                <a:cs typeface="Arial" charset="0"/>
              </a:rPr>
              <a:t>poézia</a:t>
            </a:r>
            <a:r>
              <a:rPr lang="cs-CZ" b="1" dirty="0" smtClean="0">
                <a:cs typeface="Arial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</a:t>
            </a:r>
            <a:r>
              <a:rPr lang="cs-CZ" i="1" dirty="0" err="1" smtClean="0">
                <a:cs typeface="Arial" charset="0"/>
              </a:rPr>
              <a:t>pretože</a:t>
            </a:r>
            <a:r>
              <a:rPr lang="cs-CZ" i="1" dirty="0" smtClean="0">
                <a:cs typeface="Arial" charset="0"/>
              </a:rPr>
              <a:t> je </a:t>
            </a:r>
            <a:r>
              <a:rPr lang="cs-CZ" i="1" dirty="0" err="1" smtClean="0">
                <a:cs typeface="Arial" charset="0"/>
              </a:rPr>
              <a:t>písaná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viazanou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rečou</a:t>
            </a:r>
            <a:r>
              <a:rPr lang="cs-CZ" i="1" dirty="0" smtClean="0">
                <a:cs typeface="Arial" charset="0"/>
              </a:rPr>
              <a:t>, má verše a strofy)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Literárny</a:t>
            </a:r>
            <a:r>
              <a:rPr lang="cs-CZ" b="1" dirty="0" smtClean="0">
                <a:cs typeface="Arial" charset="0"/>
              </a:rPr>
              <a:t> druh: lyrika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</a:t>
            </a:r>
            <a:r>
              <a:rPr lang="cs-CZ" i="1" dirty="0" err="1" smtClean="0">
                <a:cs typeface="Arial" charset="0"/>
              </a:rPr>
              <a:t>pretože</a:t>
            </a:r>
            <a:r>
              <a:rPr lang="cs-CZ" i="1" dirty="0" smtClean="0">
                <a:cs typeface="Arial" charset="0"/>
              </a:rPr>
              <a:t> nemá dej, </a:t>
            </a:r>
            <a:r>
              <a:rPr lang="cs-CZ" i="1" dirty="0" err="1" smtClean="0">
                <a:cs typeface="Arial" charset="0"/>
              </a:rPr>
              <a:t>vyvoláva</a:t>
            </a:r>
            <a:r>
              <a:rPr lang="cs-CZ" i="1" dirty="0" smtClean="0">
                <a:cs typeface="Arial" charset="0"/>
              </a:rPr>
              <a:t> v nás </a:t>
            </a:r>
            <a:r>
              <a:rPr lang="cs-CZ" i="1" dirty="0" err="1" smtClean="0">
                <a:cs typeface="Arial" charset="0"/>
              </a:rPr>
              <a:t>emócie</a:t>
            </a:r>
            <a:r>
              <a:rPr lang="cs-CZ" i="1" dirty="0" smtClean="0">
                <a:cs typeface="Arial" charset="0"/>
              </a:rPr>
              <a:t>, pocity a </a:t>
            </a:r>
            <a:r>
              <a:rPr lang="cs-CZ" i="1" dirty="0" err="1" smtClean="0">
                <a:cs typeface="Arial" charset="0"/>
              </a:rPr>
              <a:t>myšlienky</a:t>
            </a:r>
            <a:r>
              <a:rPr lang="cs-CZ" i="1" dirty="0" smtClean="0">
                <a:cs typeface="Arial" charset="0"/>
              </a:rPr>
              <a:t>, </a:t>
            </a:r>
            <a:r>
              <a:rPr lang="cs-CZ" i="1" dirty="0" err="1" smtClean="0">
                <a:cs typeface="Arial" charset="0"/>
              </a:rPr>
              <a:t>ktoré</a:t>
            </a:r>
            <a:r>
              <a:rPr lang="cs-CZ" i="1" dirty="0" smtClean="0">
                <a:cs typeface="Arial" charset="0"/>
              </a:rPr>
              <a:t> nám </a:t>
            </a:r>
            <a:r>
              <a:rPr lang="cs-CZ" i="1" dirty="0" err="1" smtClean="0">
                <a:cs typeface="Arial" charset="0"/>
              </a:rPr>
              <a:t>odovzdáva</a:t>
            </a:r>
            <a:r>
              <a:rPr lang="cs-CZ" i="1" dirty="0" smtClean="0">
                <a:cs typeface="Arial" charset="0"/>
              </a:rPr>
              <a:t> autor)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Literárny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 err="1" smtClean="0">
                <a:cs typeface="Arial" charset="0"/>
              </a:rPr>
              <a:t>žáner</a:t>
            </a:r>
            <a:r>
              <a:rPr lang="cs-CZ" b="1" dirty="0" smtClean="0">
                <a:cs typeface="Arial" charset="0"/>
              </a:rPr>
              <a:t>: </a:t>
            </a:r>
            <a:r>
              <a:rPr lang="cs-CZ" b="1" dirty="0" err="1" smtClean="0">
                <a:cs typeface="Arial" charset="0"/>
              </a:rPr>
              <a:t>populárna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 err="1" smtClean="0">
                <a:cs typeface="Arial" charset="0"/>
              </a:rPr>
              <a:t>pieseň</a:t>
            </a:r>
            <a:endParaRPr lang="cs-CZ" b="1" dirty="0" smtClean="0"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(je </a:t>
            </a:r>
            <a:r>
              <a:rPr lang="cs-CZ" i="1" dirty="0" err="1" smtClean="0">
                <a:cs typeface="Arial" charset="0"/>
              </a:rPr>
              <a:t>všeobecne</a:t>
            </a:r>
            <a:r>
              <a:rPr lang="cs-CZ" i="1" dirty="0" smtClean="0">
                <a:cs typeface="Arial" charset="0"/>
              </a:rPr>
              <a:t> známa, </a:t>
            </a:r>
            <a:r>
              <a:rPr lang="cs-CZ" i="1" dirty="0" err="1" smtClean="0">
                <a:cs typeface="Arial" charset="0"/>
              </a:rPr>
              <a:t>obľúbená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pieseň</a:t>
            </a:r>
            <a:r>
              <a:rPr lang="cs-CZ" i="1" dirty="0" smtClean="0">
                <a:cs typeface="Arial" charset="0"/>
              </a:rPr>
              <a:t>, má refrén, autora hudby-</a:t>
            </a:r>
            <a:r>
              <a:rPr lang="cs-CZ" i="1" dirty="0" err="1" smtClean="0">
                <a:cs typeface="Arial" charset="0"/>
              </a:rPr>
              <a:t>skladateľa</a:t>
            </a:r>
            <a:r>
              <a:rPr lang="cs-CZ" i="1" dirty="0" smtClean="0">
                <a:cs typeface="Arial" charset="0"/>
              </a:rPr>
              <a:t>, aj autora textu-</a:t>
            </a:r>
            <a:r>
              <a:rPr lang="cs-CZ" i="1" dirty="0" err="1" smtClean="0">
                <a:cs typeface="Arial" charset="0"/>
              </a:rPr>
              <a:t>textára</a:t>
            </a:r>
            <a:r>
              <a:rPr lang="cs-CZ" i="1" dirty="0" smtClean="0">
                <a:cs typeface="Arial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dirty="0" smtClean="0">
              <a:solidFill>
                <a:srgbClr val="12623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10536" y="790897"/>
            <a:ext cx="7024744" cy="1143000"/>
          </a:xfrm>
        </p:spPr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80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  <a:defRPr/>
            </a:pPr>
            <a:endParaRPr lang="sk-SK" dirty="0"/>
          </a:p>
          <a:p>
            <a:pPr>
              <a:buFont typeface="Arial" pitchFamily="34" charset="0"/>
              <a:buChar char="•"/>
              <a:defRPr/>
            </a:pPr>
            <a:r>
              <a:rPr lang="sk-SK" dirty="0"/>
              <a:t>Pomenuj: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Tému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Hlavnú myšlienku</a:t>
            </a:r>
          </a:p>
          <a:p>
            <a:endParaRPr lang="sk-SK" dirty="0"/>
          </a:p>
        </p:txBody>
      </p:sp>
      <p:pic>
        <p:nvPicPr>
          <p:cNvPr id="4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794185" y="1988840"/>
            <a:ext cx="7704856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buFontTx/>
              <a:buChar char="-"/>
              <a:defRPr/>
            </a:pPr>
            <a:r>
              <a:rPr lang="cs-CZ" sz="2800" b="1" dirty="0">
                <a:cs typeface="Arial" charset="0"/>
              </a:rPr>
              <a:t>Téma: </a:t>
            </a:r>
            <a:r>
              <a:rPr lang="sk-SK" sz="2800" dirty="0" smtClean="0"/>
              <a:t>krásy </a:t>
            </a:r>
            <a:r>
              <a:rPr lang="sk-SK" sz="2800" dirty="0" err="1" smtClean="0"/>
              <a:t>Horehronia</a:t>
            </a:r>
            <a:endParaRPr lang="sk-SK" sz="2800" dirty="0" smtClean="0"/>
          </a:p>
          <a:p>
            <a:pPr marL="0" indent="0">
              <a:buNone/>
              <a:defRPr/>
            </a:pPr>
            <a:endParaRPr lang="cs-CZ" sz="2800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sz="2800" b="1" dirty="0" err="1">
                <a:cs typeface="Arial" charset="0"/>
              </a:rPr>
              <a:t>Hlavná</a:t>
            </a:r>
            <a:r>
              <a:rPr lang="cs-CZ" sz="2800" b="1" dirty="0">
                <a:cs typeface="Arial" charset="0"/>
              </a:rPr>
              <a:t> </a:t>
            </a:r>
            <a:r>
              <a:rPr lang="cs-CZ" sz="2800" b="1" dirty="0" err="1">
                <a:cs typeface="Arial" charset="0"/>
              </a:rPr>
              <a:t>myšlienka</a:t>
            </a:r>
            <a:r>
              <a:rPr lang="cs-CZ" sz="2800" b="1" dirty="0">
                <a:cs typeface="Arial" charset="0"/>
              </a:rPr>
              <a:t>: </a:t>
            </a:r>
            <a:r>
              <a:rPr lang="sk-SK" sz="2800" dirty="0" smtClean="0"/>
              <a:t>Autor sa vyznáva z obdivu a lásky k svojmu rodnému kraju.</a:t>
            </a:r>
          </a:p>
          <a:p>
            <a:pPr>
              <a:buFontTx/>
              <a:buChar char="-"/>
              <a:defRPr/>
            </a:pPr>
            <a:endParaRPr lang="cs-CZ" sz="2800" b="1" dirty="0" smtClean="0">
              <a:cs typeface="Arial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>
              <a:solidFill>
                <a:srgbClr val="12623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10536" y="790897"/>
            <a:ext cx="7024744" cy="1143000"/>
          </a:xfrm>
        </p:spPr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pic>
        <p:nvPicPr>
          <p:cNvPr id="7" name="Picture 2" descr="3D Männchen auf 3DMan.eu Foto &amp; Bild | rendering, fun-montagen, figuren  Bilder auf foto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ymbol Ausrufezeichen mit Männchen - Kerngas GmbH &amp; Co. 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53463"/>
            <a:ext cx="1828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  <a:defRPr/>
            </a:pPr>
            <a:r>
              <a:rPr lang="cs-CZ" b="1" dirty="0">
                <a:solidFill>
                  <a:srgbClr val="047019"/>
                </a:solidFill>
                <a:cs typeface="Arial" charset="0"/>
              </a:rPr>
              <a:t>Metafora: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kvet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,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ktorý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 lásku nám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dáva</a:t>
            </a:r>
            <a:endParaRPr lang="cs-CZ" b="1" dirty="0">
              <a:solidFill>
                <a:srgbClr val="047019"/>
              </a:solidFill>
              <a:cs typeface="Arial" charset="0"/>
            </a:endParaRPr>
          </a:p>
          <a:p>
            <a:pPr marL="114300" indent="0">
              <a:buNone/>
              <a:defRPr/>
            </a:pPr>
            <a:r>
              <a:rPr lang="cs-CZ" i="1" dirty="0">
                <a:solidFill>
                  <a:srgbClr val="047019"/>
                </a:solidFill>
                <a:cs typeface="Arial" charset="0"/>
              </a:rPr>
              <a:t>(metafora je obrazné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pomenovanie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,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ktoré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vzniká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prenášaním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vlastností na základe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vonkajšej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podobnosti.)</a:t>
            </a:r>
          </a:p>
          <a:p>
            <a:pPr marL="114300" indent="0">
              <a:buNone/>
              <a:defRPr/>
            </a:pPr>
            <a:r>
              <a:rPr lang="cs-CZ" i="1" dirty="0">
                <a:solidFill>
                  <a:srgbClr val="047019"/>
                </a:solidFill>
                <a:cs typeface="Arial" charset="0"/>
              </a:rPr>
              <a:t>(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Vysvetlenie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: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Keď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niekomu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chceme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vyjadriť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lásku, darujeme mu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kvety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)</a:t>
            </a:r>
          </a:p>
          <a:p>
            <a:pPr marL="114300" indent="0">
              <a:buNone/>
              <a:defRPr/>
            </a:pPr>
            <a:endParaRPr lang="cs-CZ" b="1" dirty="0">
              <a:solidFill>
                <a:srgbClr val="047019"/>
              </a:solidFill>
              <a:cs typeface="Arial" charset="0"/>
            </a:endParaRPr>
          </a:p>
          <a:p>
            <a:pPr marL="68580" indent="0">
              <a:buNone/>
              <a:defRPr/>
            </a:pP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Personifikácia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: ráno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vstáva</a:t>
            </a:r>
            <a:endParaRPr lang="cs-CZ" b="1" dirty="0">
              <a:solidFill>
                <a:srgbClr val="047019"/>
              </a:solidFill>
              <a:cs typeface="Arial" charset="0"/>
            </a:endParaRPr>
          </a:p>
          <a:p>
            <a:pPr marL="114300" indent="0">
              <a:buNone/>
              <a:defRPr/>
            </a:pPr>
            <a:r>
              <a:rPr lang="cs-CZ" i="1" dirty="0">
                <a:solidFill>
                  <a:srgbClr val="047019"/>
                </a:solidFill>
                <a:cs typeface="Arial" charset="0"/>
              </a:rPr>
              <a:t>(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personifikácia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je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prenášanie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ľudských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vlastností, na neživé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predmety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.)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047019"/>
              </a:solidFill>
              <a:cs typeface="Arial" charset="0"/>
            </a:endParaRPr>
          </a:p>
          <a:p>
            <a:pPr marL="68580" indent="0">
              <a:buNone/>
              <a:defRPr/>
            </a:pP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Prirovnanie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: lesný med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vonia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viac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b="1" dirty="0" err="1">
                <a:solidFill>
                  <a:srgbClr val="047019"/>
                </a:solidFill>
                <a:cs typeface="Arial" charset="0"/>
              </a:rPr>
              <a:t>ako</a:t>
            </a:r>
            <a:r>
              <a:rPr lang="cs-CZ" b="1" dirty="0">
                <a:solidFill>
                  <a:srgbClr val="047019"/>
                </a:solidFill>
                <a:cs typeface="Arial" charset="0"/>
              </a:rPr>
              <a:t> tráva</a:t>
            </a:r>
          </a:p>
          <a:p>
            <a:pPr marL="114300" indent="0">
              <a:buNone/>
              <a:defRPr/>
            </a:pPr>
            <a:r>
              <a:rPr lang="cs-CZ" i="1" dirty="0">
                <a:solidFill>
                  <a:srgbClr val="047019"/>
                </a:solidFill>
                <a:cs typeface="Arial" charset="0"/>
              </a:rPr>
              <a:t>(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porovnáva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dve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veci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na základe podobných vlastností,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využíva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spojky: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ako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, ani,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sťa</a:t>
            </a:r>
            <a:r>
              <a:rPr lang="cs-CZ" i="1" dirty="0" smtClean="0">
                <a:solidFill>
                  <a:srgbClr val="047019"/>
                </a:solidFill>
                <a:cs typeface="Arial" charset="0"/>
              </a:rPr>
              <a:t>)</a:t>
            </a:r>
          </a:p>
          <a:p>
            <a:pPr marL="114300" indent="0">
              <a:buNone/>
              <a:defRPr/>
            </a:pPr>
            <a:endParaRPr lang="cs-CZ" i="1" dirty="0">
              <a:solidFill>
                <a:srgbClr val="047019"/>
              </a:solidFill>
              <a:cs typeface="Arial" charset="0"/>
            </a:endParaRPr>
          </a:p>
          <a:p>
            <a:pPr marL="114300" indent="0">
              <a:buNone/>
              <a:defRPr/>
            </a:pPr>
            <a:r>
              <a:rPr lang="cs-CZ" b="1" dirty="0" smtClean="0">
                <a:solidFill>
                  <a:srgbClr val="047019"/>
                </a:solidFill>
                <a:cs typeface="Arial" charset="0"/>
              </a:rPr>
              <a:t>Epiteton: </a:t>
            </a:r>
            <a:r>
              <a:rPr lang="cs-CZ" b="1" dirty="0" err="1" smtClean="0">
                <a:solidFill>
                  <a:srgbClr val="047019"/>
                </a:solidFill>
                <a:cs typeface="Arial" charset="0"/>
              </a:rPr>
              <a:t>trblietavé</a:t>
            </a:r>
            <a:r>
              <a:rPr lang="cs-CZ" b="1" dirty="0" smtClean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b="1" dirty="0" err="1" smtClean="0">
                <a:solidFill>
                  <a:srgbClr val="047019"/>
                </a:solidFill>
                <a:cs typeface="Arial" charset="0"/>
              </a:rPr>
              <a:t>slnko</a:t>
            </a:r>
            <a:endParaRPr lang="cs-CZ" b="1" dirty="0" smtClean="0">
              <a:solidFill>
                <a:srgbClr val="047019"/>
              </a:solidFill>
              <a:cs typeface="Arial" charset="0"/>
            </a:endParaRPr>
          </a:p>
          <a:p>
            <a:pPr marL="114300" indent="0">
              <a:buNone/>
              <a:defRPr/>
            </a:pPr>
            <a:r>
              <a:rPr lang="cs-CZ" i="1" dirty="0" smtClean="0">
                <a:solidFill>
                  <a:srgbClr val="047019"/>
                </a:solidFill>
                <a:cs typeface="Arial" charset="0"/>
              </a:rPr>
              <a:t> (je 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básnický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prívlastok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</a:t>
            </a:r>
            <a:r>
              <a:rPr lang="cs-CZ" i="1" dirty="0" err="1">
                <a:solidFill>
                  <a:srgbClr val="047019"/>
                </a:solidFill>
                <a:cs typeface="Arial" charset="0"/>
              </a:rPr>
              <a:t>obsahujúci</a:t>
            </a:r>
            <a:r>
              <a:rPr lang="cs-CZ" i="1" dirty="0">
                <a:solidFill>
                  <a:srgbClr val="047019"/>
                </a:solidFill>
                <a:cs typeface="Arial" charset="0"/>
              </a:rPr>
              <a:t> citový </a:t>
            </a:r>
            <a:r>
              <a:rPr lang="cs-CZ" i="1" dirty="0" smtClean="0">
                <a:solidFill>
                  <a:srgbClr val="047019"/>
                </a:solidFill>
                <a:cs typeface="Arial" charset="0"/>
              </a:rPr>
              <a:t>význam</a:t>
            </a:r>
            <a:r>
              <a:rPr lang="sk-SK" i="1" dirty="0" smtClean="0">
                <a:solidFill>
                  <a:srgbClr val="047019"/>
                </a:solidFill>
                <a:cs typeface="Arial" charset="0"/>
              </a:rPr>
              <a:t>)</a:t>
            </a:r>
            <a:endParaRPr lang="cs-CZ" i="1" dirty="0">
              <a:solidFill>
                <a:srgbClr val="047019"/>
              </a:solidFill>
              <a:cs typeface="Arial" charset="0"/>
            </a:endParaRPr>
          </a:p>
          <a:p>
            <a:pPr marL="114300" indent="0">
              <a:buNone/>
              <a:defRPr/>
            </a:pPr>
            <a:endParaRPr lang="cs-CZ" i="1" dirty="0">
              <a:solidFill>
                <a:srgbClr val="047019"/>
              </a:solidFill>
              <a:cs typeface="Arial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79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Urč básnické prostriedky:</a:t>
            </a:r>
            <a:endParaRPr lang="sk-SK" dirty="0"/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Keď sa slnko skloní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V tom vánku, čo ma kolíše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Vravia to stromy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Vraví noc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(stromy) to bratstvo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Tiché bratstvo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Čierna hora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Urč básnické prostriedky:</a:t>
            </a:r>
            <a:endParaRPr lang="sk-SK" dirty="0"/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Keď sa slnko skloní - personifikácia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V tom vánku, čo </a:t>
            </a:r>
            <a:r>
              <a:rPr lang="sk-SK" dirty="0"/>
              <a:t>ma kolíše - </a:t>
            </a:r>
            <a:r>
              <a:rPr lang="sk-SK" dirty="0" smtClean="0"/>
              <a:t>personifikácia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Vravia to stromy </a:t>
            </a:r>
            <a:r>
              <a:rPr lang="sk-SK" dirty="0"/>
              <a:t>- </a:t>
            </a:r>
            <a:r>
              <a:rPr lang="sk-SK" dirty="0" smtClean="0"/>
              <a:t>personifikácia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Vraví noc - </a:t>
            </a:r>
            <a:r>
              <a:rPr lang="sk-SK" dirty="0" smtClean="0"/>
              <a:t>personifikácia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 smtClean="0"/>
              <a:t>(stromy) to bratstvo – metafora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Tiché </a:t>
            </a:r>
            <a:r>
              <a:rPr lang="sk-SK" dirty="0" smtClean="0"/>
              <a:t>bratstvo - epiteton</a:t>
            </a:r>
            <a:endParaRPr lang="sk-SK" dirty="0"/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Čierna </a:t>
            </a:r>
            <a:r>
              <a:rPr lang="sk-SK" dirty="0" smtClean="0"/>
              <a:t>hora - epiteton</a:t>
            </a:r>
            <a:endParaRPr lang="sk-SK" dirty="0"/>
          </a:p>
          <a:p>
            <a:pPr marL="571500" indent="-457200">
              <a:buFont typeface="+mj-lt"/>
              <a:buAutoNum type="arabicPeriod"/>
              <a:defRPr/>
            </a:pPr>
            <a:endParaRPr lang="sk-SK" dirty="0"/>
          </a:p>
          <a:p>
            <a:pPr marL="571500" indent="-457200">
              <a:buFont typeface="+mj-lt"/>
              <a:buAutoNum type="arabicPeriod"/>
              <a:defRPr/>
            </a:pPr>
            <a:endParaRPr lang="sk-SK" dirty="0"/>
          </a:p>
          <a:p>
            <a:endParaRPr lang="sk-SK" dirty="0"/>
          </a:p>
        </p:txBody>
      </p:sp>
      <p:pic>
        <p:nvPicPr>
          <p:cNvPr id="20482" name="Picture 2" descr="3D Männchen auf 3DMan.eu Foto &amp; Bild | rendering, fun-montagen, figuren  Bilder auf foto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Urč schémy a druhy rýmu: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 smtClean="0"/>
          </a:p>
          <a:p>
            <a:pPr marL="68580" indent="0">
              <a:buNone/>
            </a:pPr>
            <a:r>
              <a:rPr lang="sk-SK" dirty="0"/>
              <a:t>Keď sa slnko skloní na </a:t>
            </a:r>
            <a:r>
              <a:rPr lang="sk-SK" dirty="0" err="1"/>
              <a:t>Horehroní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chce sa mi spievať, zomrieť aj žiť.</a:t>
            </a:r>
            <a:br>
              <a:rPr lang="sk-SK" dirty="0"/>
            </a:br>
            <a:r>
              <a:rPr lang="sk-SK" dirty="0"/>
              <a:t>Keď sa slnko skloní na </a:t>
            </a:r>
            <a:r>
              <a:rPr lang="sk-SK" dirty="0" err="1"/>
              <a:t>Horehroní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túžim sa k nebu priblížiť.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 marL="68580" indent="0">
              <a:buNone/>
            </a:pPr>
            <a:r>
              <a:rPr lang="sk-SK" dirty="0"/>
              <a:t>                                                      </a:t>
            </a:r>
            <a:br>
              <a:rPr lang="sk-SK" dirty="0"/>
            </a:br>
            <a:r>
              <a:rPr lang="sk-SK" dirty="0"/>
              <a:t>Keď sa slnko skloní na </a:t>
            </a:r>
            <a:r>
              <a:rPr lang="sk-SK" dirty="0" err="1"/>
              <a:t>Horehroní</a:t>
            </a:r>
            <a:r>
              <a:rPr lang="sk-SK" dirty="0"/>
              <a:t>,                                                  </a:t>
            </a:r>
            <a:br>
              <a:rPr lang="sk-SK" dirty="0"/>
            </a:br>
            <a:r>
              <a:rPr lang="sk-SK" dirty="0"/>
              <a:t>tam niekde v diaľke náš zvon zvoní.</a:t>
            </a:r>
            <a:br>
              <a:rPr lang="sk-SK" dirty="0"/>
            </a:br>
            <a:r>
              <a:rPr lang="sk-SK" dirty="0"/>
              <a:t>Keď má ma to bolieť, tak nech ma bolí.                                             </a:t>
            </a:r>
            <a:br>
              <a:rPr lang="sk-SK" dirty="0"/>
            </a:br>
            <a:r>
              <a:rPr lang="sk-SK" dirty="0"/>
              <a:t>Raz sa to stratí do čiernej hory. 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</p:txBody>
      </p:sp>
      <p:pic>
        <p:nvPicPr>
          <p:cNvPr id="4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Urč schémy a druhy rýmu: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 smtClean="0"/>
          </a:p>
          <a:p>
            <a:pPr marL="68580" indent="0">
              <a:buNone/>
            </a:pPr>
            <a:r>
              <a:rPr lang="sk-SK" dirty="0"/>
              <a:t>Keď sa slnko skloní na </a:t>
            </a:r>
            <a:r>
              <a:rPr lang="sk-SK" dirty="0" err="1">
                <a:solidFill>
                  <a:srgbClr val="FF0000"/>
                </a:solidFill>
              </a:rPr>
              <a:t>Horehroní</a:t>
            </a:r>
            <a:r>
              <a:rPr lang="sk-SK" dirty="0">
                <a:solidFill>
                  <a:srgbClr val="FF0000"/>
                </a:solidFill>
              </a:rPr>
              <a:t>,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chce sa mi spievať, zomrieť aj </a:t>
            </a:r>
            <a:r>
              <a:rPr lang="sk-SK" dirty="0">
                <a:solidFill>
                  <a:srgbClr val="0070C0"/>
                </a:solidFill>
              </a:rPr>
              <a:t>žiť.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Keď sa slnko skloní na </a:t>
            </a:r>
            <a:r>
              <a:rPr lang="sk-SK" dirty="0" err="1">
                <a:solidFill>
                  <a:srgbClr val="FF0000"/>
                </a:solidFill>
              </a:rPr>
              <a:t>Horehroní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túžim sa k nebu </a:t>
            </a:r>
            <a:r>
              <a:rPr lang="sk-SK" dirty="0">
                <a:solidFill>
                  <a:srgbClr val="0070C0"/>
                </a:solidFill>
              </a:rPr>
              <a:t>priblížiť.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 marL="68580" indent="0">
              <a:buNone/>
            </a:pPr>
            <a:r>
              <a:rPr lang="sk-SK" dirty="0"/>
              <a:t>                                                      </a:t>
            </a:r>
            <a:br>
              <a:rPr lang="sk-SK" dirty="0"/>
            </a:br>
            <a:r>
              <a:rPr lang="sk-SK" dirty="0"/>
              <a:t>Keď sa slnko skloní na </a:t>
            </a:r>
            <a:r>
              <a:rPr lang="sk-SK" dirty="0" err="1">
                <a:solidFill>
                  <a:schemeClr val="bg2">
                    <a:lumMod val="50000"/>
                  </a:schemeClr>
                </a:solidFill>
              </a:rPr>
              <a:t>Horehroní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,                                                 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tam niekde v diaľke náš zvon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zvoní.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Keď má ma to bolieť, tak nech ma </a:t>
            </a:r>
            <a:r>
              <a:rPr lang="sk-SK" dirty="0">
                <a:solidFill>
                  <a:schemeClr val="accent6"/>
                </a:solidFill>
              </a:rPr>
              <a:t>bolí.                                            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Raz sa to stratí do čiernej </a:t>
            </a:r>
            <a:r>
              <a:rPr lang="sk-SK" dirty="0">
                <a:solidFill>
                  <a:schemeClr val="accent6"/>
                </a:solidFill>
              </a:rPr>
              <a:t>hory. 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796136" y="2996952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</a:t>
            </a:r>
            <a:r>
              <a:rPr lang="sk-SK" dirty="0" smtClean="0"/>
              <a:t>, b, a, b</a:t>
            </a:r>
          </a:p>
          <a:p>
            <a:pPr algn="ctr"/>
            <a:r>
              <a:rPr lang="sk-SK" dirty="0" smtClean="0"/>
              <a:t>striedavý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156176" y="494116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a, a, b, b</a:t>
            </a:r>
          </a:p>
          <a:p>
            <a:pPr algn="ctr"/>
            <a:r>
              <a:rPr lang="sk-SK" dirty="0" smtClean="0"/>
              <a:t>združený</a:t>
            </a:r>
            <a:endParaRPr lang="sk-SK" dirty="0"/>
          </a:p>
        </p:txBody>
      </p:sp>
      <p:pic>
        <p:nvPicPr>
          <p:cNvPr id="6" name="Picture 2" descr="3D Männchen auf 3DMan.eu Foto &amp; Bild | rendering, fun-montagen, figuren  Bilder auf foto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10" y="4257017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803028"/>
            <a:ext cx="3370068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Priraď správne meno a fotografiu:</a:t>
            </a:r>
          </a:p>
          <a:p>
            <a:endParaRPr lang="sk-SK" dirty="0"/>
          </a:p>
          <a:p>
            <a:r>
              <a:rPr lang="sk-SK" dirty="0" smtClean="0"/>
              <a:t>Textár</a:t>
            </a:r>
            <a:endParaRPr lang="sk-SK" dirty="0"/>
          </a:p>
          <a:p>
            <a:r>
              <a:rPr lang="sk-SK" dirty="0" smtClean="0"/>
              <a:t>Hudobný skladateľ</a:t>
            </a:r>
            <a:endParaRPr lang="sk-SK" dirty="0"/>
          </a:p>
          <a:p>
            <a:r>
              <a:rPr lang="sk-SK" dirty="0" err="1" smtClean="0"/>
              <a:t>Interptét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Kristína Peláková fo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1056"/>
            <a:ext cx="2056710" cy="2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Martin Kavulič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Martin Kavulič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Martin Kavulič - Home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Martin Kavulič - Home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Martin Kavulič - Home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8" descr="Martin Kavulič - Home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0" descr="Martin Kavulič - Home | Faceboo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2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26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78" name="Picture 30" descr="Martin Kavulič | Discography | Disc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4191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2" descr="Kamil Peteraj – Wikipéd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34" descr="Kamil Peteraj – Wikipéd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84" name="Picture 36" descr="Kamil Peteraj –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39" y="4365104"/>
            <a:ext cx="1589913" cy="20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803028"/>
            <a:ext cx="3370068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Autori piesne HOREHRONIE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Textár – Kamil </a:t>
            </a:r>
            <a:r>
              <a:rPr lang="sk-SK" dirty="0" err="1" smtClean="0"/>
              <a:t>Peteraj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Hudobný skladateľ – Martin </a:t>
            </a:r>
            <a:r>
              <a:rPr lang="sk-SK" dirty="0" err="1" smtClean="0"/>
              <a:t>Kavulič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Interptét</a:t>
            </a:r>
            <a:r>
              <a:rPr lang="sk-SK" dirty="0" smtClean="0"/>
              <a:t> – Kristína </a:t>
            </a:r>
            <a:r>
              <a:rPr lang="sk-SK" dirty="0" err="1" smtClean="0"/>
              <a:t>Peláková</a:t>
            </a:r>
            <a:endParaRPr lang="sk-SK" dirty="0"/>
          </a:p>
        </p:txBody>
      </p:sp>
      <p:pic>
        <p:nvPicPr>
          <p:cNvPr id="2050" name="Picture 2" descr="Kristína Peláková fo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056710" cy="2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Martin Kavulič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Martin Kavulič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Martin Kavulič - Home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Martin Kavulič - Home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Martin Kavulič - Home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8" descr="Martin Kavulič - Home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0" descr="Martin Kavulič - Home | Faceboo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2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26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78" name="Picture 30" descr="Martin Kavulič | Discography | Disc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3950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2" descr="Kamil Peteraj – Wikipéd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34" descr="Kamil Peteraj – Wikipéd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84" name="Picture 36" descr="Kamil Peteraj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9505"/>
            <a:ext cx="1589913" cy="20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ovná spojovacia šípka 18"/>
          <p:cNvCxnSpPr/>
          <p:nvPr/>
        </p:nvCxnSpPr>
        <p:spPr>
          <a:xfrm flipV="1">
            <a:off x="4067944" y="2547542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V="1">
            <a:off x="6012160" y="3553223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5647865" y="4725144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3D Männchen auf 3DMan.eu Foto &amp; Bild | rendering, fun-montagen, figuren  Bilder auf fotocommun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36117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803028"/>
            <a:ext cx="3370068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Textár – Kamil </a:t>
            </a:r>
            <a:r>
              <a:rPr lang="sk-SK" dirty="0" err="1" smtClean="0"/>
              <a:t>Peteraj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Hudobný skladateľ – Martin </a:t>
            </a:r>
            <a:r>
              <a:rPr lang="sk-SK" dirty="0" err="1" smtClean="0"/>
              <a:t>Kavulič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Interptét</a:t>
            </a:r>
            <a:r>
              <a:rPr lang="sk-SK" dirty="0" smtClean="0"/>
              <a:t> – Kristína </a:t>
            </a:r>
            <a:r>
              <a:rPr lang="sk-SK" dirty="0" err="1" smtClean="0"/>
              <a:t>Peláková</a:t>
            </a:r>
            <a:endParaRPr lang="sk-SK" dirty="0"/>
          </a:p>
        </p:txBody>
      </p:sp>
      <p:pic>
        <p:nvPicPr>
          <p:cNvPr id="2050" name="Picture 2" descr="Kristína Peláková fot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056710" cy="2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Martin Kavulič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Martin Kavulič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Martin Kavulič - Home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Martin Kavulič - Home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Martin Kavulič - Home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8" descr="Martin Kavulič - Home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0" descr="Martin Kavulič - Home | Facebook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2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4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26" descr="Martin Kavulič - Používateľ Martin Kavulič pridal novú fotku. | Facebook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78" name="Picture 30" descr="Martin Kavulič | Discography | Disco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3950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2" descr="Kamil Peteraj – Wikipéd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34" descr="Kamil Peteraj – Wikipéd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84" name="Picture 36" descr="Kamil Peteraj –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9505"/>
            <a:ext cx="1589913" cy="20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ovná spojovacia šípka 18"/>
          <p:cNvCxnSpPr/>
          <p:nvPr/>
        </p:nvCxnSpPr>
        <p:spPr>
          <a:xfrm flipV="1">
            <a:off x="4067944" y="2547542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V="1">
            <a:off x="6012160" y="3553223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5647865" y="4725144"/>
            <a:ext cx="1008112" cy="521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nihy, ktoré dostanú najviac hlasov, získajú ocenenie Kniha Liptova - SME |  MY Lip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699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1526" y="2492896"/>
            <a:ext cx="3313355" cy="1702160"/>
          </a:xfrm>
        </p:spPr>
        <p:txBody>
          <a:bodyPr/>
          <a:lstStyle/>
          <a:p>
            <a:pPr algn="ctr"/>
            <a:r>
              <a:rPr lang="sk-SK" dirty="0" smtClean="0"/>
              <a:t>POZNÁMKY DO ZOŠITA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lu 3"/>
          <p:cNvSpPr/>
          <p:nvPr/>
        </p:nvSpPr>
        <p:spPr>
          <a:xfrm>
            <a:off x="6012160" y="4509120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XFORD Školský zošit A5 564 Linajkový 60 listov CZ SK zelený alternatívy -  Heurek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HOREHRONIE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Textár – Kamil </a:t>
            </a:r>
            <a:r>
              <a:rPr lang="sk-SK" b="1" dirty="0" err="1" smtClean="0"/>
              <a:t>Peteraj</a:t>
            </a:r>
            <a:endParaRPr lang="sk-SK" b="1" dirty="0"/>
          </a:p>
          <a:p>
            <a:r>
              <a:rPr lang="sk-SK" b="1" dirty="0"/>
              <a:t>Hudobný skladateľ – Martin </a:t>
            </a:r>
            <a:r>
              <a:rPr lang="sk-SK" b="1" dirty="0" err="1" smtClean="0"/>
              <a:t>Kavulič</a:t>
            </a:r>
            <a:endParaRPr lang="sk-SK" b="1" dirty="0"/>
          </a:p>
          <a:p>
            <a:r>
              <a:rPr lang="sk-SK" b="1" dirty="0" err="1"/>
              <a:t>Interptét</a:t>
            </a:r>
            <a:r>
              <a:rPr lang="sk-SK" b="1" dirty="0"/>
              <a:t> – Kristína </a:t>
            </a:r>
            <a:r>
              <a:rPr lang="sk-SK" b="1" dirty="0" err="1"/>
              <a:t>Peláková</a:t>
            </a:r>
            <a:endParaRPr lang="sk-SK" b="1" dirty="0"/>
          </a:p>
          <a:p>
            <a:pPr>
              <a:buFontTx/>
              <a:buChar char="-"/>
            </a:pPr>
            <a:endParaRPr lang="cs-CZ" b="1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cs-CZ" b="1" dirty="0" err="1" smtClean="0">
                <a:cs typeface="Arial" charset="0"/>
              </a:rPr>
              <a:t>Literárna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>
                <a:cs typeface="Arial" charset="0"/>
              </a:rPr>
              <a:t>forma: </a:t>
            </a:r>
            <a:r>
              <a:rPr lang="cs-CZ" b="1" dirty="0" err="1">
                <a:cs typeface="Arial" charset="0"/>
              </a:rPr>
              <a:t>poézia</a:t>
            </a:r>
            <a:r>
              <a:rPr lang="cs-CZ" b="1" dirty="0">
                <a:cs typeface="Arial" charset="0"/>
              </a:rPr>
              <a:t> </a:t>
            </a:r>
            <a:endParaRPr lang="cs-CZ" i="1" dirty="0">
              <a:cs typeface="Arial" charset="0"/>
            </a:endParaRPr>
          </a:p>
          <a:p>
            <a:pPr>
              <a:buFontTx/>
              <a:buChar char="-"/>
            </a:pPr>
            <a:r>
              <a:rPr lang="cs-CZ" b="1" dirty="0" err="1">
                <a:cs typeface="Arial" charset="0"/>
              </a:rPr>
              <a:t>Literárny</a:t>
            </a:r>
            <a:r>
              <a:rPr lang="cs-CZ" b="1" dirty="0">
                <a:cs typeface="Arial" charset="0"/>
              </a:rPr>
              <a:t> druh: lyrika</a:t>
            </a:r>
          </a:p>
          <a:p>
            <a:pPr>
              <a:buFontTx/>
              <a:buChar char="-"/>
            </a:pPr>
            <a:r>
              <a:rPr lang="cs-CZ" b="1" dirty="0" err="1">
                <a:cs typeface="Arial" charset="0"/>
              </a:rPr>
              <a:t>Literárny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žáner</a:t>
            </a:r>
            <a:r>
              <a:rPr lang="cs-CZ" b="1" dirty="0">
                <a:cs typeface="Arial" charset="0"/>
              </a:rPr>
              <a:t>: </a:t>
            </a:r>
            <a:r>
              <a:rPr lang="cs-CZ" b="1" dirty="0" err="1">
                <a:cs typeface="Arial" charset="0"/>
              </a:rPr>
              <a:t>populárna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pieseň</a:t>
            </a:r>
            <a:endParaRPr lang="cs-CZ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cs typeface="Arial" charset="0"/>
              </a:rPr>
              <a:t>Téma: </a:t>
            </a:r>
            <a:r>
              <a:rPr lang="sk-SK" dirty="0" smtClean="0"/>
              <a:t>krásy </a:t>
            </a:r>
            <a:r>
              <a:rPr lang="sk-SK" dirty="0" err="1" smtClean="0"/>
              <a:t>Horehronia</a:t>
            </a:r>
            <a:endParaRPr lang="cs-CZ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b="1" dirty="0" err="1">
                <a:cs typeface="Arial" charset="0"/>
              </a:rPr>
              <a:t>Hlavná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myšlienka</a:t>
            </a:r>
            <a:r>
              <a:rPr lang="cs-CZ" b="1" dirty="0">
                <a:cs typeface="Arial" charset="0"/>
              </a:rPr>
              <a:t>: </a:t>
            </a:r>
            <a:r>
              <a:rPr lang="sk-SK" dirty="0"/>
              <a:t>Autor sa vyznáva z obdivu a lásky k svojmu rodnému kraju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78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1526" y="2492896"/>
            <a:ext cx="3313355" cy="1702160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 smtClean="0"/>
              <a:t>Mgr. Terézia </a:t>
            </a:r>
            <a:r>
              <a:rPr lang="sk-SK" dirty="0" err="1" smtClean="0"/>
              <a:t>Kolcunová</a:t>
            </a:r>
            <a:endParaRPr lang="sk-SK" dirty="0"/>
          </a:p>
        </p:txBody>
      </p:sp>
      <p:pic>
        <p:nvPicPr>
          <p:cNvPr id="6" name="Picture 4" descr="Horehronie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32508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377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smtClean="0"/>
              <a:t>Ako vznikla pieseň HOREHRONIE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3804" y="1844824"/>
            <a:ext cx="6777317" cy="3508977"/>
          </a:xfrm>
        </p:spPr>
        <p:txBody>
          <a:bodyPr/>
          <a:lstStyle/>
          <a:p>
            <a:pPr algn="ctr"/>
            <a:r>
              <a:rPr lang="sk-SK" dirty="0" err="1" smtClean="0"/>
              <a:t>Horehornie</a:t>
            </a:r>
            <a:r>
              <a:rPr lang="sk-SK" dirty="0" smtClean="0"/>
              <a:t> je jednou z najmalebnejších častí Slovenska, pre rozmanitosť prírodných krás, bohatú kultúru a tradície.</a:t>
            </a:r>
          </a:p>
          <a:p>
            <a:pPr algn="ctr"/>
            <a:endParaRPr lang="sk-SK" dirty="0"/>
          </a:p>
          <a:p>
            <a:pPr algn="ctr"/>
            <a:r>
              <a:rPr lang="sk-SK" dirty="0" smtClean="0"/>
              <a:t>Je rodiskom básnika Kamila </a:t>
            </a:r>
            <a:r>
              <a:rPr lang="sk-SK" dirty="0" err="1" smtClean="0"/>
              <a:t>Peteraja</a:t>
            </a:r>
            <a:r>
              <a:rPr lang="sk-SK" dirty="0" smtClean="0"/>
              <a:t>, ktorý jej vzdal umelecký hold básnickou výpoveďou.</a:t>
            </a:r>
            <a:endParaRPr lang="sk-SK" dirty="0"/>
          </a:p>
        </p:txBody>
      </p:sp>
      <p:sp>
        <p:nvSpPr>
          <p:cNvPr id="4" name="AutoShape 2" descr="Horehronie - Turistika, mapy, fotografie, ubytovanie, ... - Horehro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Ako som začala spoznávať Horehronie - Kam na Horehro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6461489" cy="16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Zaujímavosti o piesni HOREHRONIE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106847"/>
            <a:ext cx="6777317" cy="3508977"/>
          </a:xfrm>
        </p:spPr>
        <p:txBody>
          <a:bodyPr>
            <a:normAutofit/>
          </a:bodyPr>
          <a:lstStyle/>
          <a:p>
            <a:r>
              <a:rPr lang="sk-SK" sz="2000" dirty="0"/>
              <a:t>Pieseň </a:t>
            </a:r>
            <a:r>
              <a:rPr lang="sk-SK" sz="2000" dirty="0" smtClean="0"/>
              <a:t>vznikla v roku 2009. </a:t>
            </a:r>
          </a:p>
          <a:p>
            <a:endParaRPr lang="sk-SK" sz="2000" dirty="0" smtClean="0"/>
          </a:p>
          <a:p>
            <a:r>
              <a:rPr lang="sk-SK" sz="2000" dirty="0" smtClean="0"/>
              <a:t>V roku</a:t>
            </a:r>
            <a:r>
              <a:rPr lang="sk-SK" sz="2000" dirty="0"/>
              <a:t> </a:t>
            </a:r>
            <a:r>
              <a:rPr lang="sk-SK" sz="2000" dirty="0" smtClean="0"/>
              <a:t>2010</a:t>
            </a:r>
            <a:r>
              <a:rPr lang="sk-SK" sz="2000" dirty="0"/>
              <a:t> sa </a:t>
            </a:r>
            <a:r>
              <a:rPr lang="sk-SK" sz="2000" dirty="0" smtClean="0"/>
              <a:t>speváčka Kristína </a:t>
            </a:r>
            <a:r>
              <a:rPr lang="sk-SK" sz="2000" dirty="0"/>
              <a:t>s piesňou zúčastnila </a:t>
            </a:r>
            <a:r>
              <a:rPr lang="sk-SK" sz="2000" dirty="0" smtClean="0"/>
              <a:t>súťaže EUROVISION SONG CONTEST 2010.</a:t>
            </a:r>
            <a:r>
              <a:rPr lang="sk-SK" sz="2000" dirty="0"/>
              <a:t> 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Pieseň </a:t>
            </a:r>
            <a:r>
              <a:rPr lang="sk-SK" sz="2000" dirty="0"/>
              <a:t>sa stala veľmi úspešnou v slovenských rádiách, kde sa prepracovala na prvé miesto</a:t>
            </a:r>
            <a:r>
              <a:rPr lang="sk-SK" sz="2000" dirty="0" smtClean="0"/>
              <a:t>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5122" name="Picture 2" descr="Kristína a jej Horehronie boduje v TOP 10 videí Euroson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4117132" cy="17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urovízia: Švédi zaradili Horehronie medzi 15 najlepších skladieb v  histórii súťaže – galéria | Hudb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1836872" cy="26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Text piesne HOREHRONIE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sk-SK" dirty="0"/>
              <a:t>Keď sa slnko skloní na </a:t>
            </a:r>
            <a:r>
              <a:rPr lang="sk-SK" dirty="0" err="1"/>
              <a:t>Horehroní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chce sa mi spievať, zomrieť aj žiť.</a:t>
            </a:r>
            <a:br>
              <a:rPr lang="sk-SK" dirty="0"/>
            </a:br>
            <a:r>
              <a:rPr lang="sk-SK" dirty="0"/>
              <a:t>Keď sa slnko skloní na </a:t>
            </a:r>
            <a:r>
              <a:rPr lang="sk-SK" dirty="0" err="1"/>
              <a:t>Horehroní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túžim sa k nebu priblížiť.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err="1" smtClean="0"/>
              <a:t>Ref.:Na</a:t>
            </a:r>
            <a:r>
              <a:rPr lang="sk-SK" dirty="0" smtClean="0"/>
              <a:t> </a:t>
            </a:r>
            <a:r>
              <a:rPr lang="sk-SK" dirty="0"/>
              <a:t>tráve ležím a snívam, o čom sama neviem.</a:t>
            </a:r>
            <a:br>
              <a:rPr lang="sk-SK" dirty="0"/>
            </a:br>
            <a:r>
              <a:rPr lang="sk-SK" dirty="0"/>
              <a:t>V tom vánku, čo ma kolíše, keď je slnko najnižšie.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Najkrajšie stromy sú na </a:t>
            </a:r>
            <a:r>
              <a:rPr lang="sk-SK" dirty="0" err="1"/>
              <a:t>Horehroní</a:t>
            </a:r>
            <a:r>
              <a:rPr lang="sk-SK" b="1" dirty="0"/>
              <a:t>, </a:t>
            </a:r>
            <a:br>
              <a:rPr lang="sk-SK" b="1" dirty="0"/>
            </a:br>
            <a:r>
              <a:rPr lang="sk-SK" dirty="0"/>
              <a:t>to tiché bratstvo, vraví noc.</a:t>
            </a:r>
            <a:br>
              <a:rPr lang="sk-SK" dirty="0"/>
            </a:br>
            <a:r>
              <a:rPr lang="sk-SK" dirty="0"/>
              <a:t>Sem sa vždy vrátim, keď ma niečo zroní.                                         </a:t>
            </a:r>
            <a:br>
              <a:rPr lang="sk-SK" dirty="0"/>
            </a:br>
            <a:r>
              <a:rPr lang="sk-SK" dirty="0"/>
              <a:t>Vravia to stromy, </a:t>
            </a:r>
            <a:r>
              <a:rPr lang="sk-SK" dirty="0" err="1"/>
              <a:t>spiece</a:t>
            </a:r>
            <a:r>
              <a:rPr lang="sk-SK" dirty="0"/>
              <a:t> zhoď.    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                                                     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Keď </a:t>
            </a:r>
            <a:r>
              <a:rPr lang="sk-SK" dirty="0"/>
              <a:t>sa slnko skloní na </a:t>
            </a:r>
            <a:r>
              <a:rPr lang="sk-SK" dirty="0" err="1"/>
              <a:t>Horehroní</a:t>
            </a:r>
            <a:r>
              <a:rPr lang="sk-SK" dirty="0"/>
              <a:t>,                                                  </a:t>
            </a:r>
            <a:br>
              <a:rPr lang="sk-SK" dirty="0"/>
            </a:br>
            <a:r>
              <a:rPr lang="sk-SK" dirty="0" smtClean="0"/>
              <a:t>tam </a:t>
            </a:r>
            <a:r>
              <a:rPr lang="sk-SK" dirty="0"/>
              <a:t>niekde v diaľke náš zvon zvoní.</a:t>
            </a:r>
            <a:br>
              <a:rPr lang="sk-SK" dirty="0"/>
            </a:br>
            <a:r>
              <a:rPr lang="sk-SK" dirty="0" smtClean="0"/>
              <a:t>Keď </a:t>
            </a:r>
            <a:r>
              <a:rPr lang="sk-SK" dirty="0"/>
              <a:t>má ma to bolieť, tak nech ma bolí.                                         </a:t>
            </a:r>
            <a:r>
              <a:rPr lang="sk-SK" dirty="0" smtClean="0"/>
              <a:t>   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Raz </a:t>
            </a:r>
            <a:r>
              <a:rPr lang="sk-SK" dirty="0"/>
              <a:t>sa to stratí do čiernej hory. </a:t>
            </a:r>
            <a:endParaRPr lang="sk-SK" dirty="0" smtClean="0"/>
          </a:p>
          <a:p>
            <a:pPr marL="68580" indent="0">
              <a:buNone/>
            </a:pPr>
            <a:endParaRPr lang="sk-SK" dirty="0"/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Vysvetlivka: </a:t>
            </a:r>
            <a:r>
              <a:rPr lang="sk-SK" dirty="0" err="1" smtClean="0"/>
              <a:t>spiece=zvonce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716016" y="116632"/>
            <a:ext cx="33843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https://www.youtube.com/watch?v=_0CaeDo-wEY</a:t>
            </a:r>
            <a:endParaRPr lang="sk-SK" sz="1400" dirty="0"/>
          </a:p>
        </p:txBody>
      </p:sp>
      <p:pic>
        <p:nvPicPr>
          <p:cNvPr id="6148" name="Picture 4" descr="Cd Kristina - Horehronie ☆ SUPERSHOP ☆ tvoj obchod ☆ cd &amp; dvd, vinyly,  filmové DVD a Blu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80" y="3861048"/>
            <a:ext cx="25046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nihy, ktoré dostanú najviac hlasov, získajú ocenenie Kniha Liptova - SME |  MY Lip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699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51526" y="2492896"/>
            <a:ext cx="3313355" cy="1702160"/>
          </a:xfrm>
        </p:spPr>
        <p:txBody>
          <a:bodyPr/>
          <a:lstStyle/>
          <a:p>
            <a:pPr algn="ctr"/>
            <a:r>
              <a:rPr lang="sk-SK" dirty="0" smtClean="0"/>
              <a:t>PRÁCA </a:t>
            </a:r>
            <a:br>
              <a:rPr lang="sk-SK" dirty="0" smtClean="0"/>
            </a:br>
            <a:r>
              <a:rPr lang="sk-SK" dirty="0" smtClean="0"/>
              <a:t>S TEXTOM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lu 3"/>
          <p:cNvSpPr/>
          <p:nvPr/>
        </p:nvSpPr>
        <p:spPr>
          <a:xfrm>
            <a:off x="6012160" y="4509120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sk-SK" dirty="0" smtClean="0">
                <a:solidFill>
                  <a:srgbClr val="047019"/>
                </a:solidFill>
                <a:cs typeface="Arial" charset="0"/>
              </a:rPr>
              <a:t>Populárna pieseň: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k-SK" dirty="0" smtClean="0">
                <a:solidFill>
                  <a:srgbClr val="047019"/>
                </a:solidFill>
                <a:cs typeface="Arial" charset="0"/>
              </a:rPr>
              <a:t>je určená širokým vrstvám ľudí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k-SK" dirty="0" smtClean="0">
                <a:solidFill>
                  <a:srgbClr val="047019"/>
                </a:solidFill>
                <a:cs typeface="Arial" charset="0"/>
              </a:rPr>
              <a:t>vyjadruje pocity generácie a doby, v ktorej vznikla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sk-SK" dirty="0">
                <a:solidFill>
                  <a:srgbClr val="047019"/>
                </a:solidFill>
                <a:cs typeface="Arial" charset="0"/>
              </a:rPr>
              <a:t>h</a:t>
            </a:r>
            <a:r>
              <a:rPr lang="sk-SK" dirty="0" smtClean="0">
                <a:solidFill>
                  <a:srgbClr val="047019"/>
                </a:solidFill>
                <a:cs typeface="Arial" charset="0"/>
              </a:rPr>
              <a:t>udba podlieha módnemu vkusu, v každej dobe sú populárne piesne iné</a:t>
            </a:r>
            <a:endParaRPr lang="sk-SK" dirty="0"/>
          </a:p>
        </p:txBody>
      </p:sp>
      <p:pic>
        <p:nvPicPr>
          <p:cNvPr id="13314" name="Picture 2" descr="Symbol Ausrufezeichen mit Männchen - Kerngas GmbH &amp; Co. 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1828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sk-SK" dirty="0" smtClean="0"/>
              <a:t>Vysvetli myšlienku: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  <a:p>
            <a:pPr marL="68580" indent="0">
              <a:buNone/>
              <a:defRPr/>
            </a:pPr>
            <a:r>
              <a:rPr lang="sk-SK" i="1" dirty="0" smtClean="0"/>
              <a:t>,,Sem sa vždy vrátim, keď ma niečo zroní.“</a:t>
            </a:r>
          </a:p>
          <a:p>
            <a:pPr marL="68580" indent="0">
              <a:buNone/>
              <a:defRPr/>
            </a:pPr>
            <a:endParaRPr lang="sk-SK" i="1" dirty="0"/>
          </a:p>
        </p:txBody>
      </p:sp>
      <p:pic>
        <p:nvPicPr>
          <p:cNvPr id="8194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  <a:defRPr/>
            </a:pPr>
            <a:endParaRPr lang="sk-SK" i="1" dirty="0"/>
          </a:p>
          <a:p>
            <a:pPr marL="68580" indent="0">
              <a:buNone/>
              <a:defRPr/>
            </a:pPr>
            <a:r>
              <a:rPr lang="sk-SK" dirty="0"/>
              <a:t>V piesni sa pravidelne opakujú verše, označené ako </a:t>
            </a:r>
            <a:r>
              <a:rPr lang="sk-SK" dirty="0" err="1" smtClean="0"/>
              <a:t>Ref</a:t>
            </a:r>
            <a:r>
              <a:rPr lang="sk-SK" dirty="0"/>
              <a:t>.  Vieš, čo to znamená a akú má úlohu?</a:t>
            </a:r>
          </a:p>
          <a:p>
            <a:pPr marL="68580" indent="0">
              <a:buNone/>
              <a:defRPr/>
            </a:pPr>
            <a:endParaRPr lang="sk-SK" i="1" dirty="0"/>
          </a:p>
        </p:txBody>
      </p:sp>
      <p:pic>
        <p:nvPicPr>
          <p:cNvPr id="4" name="Picture 2" descr="Question mark and man concept 3d illustration — Stock Photo © mstanley  #1244326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05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</TotalTime>
  <Words>546</Words>
  <Application>Microsoft Office PowerPoint</Application>
  <PresentationFormat>Prezentácia na obrazovke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Austin</vt:lpstr>
      <vt:lpstr>Kamil Peteraj</vt:lpstr>
      <vt:lpstr>Autori piesne HOREHRONIE</vt:lpstr>
      <vt:lpstr>Ako vznikla pieseň HOREHRONIE</vt:lpstr>
      <vt:lpstr>Zaujímavosti o piesni HOREHRONIE</vt:lpstr>
      <vt:lpstr>Text piesne HOREHRONIE</vt:lpstr>
      <vt:lpstr>PRÁCA  S TEXTOM</vt:lpstr>
      <vt:lpstr>ZOPAKUJ SI</vt:lpstr>
      <vt:lpstr>ZAMYSLI SA</vt:lpstr>
      <vt:lpstr>ZAMYSLI SA</vt:lpstr>
      <vt:lpstr>ZAMYSLI SA</vt:lpstr>
      <vt:lpstr>RIEŠENIE</vt:lpstr>
      <vt:lpstr>ZAMYSLI SA</vt:lpstr>
      <vt:lpstr>RIEŠENIE</vt:lpstr>
      <vt:lpstr>ZOPAKUJ SI</vt:lpstr>
      <vt:lpstr>ZAMYSLI SA</vt:lpstr>
      <vt:lpstr>RIEŠENIE</vt:lpstr>
      <vt:lpstr>ZAMYSLI SA</vt:lpstr>
      <vt:lpstr>RIEŠENIE</vt:lpstr>
      <vt:lpstr>ZAMYSLI SA</vt:lpstr>
      <vt:lpstr>RIEŠENIE</vt:lpstr>
      <vt:lpstr>POZNÁMKY DO ZOŠITA</vt:lpstr>
      <vt:lpstr> HOREHRONIE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Kamil Peteraj</dc:title>
  <dc:creator>Terezika</dc:creator>
  <cp:lastModifiedBy>Terezika</cp:lastModifiedBy>
  <cp:revision>9</cp:revision>
  <dcterms:created xsi:type="dcterms:W3CDTF">2020-10-28T15:50:05Z</dcterms:created>
  <dcterms:modified xsi:type="dcterms:W3CDTF">2020-10-28T18:47:43Z</dcterms:modified>
</cp:coreProperties>
</file>