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12BD-9DDC-4D66-A603-DD144A2ADE30}" type="datetimeFigureOut">
              <a:rPr lang="sk-SK" smtClean="0"/>
              <a:t>14. 12. 2020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77CEB-C9BA-435B-B9DC-DCF3582B92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3653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12BD-9DDC-4D66-A603-DD144A2ADE30}" type="datetimeFigureOut">
              <a:rPr lang="sk-SK" smtClean="0"/>
              <a:t>14. 12. 2020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77CEB-C9BA-435B-B9DC-DCF3582B92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047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12BD-9DDC-4D66-A603-DD144A2ADE30}" type="datetimeFigureOut">
              <a:rPr lang="sk-SK" smtClean="0"/>
              <a:t>14. 12. 2020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77CEB-C9BA-435B-B9DC-DCF3582B92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1619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12BD-9DDC-4D66-A603-DD144A2ADE30}" type="datetimeFigureOut">
              <a:rPr lang="sk-SK" smtClean="0"/>
              <a:t>14. 12. 2020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77CEB-C9BA-435B-B9DC-DCF3582B92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2053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12BD-9DDC-4D66-A603-DD144A2ADE30}" type="datetimeFigureOut">
              <a:rPr lang="sk-SK" smtClean="0"/>
              <a:t>14. 12. 2020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77CEB-C9BA-435B-B9DC-DCF3582B92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186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12BD-9DDC-4D66-A603-DD144A2ADE30}" type="datetimeFigureOut">
              <a:rPr lang="sk-SK" smtClean="0"/>
              <a:t>14. 12. 2020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77CEB-C9BA-435B-B9DC-DCF3582B92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93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12BD-9DDC-4D66-A603-DD144A2ADE30}" type="datetimeFigureOut">
              <a:rPr lang="sk-SK" smtClean="0"/>
              <a:t>14. 12. 2020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77CEB-C9BA-435B-B9DC-DCF3582B92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635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12BD-9DDC-4D66-A603-DD144A2ADE30}" type="datetimeFigureOut">
              <a:rPr lang="sk-SK" smtClean="0"/>
              <a:t>14. 12. 2020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77CEB-C9BA-435B-B9DC-DCF3582B92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8007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12BD-9DDC-4D66-A603-DD144A2ADE30}" type="datetimeFigureOut">
              <a:rPr lang="sk-SK" smtClean="0"/>
              <a:t>14. 12. 2020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77CEB-C9BA-435B-B9DC-DCF3582B92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3420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12BD-9DDC-4D66-A603-DD144A2ADE30}" type="datetimeFigureOut">
              <a:rPr lang="sk-SK" smtClean="0"/>
              <a:t>14. 12. 2020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77CEB-C9BA-435B-B9DC-DCF3582B92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0386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12BD-9DDC-4D66-A603-DD144A2ADE30}" type="datetimeFigureOut">
              <a:rPr lang="sk-SK" smtClean="0"/>
              <a:t>14. 12. 2020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77CEB-C9BA-435B-B9DC-DCF3582B92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4455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812BD-9DDC-4D66-A603-DD144A2ADE30}" type="datetimeFigureOut">
              <a:rPr lang="sk-SK" smtClean="0"/>
              <a:t>14. 12. 2020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77CEB-C9BA-435B-B9DC-DCF3582B92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436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Bájka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4"/>
          </a:xfrm>
        </p:spPr>
        <p:txBody>
          <a:bodyPr>
            <a:normAutofit/>
          </a:bodyPr>
          <a:lstStyle/>
          <a:p>
            <a:pPr algn="just"/>
            <a:r>
              <a:rPr lang="sk-SK" dirty="0"/>
              <a:t>k</a:t>
            </a:r>
            <a:r>
              <a:rPr lang="sk-SK" dirty="0" smtClean="0"/>
              <a:t>rátky epický útvar, ktorý má mravné ponaučenie</a:t>
            </a:r>
          </a:p>
          <a:p>
            <a:pPr algn="just"/>
            <a:r>
              <a:rPr lang="sk-SK" dirty="0" smtClean="0"/>
              <a:t>v bájke väčšinou vystupujú zvieratá, stelesňujú určité ľudské vlastnosti</a:t>
            </a:r>
          </a:p>
          <a:p>
            <a:pPr algn="just"/>
            <a:r>
              <a:rPr lang="sk-SK" dirty="0" smtClean="0"/>
              <a:t>mravné ponaučenie býva v závere alebo vyplýva z textu bájky</a:t>
            </a:r>
          </a:p>
          <a:p>
            <a:pPr algn="just"/>
            <a:r>
              <a:rPr lang="sk-SK" dirty="0" smtClean="0"/>
              <a:t>najznámejším bájkarom bol Ezop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6950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EZOP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12776"/>
            <a:ext cx="5766620" cy="504056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sk-SK" dirty="0" smtClean="0"/>
              <a:t>Pravdepodobne bol vzdelaný </a:t>
            </a:r>
            <a:r>
              <a:rPr lang="sk-SK" dirty="0" smtClean="0">
                <a:solidFill>
                  <a:srgbClr val="FF0000"/>
                </a:solidFill>
              </a:rPr>
              <a:t>grécky </a:t>
            </a:r>
            <a:r>
              <a:rPr lang="sk-SK" dirty="0" smtClean="0">
                <a:solidFill>
                  <a:srgbClr val="FF0000"/>
                </a:solidFill>
              </a:rPr>
              <a:t>otrok.</a:t>
            </a:r>
            <a:endParaRPr lang="sk-SK" dirty="0" smtClean="0">
              <a:solidFill>
                <a:srgbClr val="FF0000"/>
              </a:solidFill>
            </a:endParaRPr>
          </a:p>
          <a:p>
            <a:pPr algn="just"/>
            <a:r>
              <a:rPr lang="sk-SK" dirty="0" smtClean="0"/>
              <a:t>Narodil </a:t>
            </a:r>
            <a:r>
              <a:rPr lang="sk-SK" dirty="0" smtClean="0"/>
              <a:t>sa </a:t>
            </a:r>
            <a:r>
              <a:rPr lang="sk-SK" dirty="0" smtClean="0">
                <a:solidFill>
                  <a:srgbClr val="FF0000"/>
                </a:solidFill>
              </a:rPr>
              <a:t>v </a:t>
            </a:r>
            <a:r>
              <a:rPr lang="sk-SK" dirty="0" err="1" smtClean="0">
                <a:solidFill>
                  <a:srgbClr val="FF0000"/>
                </a:solidFill>
              </a:rPr>
              <a:t>Sardách</a:t>
            </a:r>
            <a:r>
              <a:rPr lang="sk-SK" dirty="0" smtClean="0">
                <a:solidFill>
                  <a:srgbClr val="FF0000"/>
                </a:solidFill>
              </a:rPr>
              <a:t> v Malej Ázii </a:t>
            </a:r>
            <a:r>
              <a:rPr lang="sk-SK" dirty="0" smtClean="0"/>
              <a:t>v 6. st. pred </a:t>
            </a:r>
            <a:r>
              <a:rPr lang="sk-SK" dirty="0" err="1" smtClean="0"/>
              <a:t>n.l</a:t>
            </a:r>
            <a:r>
              <a:rPr lang="sk-SK" dirty="0" smtClean="0"/>
              <a:t>..</a:t>
            </a:r>
            <a:endParaRPr lang="sk-SK" dirty="0" smtClean="0"/>
          </a:p>
          <a:p>
            <a:pPr algn="just"/>
            <a:r>
              <a:rPr lang="sk-SK" dirty="0" smtClean="0"/>
              <a:t>Údajne bol mrzák.</a:t>
            </a:r>
            <a:endParaRPr lang="sk-SK" dirty="0" smtClean="0"/>
          </a:p>
          <a:p>
            <a:pPr algn="just"/>
            <a:r>
              <a:rPr lang="sk-SK" dirty="0" smtClean="0"/>
              <a:t>Žil </a:t>
            </a:r>
            <a:r>
              <a:rPr lang="sk-SK" dirty="0" smtClean="0"/>
              <a:t>na ostrove </a:t>
            </a:r>
            <a:r>
              <a:rPr lang="sk-SK" dirty="0" smtClean="0">
                <a:solidFill>
                  <a:srgbClr val="FF0000"/>
                </a:solidFill>
              </a:rPr>
              <a:t>Samos.</a:t>
            </a:r>
            <a:endParaRPr lang="sk-SK" dirty="0" smtClean="0">
              <a:solidFill>
                <a:srgbClr val="FF0000"/>
              </a:solidFill>
            </a:endParaRPr>
          </a:p>
          <a:p>
            <a:pPr algn="just"/>
            <a:r>
              <a:rPr lang="sk-SK" dirty="0" smtClean="0"/>
              <a:t>Jeho </a:t>
            </a:r>
            <a:r>
              <a:rPr lang="sk-SK" dirty="0" smtClean="0"/>
              <a:t>tvorba sa prenášala ústne, neskôr ju zozbieral </a:t>
            </a:r>
            <a:r>
              <a:rPr lang="sk-SK" dirty="0" err="1" smtClean="0">
                <a:solidFill>
                  <a:srgbClr val="FF0000"/>
                </a:solidFill>
              </a:rPr>
              <a:t>Demetrios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Falérsky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– v 3. st. </a:t>
            </a:r>
            <a:r>
              <a:rPr lang="sk-SK" dirty="0" err="1" smtClean="0"/>
              <a:t>p.n.l</a:t>
            </a:r>
            <a:r>
              <a:rPr lang="sk-SK" dirty="0" smtClean="0"/>
              <a:t>..</a:t>
            </a:r>
            <a:endParaRPr lang="sk-SK" dirty="0" smtClean="0"/>
          </a:p>
          <a:p>
            <a:pPr algn="just"/>
            <a:r>
              <a:rPr lang="sk-SK" dirty="0" smtClean="0"/>
              <a:t>Zomrel </a:t>
            </a:r>
            <a:r>
              <a:rPr lang="sk-SK" dirty="0" smtClean="0"/>
              <a:t>v meste </a:t>
            </a:r>
            <a:r>
              <a:rPr lang="sk-SK" dirty="0" smtClean="0"/>
              <a:t>Delfy.</a:t>
            </a:r>
            <a:endParaRPr lang="sk-SK" dirty="0" smtClean="0"/>
          </a:p>
          <a:p>
            <a:pPr algn="just"/>
            <a:endParaRPr lang="sk-SK" dirty="0" smtClean="0"/>
          </a:p>
          <a:p>
            <a:pPr algn="just"/>
            <a:r>
              <a:rPr lang="sk-SK" dirty="0" smtClean="0"/>
              <a:t>V </a:t>
            </a:r>
            <a:r>
              <a:rPr lang="sk-SK" dirty="0"/>
              <a:t>jeho bájkach </a:t>
            </a:r>
            <a:r>
              <a:rPr lang="sk-SK" dirty="0" smtClean="0"/>
              <a:t>vystupujú zvieratá, predmety alebo rastliny, ktorým </a:t>
            </a:r>
            <a:r>
              <a:rPr lang="sk-SK" dirty="0"/>
              <a:t>prisudzuje ľudské vlastnosti.</a:t>
            </a:r>
          </a:p>
          <a:p>
            <a:pPr algn="just"/>
            <a:r>
              <a:rPr lang="sk-SK" dirty="0" smtClean="0"/>
              <a:t>Takisto </a:t>
            </a:r>
            <a:r>
              <a:rPr lang="sk-SK" dirty="0" smtClean="0"/>
              <a:t>písal aj bájky</a:t>
            </a:r>
            <a:r>
              <a:rPr lang="sk-SK" dirty="0"/>
              <a:t>, v ktorých vystupovali jednoduchí ľudia, kde poukazoval na lakomosť či chamtivosť. </a:t>
            </a:r>
            <a:r>
              <a:rPr lang="sk-SK" dirty="0" smtClean="0"/>
              <a:t>Jeho </a:t>
            </a:r>
            <a:r>
              <a:rPr lang="sk-SK" dirty="0"/>
              <a:t>tvorba sa stala postupom času známou na celom svete.</a:t>
            </a: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75" r="32557"/>
          <a:stretch/>
        </p:blipFill>
        <p:spPr>
          <a:xfrm>
            <a:off x="6516216" y="1389081"/>
            <a:ext cx="2462980" cy="503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62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C00000"/>
                </a:solidFill>
              </a:rPr>
              <a:t>Ivan </a:t>
            </a:r>
            <a:r>
              <a:rPr lang="sk-SK" b="1" dirty="0" err="1" smtClean="0">
                <a:solidFill>
                  <a:srgbClr val="C00000"/>
                </a:solidFill>
              </a:rPr>
              <a:t>Andrejevič</a:t>
            </a:r>
            <a:r>
              <a:rPr lang="sk-SK" b="1" dirty="0" smtClean="0">
                <a:solidFill>
                  <a:srgbClr val="C00000"/>
                </a:solidFill>
              </a:rPr>
              <a:t> </a:t>
            </a:r>
            <a:r>
              <a:rPr lang="sk-SK" b="1" dirty="0" err="1" smtClean="0">
                <a:solidFill>
                  <a:srgbClr val="C00000"/>
                </a:solidFill>
              </a:rPr>
              <a:t>Krylov</a:t>
            </a:r>
            <a:r>
              <a:rPr lang="sk-SK" dirty="0" smtClean="0"/>
              <a:t> (1769 – 1844)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08427"/>
            <a:ext cx="4546848" cy="4525963"/>
          </a:xfrm>
        </p:spPr>
        <p:txBody>
          <a:bodyPr>
            <a:normAutofit fontScale="92500" lnSpcReduction="10000"/>
          </a:bodyPr>
          <a:lstStyle/>
          <a:p>
            <a:r>
              <a:rPr lang="sk-SK" sz="2400" dirty="0" smtClean="0"/>
              <a:t>Najznámejší ruský bájkar</a:t>
            </a:r>
            <a:endParaRPr lang="sk-SK" sz="2400" dirty="0"/>
          </a:p>
          <a:p>
            <a:r>
              <a:rPr lang="sk-SK" sz="2400" dirty="0"/>
              <a:t>Pochádzal z chudobnej dôstojníckej rodiny. Od ôsmich rokoch živil po smrti otca matku a súrodencov z platu kancelárskeho poslíčka. </a:t>
            </a:r>
            <a:r>
              <a:rPr lang="sk-SK" sz="2400" dirty="0" smtClean="0"/>
              <a:t>Väčšinu </a:t>
            </a:r>
            <a:r>
              <a:rPr lang="sk-SK" sz="2400" dirty="0"/>
              <a:t>svojho života bol zamestnaný </a:t>
            </a:r>
            <a:r>
              <a:rPr lang="sk-SK" sz="2400" dirty="0" smtClean="0"/>
              <a:t>ako knihovník. </a:t>
            </a:r>
          </a:p>
          <a:p>
            <a:r>
              <a:rPr lang="sk-SK" sz="2400" dirty="0" smtClean="0"/>
              <a:t>Vytvoril </a:t>
            </a:r>
            <a:r>
              <a:rPr lang="sk-SK" sz="2400" dirty="0"/>
              <a:t>okolo </a:t>
            </a:r>
            <a:r>
              <a:rPr lang="sk-SK" sz="2400" dirty="0" smtClean="0"/>
              <a:t>200 bájok. </a:t>
            </a:r>
            <a:r>
              <a:rPr lang="sk-SK" sz="2400" dirty="0"/>
              <a:t>Kritizujú nielen zlé ľudské vlastnosti, ale majú predovšetkým sociálny podtext – nastavujú zrkadlo vtedajšej ruskej spoločnosti, </a:t>
            </a:r>
            <a:r>
              <a:rPr lang="sk-SK" sz="2400" dirty="0" smtClean="0"/>
              <a:t>nevynímajúc cára.</a:t>
            </a:r>
            <a:endParaRPr lang="sk-SK" sz="2400" dirty="0"/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500609"/>
            <a:ext cx="3493206" cy="472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73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Jean de La </a:t>
            </a:r>
            <a:r>
              <a:rPr lang="sk-SK" b="1" dirty="0" err="1" smtClean="0">
                <a:solidFill>
                  <a:srgbClr val="C00000"/>
                </a:solidFill>
              </a:rPr>
              <a:t>Fontaine</a:t>
            </a:r>
            <a:r>
              <a:rPr lang="sk-SK" b="1" dirty="0" smtClean="0">
                <a:solidFill>
                  <a:srgbClr val="C00000"/>
                </a:solidFill>
              </a:rPr>
              <a:t> </a:t>
            </a:r>
            <a:r>
              <a:rPr lang="sk-SK" dirty="0" smtClean="0"/>
              <a:t>(1621 </a:t>
            </a:r>
            <a:r>
              <a:rPr lang="sk-SK" dirty="0" smtClean="0"/>
              <a:t>– 1695)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17638"/>
            <a:ext cx="4906888" cy="5043111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f</a:t>
            </a:r>
            <a:r>
              <a:rPr lang="sk-SK" dirty="0" smtClean="0"/>
              <a:t>rancúzsky básnik, autor bájok, rozprávok, básní, divadelných hier, libriet</a:t>
            </a:r>
          </a:p>
          <a:p>
            <a:r>
              <a:rPr lang="sk-SK" dirty="0" smtClean="0"/>
              <a:t>vyštudoval právo, ako 26-ročný sa oženil so 14-ročnou </a:t>
            </a:r>
            <a:r>
              <a:rPr lang="sk-SK" dirty="0" err="1" smtClean="0"/>
              <a:t>Marie</a:t>
            </a:r>
            <a:r>
              <a:rPr lang="sk-SK" dirty="0" smtClean="0"/>
              <a:t> </a:t>
            </a:r>
            <a:r>
              <a:rPr lang="sk-SK" dirty="0" err="1" smtClean="0"/>
              <a:t>Hericart</a:t>
            </a:r>
            <a:r>
              <a:rPr lang="sk-SK" dirty="0" smtClean="0"/>
              <a:t>, spolu mali syna </a:t>
            </a:r>
            <a:r>
              <a:rPr lang="sk-SK" dirty="0" err="1" smtClean="0"/>
              <a:t>Charlesa</a:t>
            </a:r>
            <a:r>
              <a:rPr lang="sk-SK" dirty="0" smtClean="0"/>
              <a:t>, La </a:t>
            </a:r>
            <a:r>
              <a:rPr lang="sk-SK" dirty="0" err="1" smtClean="0"/>
              <a:t>Fontaine</a:t>
            </a:r>
            <a:r>
              <a:rPr lang="sk-SK" dirty="0" smtClean="0"/>
              <a:t> nebol ani dobrý manžel, ani dobrý otec</a:t>
            </a:r>
          </a:p>
          <a:p>
            <a:r>
              <a:rPr lang="sk-SK" dirty="0"/>
              <a:t>j</a:t>
            </a:r>
            <a:r>
              <a:rPr lang="sk-SK" dirty="0" smtClean="0"/>
              <a:t>eho bájky (Les </a:t>
            </a:r>
            <a:r>
              <a:rPr lang="sk-SK" dirty="0" err="1" smtClean="0"/>
              <a:t>Fables</a:t>
            </a:r>
            <a:r>
              <a:rPr lang="sk-SK" dirty="0" smtClean="0"/>
              <a:t>) vyšli v 12 dieloch v rokoch 1668 - 1694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417638"/>
            <a:ext cx="3618432" cy="504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5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Úlohy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Prečítaj si bájku od Ezopa O nenásytnej líške a porovnaj ju s bájkou I. A. </a:t>
            </a:r>
            <a:r>
              <a:rPr lang="sk-SK" dirty="0" err="1" smtClean="0"/>
              <a:t>Krylova</a:t>
            </a:r>
            <a:r>
              <a:rPr lang="sk-SK" dirty="0" smtClean="0"/>
              <a:t> Vrana a líška</a:t>
            </a:r>
          </a:p>
          <a:p>
            <a:r>
              <a:rPr lang="sk-SK" dirty="0" smtClean="0"/>
              <a:t>Čo majú rovnaké, čo je rozdielne?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9375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293</Words>
  <Application>Microsoft Office PowerPoint</Application>
  <PresentationFormat>Prezentácia na obrazovke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8" baseType="lpstr">
      <vt:lpstr>Arial</vt:lpstr>
      <vt:lpstr>Calibri</vt:lpstr>
      <vt:lpstr>Motív Office</vt:lpstr>
      <vt:lpstr>Bájka</vt:lpstr>
      <vt:lpstr>EZOP</vt:lpstr>
      <vt:lpstr>Ivan Andrejevič Krylov (1769 – 1844)</vt:lpstr>
      <vt:lpstr>Jean de La Fontaine (1621 – 1695)</vt:lpstr>
      <vt:lpstr>Úlohy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Bájka</dc:title>
  <dc:creator>Majka</dc:creator>
  <cp:lastModifiedBy>Ucitel</cp:lastModifiedBy>
  <cp:revision>14</cp:revision>
  <dcterms:created xsi:type="dcterms:W3CDTF">2014-03-02T14:51:16Z</dcterms:created>
  <dcterms:modified xsi:type="dcterms:W3CDTF">2020-12-14T17:35:16Z</dcterms:modified>
</cp:coreProperties>
</file>