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CF2E0-CCC4-4E1E-9902-C3C36AB3FDA4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CF2E0-CCC4-4E1E-9902-C3C36AB3FDA4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smtClean="0"/>
              <a:t>Sever proti Juhu (1861 – 1865)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sk-SK" dirty="0" smtClean="0"/>
          </a:p>
        </p:txBody>
      </p:sp>
      <p:pic>
        <p:nvPicPr>
          <p:cNvPr id="4" name="Obrázok 3" descr="sever proti juh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28604"/>
            <a:ext cx="518457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Južanská konfederácia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11 štátov juhu sa rozhodlo, že si nenechá diktovať od severu a vyhlásili vytvorenie </a:t>
            </a:r>
            <a:r>
              <a:rPr lang="sk-SK" sz="2600" b="1" dirty="0" smtClean="0">
                <a:solidFill>
                  <a:schemeClr val="tx1"/>
                </a:solidFill>
              </a:rPr>
              <a:t>konfederácie amerických štátov </a:t>
            </a:r>
            <a:r>
              <a:rPr lang="sk-SK" sz="2600" dirty="0" smtClean="0">
                <a:solidFill>
                  <a:schemeClr val="tx1"/>
                </a:solidFill>
              </a:rPr>
              <a:t>s vlastným prezidentom </a:t>
            </a:r>
            <a:r>
              <a:rPr lang="sk-SK" sz="2600" b="1" dirty="0" err="1" smtClean="0">
                <a:solidFill>
                  <a:schemeClr val="tx1"/>
                </a:solidFill>
              </a:rPr>
              <a:t>Jeffersonom</a:t>
            </a:r>
            <a:r>
              <a:rPr lang="sk-SK" sz="2600" b="1" dirty="0" smtClean="0">
                <a:solidFill>
                  <a:schemeClr val="tx1"/>
                </a:solidFill>
              </a:rPr>
              <a:t> </a:t>
            </a:r>
            <a:r>
              <a:rPr lang="sk-SK" sz="2600" b="1" dirty="0" err="1" smtClean="0">
                <a:solidFill>
                  <a:schemeClr val="tx1"/>
                </a:solidFill>
              </a:rPr>
              <a:t>Davisom</a:t>
            </a:r>
            <a:r>
              <a:rPr lang="sk-SK" sz="2600" b="1" dirty="0" smtClean="0">
                <a:solidFill>
                  <a:schemeClr val="tx1"/>
                </a:solidFill>
              </a:rPr>
              <a:t> </a:t>
            </a:r>
            <a:r>
              <a:rPr lang="sk-SK" sz="2600" dirty="0" smtClean="0">
                <a:solidFill>
                  <a:schemeClr val="tx1"/>
                </a:solidFill>
              </a:rPr>
              <a:t>a hlavným mestom </a:t>
            </a:r>
            <a:r>
              <a:rPr lang="sk-SK" sz="2600" b="1" dirty="0" err="1" smtClean="0">
                <a:solidFill>
                  <a:schemeClr val="tx1"/>
                </a:solidFill>
              </a:rPr>
              <a:t>Richmondom</a:t>
            </a:r>
            <a:r>
              <a:rPr lang="sk-SK" sz="2600" b="1" dirty="0" smtClean="0">
                <a:solidFill>
                  <a:schemeClr val="tx1"/>
                </a:solidFill>
              </a:rPr>
              <a:t>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 1861</a:t>
            </a:r>
          </a:p>
          <a:p>
            <a:pPr algn="just"/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Usa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sa tak rozpadli na dve znepriatelené časti:</a:t>
            </a:r>
          </a:p>
          <a:p>
            <a:pPr>
              <a:buFont typeface="Wingdings" pitchFamily="2" charset="2"/>
              <a:buChar char="Ø"/>
            </a:pP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Plantážnický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juh</a:t>
            </a:r>
          </a:p>
          <a:p>
            <a:pPr>
              <a:buFont typeface="Wingdings" pitchFamily="2" charset="2"/>
              <a:buChar char="Ø"/>
            </a:pP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Priemyselný sever</a:t>
            </a:r>
            <a:endParaRPr lang="sk-SK" sz="2600" b="1" dirty="0">
              <a:solidFill>
                <a:schemeClr val="tx1"/>
              </a:solidFill>
            </a:endParaRPr>
          </a:p>
        </p:txBody>
      </p:sp>
      <p:pic>
        <p:nvPicPr>
          <p:cNvPr id="4" name="Obrázok 3" descr="Jefferson Dav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9521" y="4581128"/>
            <a:ext cx="2034479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Občianska vojna (1861 – 1865)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dirty="0" smtClean="0">
                <a:solidFill>
                  <a:schemeClr val="tx1"/>
                </a:solidFill>
              </a:rPr>
              <a:t>V prípade dlhodobého konfliktu mal navrch priemyselný Sever čo sa aj potvrdilo =&gt; </a:t>
            </a:r>
            <a:r>
              <a:rPr lang="sk-SK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americká občianska vojna sa skončila porážkou Juhu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</a:p>
          <a:p>
            <a:r>
              <a:rPr lang="sk-SK" sz="2600" dirty="0" smtClean="0">
                <a:solidFill>
                  <a:schemeClr val="tx1"/>
                </a:solidFill>
              </a:rPr>
              <a:t>Víťazstvo Severu prinieslo zrušenie otroctva, ale neprinieslo černochom rovnoprávne postavenie s belochmi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 až v 20. storočí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6" name="Obrázok 5" descr="obcianska voj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085184"/>
            <a:ext cx="2699792" cy="16002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588224" y="4653136"/>
            <a:ext cx="23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Únia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Konfederácia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Atentát na </a:t>
            </a:r>
            <a:r>
              <a:rPr lang="sk-SK" dirty="0" err="1" smtClean="0"/>
              <a:t>lincolna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b="1" dirty="0" err="1" smtClean="0">
                <a:solidFill>
                  <a:schemeClr val="tx1"/>
                </a:solidFill>
              </a:rPr>
              <a:t>Abraham</a:t>
            </a:r>
            <a:r>
              <a:rPr lang="sk-SK" sz="2600" b="1" dirty="0" smtClean="0">
                <a:solidFill>
                  <a:schemeClr val="tx1"/>
                </a:solidFill>
              </a:rPr>
              <a:t> Lincoln sa z víťazstva dlho netešil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</a:p>
          <a:p>
            <a:pPr algn="just"/>
            <a:r>
              <a:rPr lang="sk-SK" sz="2600" b="1" dirty="0" smtClean="0">
                <a:solidFill>
                  <a:schemeClr val="tx1"/>
                </a:solidFill>
              </a:rPr>
              <a:t>14</a:t>
            </a:r>
            <a:r>
              <a:rPr lang="sk-SK" sz="2600" b="1" dirty="0" smtClean="0">
                <a:solidFill>
                  <a:schemeClr val="tx1"/>
                </a:solidFill>
              </a:rPr>
              <a:t>. apríl 1865</a:t>
            </a:r>
            <a:r>
              <a:rPr lang="sk-SK" sz="2600" dirty="0" smtClean="0">
                <a:solidFill>
                  <a:schemeClr val="tx1"/>
                </a:solidFill>
              </a:rPr>
              <a:t> sa mu stal </a:t>
            </a:r>
            <a:r>
              <a:rPr lang="sk-SK" sz="2600" dirty="0" smtClean="0">
                <a:solidFill>
                  <a:schemeClr val="tx1"/>
                </a:solidFill>
              </a:rPr>
              <a:t>osudným - pri </a:t>
            </a:r>
            <a:r>
              <a:rPr lang="sk-SK" sz="2600" dirty="0" smtClean="0">
                <a:solidFill>
                  <a:schemeClr val="tx1"/>
                </a:solidFill>
              </a:rPr>
              <a:t>návšteve washingtonského divadla bol na neho </a:t>
            </a:r>
            <a:r>
              <a:rPr lang="sk-SK" sz="2600" b="1" dirty="0" smtClean="0">
                <a:solidFill>
                  <a:schemeClr val="tx1"/>
                </a:solidFill>
              </a:rPr>
              <a:t>spáchaný atentát </a:t>
            </a:r>
            <a:r>
              <a:rPr lang="sk-SK" sz="2600" dirty="0" smtClean="0">
                <a:solidFill>
                  <a:schemeClr val="tx1"/>
                </a:solidFill>
              </a:rPr>
              <a:t>fanatickým prívržencom Juhu </a:t>
            </a:r>
            <a:r>
              <a:rPr lang="sk-SK" sz="2600" b="1" dirty="0" smtClean="0">
                <a:solidFill>
                  <a:schemeClr val="tx1"/>
                </a:solidFill>
              </a:rPr>
              <a:t>Johnom </a:t>
            </a:r>
            <a:r>
              <a:rPr lang="sk-SK" sz="2600" b="1" dirty="0" err="1" smtClean="0">
                <a:solidFill>
                  <a:schemeClr val="tx1"/>
                </a:solidFill>
              </a:rPr>
              <a:t>Wilksom</a:t>
            </a:r>
            <a:r>
              <a:rPr lang="sk-SK" sz="2600" dirty="0">
                <a:solidFill>
                  <a:schemeClr val="tx1"/>
                </a:solidFill>
              </a:rPr>
              <a:t> </a:t>
            </a:r>
            <a:r>
              <a:rPr lang="sk-SK" sz="2600" dirty="0" smtClean="0">
                <a:solidFill>
                  <a:schemeClr val="tx1"/>
                </a:solidFill>
              </a:rPr>
              <a:t>- </a:t>
            </a:r>
            <a:r>
              <a:rPr lang="sk-SK" sz="2600" dirty="0" smtClean="0">
                <a:solidFill>
                  <a:schemeClr val="tx1"/>
                </a:solidFill>
              </a:rPr>
              <a:t>prezident </a:t>
            </a:r>
            <a:r>
              <a:rPr lang="sk-SK" sz="2600" dirty="0" smtClean="0">
                <a:solidFill>
                  <a:schemeClr val="tx1"/>
                </a:solidFill>
              </a:rPr>
              <a:t>zraneniam podľahol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4" name="Obrázok 3" descr="john wilk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4736" y="4583801"/>
            <a:ext cx="1939264" cy="227419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868144" y="6488668"/>
            <a:ext cx="133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Wilkes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Amerika na vzostupe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Občianska vojna skončila a začalo sa </a:t>
            </a:r>
            <a:r>
              <a:rPr lang="sk-SK" sz="2600" b="1" dirty="0" smtClean="0">
                <a:solidFill>
                  <a:schemeClr val="tx1"/>
                </a:solidFill>
              </a:rPr>
              <a:t>obdobie rozmachu USA</a:t>
            </a:r>
            <a:r>
              <a:rPr lang="sk-SK" sz="2600" dirty="0" smtClean="0">
                <a:solidFill>
                  <a:schemeClr val="tx1"/>
                </a:solidFill>
              </a:rPr>
              <a:t> - prichádzalo sem čoraz viac ľudí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začať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nový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život -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kriminálnici, politicky a nábožensky prenasledovaní ľudia</a:t>
            </a:r>
          </a:p>
          <a:p>
            <a:pPr algn="just"/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Prisťahovalci zaberali pôdu pôvodným obyvateľom Ameriky  INDIÁNOM </a:t>
            </a:r>
          </a:p>
          <a:p>
            <a:pPr algn="just"/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Bohatí statkári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si okrem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kovbojov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 najímali aj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lovcov bizónov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=&gt;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Indiáni prichádzali o svoj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prirodzený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zdroj potravy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endParaRPr lang="sk-SK" sz="2600" b="1" dirty="0" smtClean="0">
              <a:sym typeface="Wingdings" pitchFamily="2" charset="2"/>
            </a:endParaRPr>
          </a:p>
          <a:p>
            <a:endParaRPr lang="sk-SK" sz="2600" dirty="0"/>
          </a:p>
        </p:txBody>
      </p:sp>
      <p:pic>
        <p:nvPicPr>
          <p:cNvPr id="4" name="Obrázok 3" descr="biz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1752" y="5509656"/>
            <a:ext cx="2232248" cy="1348344"/>
          </a:xfrm>
          <a:prstGeom prst="rect">
            <a:avLst/>
          </a:prstGeom>
        </p:spPr>
      </p:pic>
      <p:pic>
        <p:nvPicPr>
          <p:cNvPr id="5" name="Obrázok 4" descr="indi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5517232"/>
            <a:ext cx="1296144" cy="134076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236296" y="5157192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Bizón americký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796136" y="515719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 </a:t>
            </a:r>
            <a:endParaRPr lang="sk-SK" dirty="0"/>
          </a:p>
        </p:txBody>
      </p:sp>
      <p:pic>
        <p:nvPicPr>
          <p:cNvPr id="8" name="Obrázok 7" descr="kovboj zap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45224"/>
            <a:ext cx="2794000" cy="1412776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771800" y="6488668"/>
            <a:ext cx="95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Kovboji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Koniec červeného muža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Bol to nerovný boj medzi Indiánmi a </a:t>
            </a:r>
            <a:r>
              <a:rPr lang="sk-SK" sz="2600" dirty="0" smtClean="0">
                <a:solidFill>
                  <a:schemeClr val="tx1"/>
                </a:solidFill>
              </a:rPr>
              <a:t>belochmi =&gt; </a:t>
            </a:r>
            <a:r>
              <a:rPr lang="sk-SK" sz="2600" dirty="0" smtClean="0">
                <a:solidFill>
                  <a:schemeClr val="tx1"/>
                </a:solidFill>
              </a:rPr>
              <a:t>viac ako 30 vojen, nové choroby (od prisťahovalcov), alkohol a náleziská zlata na ich území dokonali dielo skazy</a:t>
            </a:r>
          </a:p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Nakoniec vláda zriadila pre Indiánov tzv. </a:t>
            </a:r>
            <a:r>
              <a:rPr lang="sk-SK" sz="2600" b="1" dirty="0" smtClean="0">
                <a:solidFill>
                  <a:schemeClr val="tx1"/>
                </a:solidFill>
              </a:rPr>
              <a:t>rezervácie</a:t>
            </a:r>
            <a:r>
              <a:rPr lang="sk-SK" sz="2600" dirty="0" smtClean="0">
                <a:solidFill>
                  <a:schemeClr val="tx1"/>
                </a:solidFill>
              </a:rPr>
              <a:t>, v </a:t>
            </a:r>
            <a:r>
              <a:rPr lang="sk-SK" sz="2600" dirty="0" smtClean="0">
                <a:solidFill>
                  <a:schemeClr val="tx1"/>
                </a:solidFill>
              </a:rPr>
              <a:t>ktorých niektorí žijú </a:t>
            </a:r>
            <a:r>
              <a:rPr lang="sk-SK" sz="2600" dirty="0" smtClean="0">
                <a:solidFill>
                  <a:schemeClr val="tx1"/>
                </a:solidFill>
              </a:rPr>
              <a:t>dodnes</a:t>
            </a:r>
            <a:r>
              <a:rPr lang="sk-SK" sz="2600" dirty="0">
                <a:solidFill>
                  <a:schemeClr val="tx1"/>
                </a:solidFill>
              </a:rPr>
              <a:t>.</a:t>
            </a:r>
            <a:endParaRPr lang="sk-SK" sz="2600" dirty="0" smtClean="0">
              <a:solidFill>
                <a:schemeClr val="tx1"/>
              </a:solidFill>
            </a:endParaRPr>
          </a:p>
          <a:p>
            <a:endParaRPr lang="sk-SK" sz="2600" dirty="0" smtClean="0"/>
          </a:p>
          <a:p>
            <a:endParaRPr lang="sk-SK" sz="2600" dirty="0"/>
          </a:p>
        </p:txBody>
      </p:sp>
      <p:pic>
        <p:nvPicPr>
          <p:cNvPr id="4" name="Obrázok 3" descr="sediaci b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653136"/>
            <a:ext cx="1907704" cy="220486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824224" y="6518859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Sediaci býk 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259632" y="4006805"/>
            <a:ext cx="63367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indiánskych vojnách boli vyhladené celé kmene</a:t>
            </a:r>
          </a:p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...niektoré však dlho odolávali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652120" y="4653136"/>
            <a:ext cx="104099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err="1" smtClean="0"/>
              <a:t>Siuxovia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419872" y="4653136"/>
            <a:ext cx="14380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err="1" smtClean="0"/>
              <a:t>Komančovia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403648" y="4653136"/>
            <a:ext cx="76976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Apači </a:t>
            </a:r>
            <a:endParaRPr lang="sk-SK" dirty="0"/>
          </a:p>
        </p:txBody>
      </p:sp>
      <p:pic>
        <p:nvPicPr>
          <p:cNvPr id="10" name="Obrázok 9" descr="geronim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57192"/>
            <a:ext cx="1835696" cy="170080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835696" y="6488668"/>
            <a:ext cx="118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mtClean="0"/>
              <a:t>Geronimo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„Krajina za veľkou mlákou“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dirty="0" smtClean="0">
                <a:solidFill>
                  <a:schemeClr val="tx1"/>
                </a:solidFill>
              </a:rPr>
              <a:t>V Európe sa </a:t>
            </a:r>
            <a:r>
              <a:rPr lang="sk-SK" sz="2600" b="1" dirty="0" smtClean="0">
                <a:solidFill>
                  <a:schemeClr val="tx1"/>
                </a:solidFill>
              </a:rPr>
              <a:t>USA </a:t>
            </a:r>
            <a:r>
              <a:rPr lang="sk-SK" sz="2600" dirty="0" smtClean="0">
                <a:solidFill>
                  <a:schemeClr val="tx1"/>
                </a:solidFill>
              </a:rPr>
              <a:t>hovorilo </a:t>
            </a:r>
            <a:r>
              <a:rPr lang="sk-SK" sz="2600" b="1" dirty="0" smtClean="0">
                <a:solidFill>
                  <a:schemeClr val="tx1"/>
                </a:solidFill>
              </a:rPr>
              <a:t>„nová zem</a:t>
            </a:r>
            <a:r>
              <a:rPr lang="sk-SK" sz="2600" dirty="0" smtClean="0">
                <a:solidFill>
                  <a:schemeClr val="tx1"/>
                </a:solidFill>
              </a:rPr>
              <a:t>“ alebo „</a:t>
            </a:r>
            <a:r>
              <a:rPr lang="sk-SK" sz="2600" b="1" dirty="0" smtClean="0">
                <a:solidFill>
                  <a:schemeClr val="tx1"/>
                </a:solidFill>
              </a:rPr>
              <a:t>krajina za veľkou mlákou“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 pre mnohých </a:t>
            </a:r>
            <a:r>
              <a:rPr lang="sk-SK" sz="2600" u="sng" dirty="0" smtClean="0">
                <a:solidFill>
                  <a:schemeClr val="tx1"/>
                </a:solidFill>
                <a:sym typeface="Wingdings" pitchFamily="2" charset="2"/>
              </a:rPr>
              <a:t>príchod do USA = novému začiatku</a:t>
            </a:r>
          </a:p>
          <a:p>
            <a:r>
              <a:rPr lang="sk-SK" sz="2600" u="sng" dirty="0" smtClean="0">
                <a:solidFill>
                  <a:schemeClr val="tx1"/>
                </a:solidFill>
                <a:sym typeface="Wingdings" pitchFamily="2" charset="2"/>
              </a:rPr>
              <a:t>Obrovské prírodné bohatstvo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ponúkalo nebývalé možnosti, ale všetko to záležalo od šikovnosti a pracovitosti ľudí...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5" name="Obrázok 4" descr="osidlovani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25144"/>
            <a:ext cx="3109883" cy="195105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347864" y="5949280"/>
            <a:ext cx="3615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Doslova sa rozpútal „boj o pôdu“</a:t>
            </a:r>
          </a:p>
          <a:p>
            <a:pPr algn="ctr"/>
            <a:r>
              <a:rPr lang="sk-SK" dirty="0" smtClean="0"/>
              <a:t>=&gt; poctiví farmári, ale aj špekulanti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899049" y="4365104"/>
            <a:ext cx="4255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smtClean="0"/>
              <a:t>Veľký americký sen bol vyjadrený mottom:</a:t>
            </a:r>
          </a:p>
          <a:p>
            <a:pPr algn="ctr"/>
            <a:r>
              <a:rPr lang="sk-SK" i="1" dirty="0" smtClean="0"/>
              <a:t>„z kamelota milionárom“</a:t>
            </a:r>
            <a:endParaRPr lang="sk-SK" i="1" dirty="0"/>
          </a:p>
        </p:txBody>
      </p:sp>
      <p:sp>
        <p:nvSpPr>
          <p:cNvPr id="8" name="Šípka dolu 7"/>
          <p:cNvSpPr/>
          <p:nvPr/>
        </p:nvSpPr>
        <p:spPr>
          <a:xfrm>
            <a:off x="5292080" y="3645024"/>
            <a:ext cx="144016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Sever USA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dirty="0" smtClean="0">
                <a:solidFill>
                  <a:schemeClr val="tx1"/>
                </a:solidFill>
              </a:rPr>
              <a:t>Prisťahovalci osídľovali (kolonizovali) </a:t>
            </a:r>
            <a:r>
              <a:rPr lang="sk-SK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severné štáty</a:t>
            </a:r>
            <a:r>
              <a:rPr lang="sk-SK" sz="2600" dirty="0" smtClean="0">
                <a:solidFill>
                  <a:schemeClr val="tx1"/>
                </a:solidFill>
              </a:rPr>
              <a:t>, kde bol </a:t>
            </a:r>
            <a:r>
              <a:rPr lang="sk-SK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sústredený priemysel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4" name="Obrázok 3" descr="sever-proti-ji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500" y="4257675"/>
            <a:ext cx="4381500" cy="26003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11560" y="6211669"/>
            <a:ext cx="40990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Súperenie medzi priemyselným severom</a:t>
            </a:r>
          </a:p>
          <a:p>
            <a:pPr algn="ctr"/>
            <a:r>
              <a:rPr lang="sk-SK" dirty="0" smtClean="0"/>
              <a:t>a otrokárskym juhom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36096" y="3573016"/>
            <a:ext cx="3240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Červenou farbou – štáty juhu a </a:t>
            </a:r>
          </a:p>
          <a:p>
            <a:pPr algn="ctr"/>
            <a:r>
              <a:rPr lang="sk-SK" dirty="0" smtClean="0"/>
              <a:t>Modrou farbou štáty severu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„Divoký“ západ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Väčšina </a:t>
            </a:r>
            <a:r>
              <a:rPr lang="sk-SK" sz="2600" b="1" dirty="0" smtClean="0">
                <a:solidFill>
                  <a:schemeClr val="tx1"/>
                </a:solidFill>
              </a:rPr>
              <a:t>kolonistov</a:t>
            </a:r>
            <a:r>
              <a:rPr lang="sk-SK" sz="2600" dirty="0" smtClean="0">
                <a:solidFill>
                  <a:schemeClr val="tx1"/>
                </a:solidFill>
              </a:rPr>
              <a:t> odchádzala na </a:t>
            </a:r>
            <a:r>
              <a:rPr lang="sk-SK" sz="2600" b="1" dirty="0" smtClean="0">
                <a:solidFill>
                  <a:schemeClr val="tx1"/>
                </a:solidFill>
              </a:rPr>
              <a:t>západ,</a:t>
            </a:r>
            <a:r>
              <a:rPr lang="sk-SK" sz="2600" dirty="0" smtClean="0">
                <a:solidFill>
                  <a:schemeClr val="tx1"/>
                </a:solidFill>
              </a:rPr>
              <a:t> ponuka </a:t>
            </a:r>
            <a:r>
              <a:rPr lang="sk-SK" sz="2600" b="1" dirty="0" smtClean="0">
                <a:solidFill>
                  <a:schemeClr val="tx1"/>
                </a:solidFill>
              </a:rPr>
              <a:t>pôdy zadarmo</a:t>
            </a:r>
            <a:r>
              <a:rPr lang="sk-SK" sz="2600" dirty="0" smtClean="0">
                <a:solidFill>
                  <a:schemeClr val="tx1"/>
                </a:solidFill>
              </a:rPr>
              <a:t> sa neodmietala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 osídľovali tzv. „divoký západ“, kde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vznikali:</a:t>
            </a:r>
          </a:p>
          <a:p>
            <a:pPr algn="just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Obrovské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farmy</a:t>
            </a:r>
          </a:p>
          <a:p>
            <a:pPr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Rozsiahle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ranče </a:t>
            </a:r>
            <a:endParaRPr lang="sk-SK" sz="2600" b="1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419872" y="5589240"/>
            <a:ext cx="386759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Americký západ bol veľkým lákadlom</a:t>
            </a:r>
          </a:p>
          <a:p>
            <a:r>
              <a:rPr lang="sk-SK" dirty="0" smtClean="0"/>
              <a:t>Pre farmárov, rančerov, ale aj rôznych </a:t>
            </a:r>
          </a:p>
          <a:p>
            <a:r>
              <a:rPr lang="sk-SK" dirty="0" smtClean="0"/>
              <a:t>špekulantov...=&gt; </a:t>
            </a:r>
            <a:r>
              <a:rPr lang="sk-SK" b="1" dirty="0" smtClean="0"/>
              <a:t>boj o pôdu</a:t>
            </a:r>
            <a:endParaRPr lang="sk-SK" b="1" dirty="0"/>
          </a:p>
        </p:txBody>
      </p:sp>
      <p:pic>
        <p:nvPicPr>
          <p:cNvPr id="5" name="Obrázok 4" descr="divoky zapa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581128"/>
            <a:ext cx="3062144" cy="1951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Vznikajú nové štáty Únie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Postupným osídľovaním </a:t>
            </a:r>
            <a:r>
              <a:rPr lang="sk-SK" sz="2600" smtClean="0">
                <a:solidFill>
                  <a:schemeClr val="tx1"/>
                </a:solidFill>
              </a:rPr>
              <a:t>území </a:t>
            </a:r>
            <a:r>
              <a:rPr lang="sk-SK" sz="2600" smtClean="0">
                <a:solidFill>
                  <a:schemeClr val="tx1"/>
                </a:solidFill>
              </a:rPr>
              <a:t>vznikali </a:t>
            </a:r>
            <a:r>
              <a:rPr lang="sk-SK" sz="2600" b="1">
                <a:solidFill>
                  <a:schemeClr val="tx1"/>
                </a:solidFill>
              </a:rPr>
              <a:t>n</a:t>
            </a:r>
            <a:r>
              <a:rPr lang="sk-SK" sz="2600" b="1" smtClean="0">
                <a:solidFill>
                  <a:schemeClr val="tx1"/>
                </a:solidFill>
                <a:sym typeface="Wingdings" pitchFamily="2" charset="2"/>
              </a:rPr>
              <a:t>ové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štáty </a:t>
            </a:r>
            <a:r>
              <a:rPr lang="sk-SK" sz="2600" b="1" dirty="0" smtClean="0">
                <a:solidFill>
                  <a:schemeClr val="tx1"/>
                </a:solidFill>
                <a:sym typeface="Wingdings" pitchFamily="2" charset="2"/>
              </a:rPr>
              <a:t>Únie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ale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každý nový štát riešil otázku 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bude nový štát „priemyselný“ alebo bude „otrokársky“? </a:t>
            </a:r>
          </a:p>
          <a:p>
            <a:pPr algn="just"/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Medzi americkým </a:t>
            </a:r>
            <a:r>
              <a:rPr lang="sk-SK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severom a juhom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vznikali veľké </a:t>
            </a:r>
            <a:r>
              <a:rPr lang="sk-SK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sociálne a hospodárske rozdiely =&gt; príčina vzrastajúcich rozporov!</a:t>
            </a:r>
            <a:endParaRPr lang="sk-SK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Šípka dolu 3"/>
          <p:cNvSpPr/>
          <p:nvPr/>
        </p:nvSpPr>
        <p:spPr>
          <a:xfrm>
            <a:off x="4640649" y="3651808"/>
            <a:ext cx="165618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2123728" y="4365104"/>
            <a:ext cx="54120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Sever a Juh </a:t>
            </a:r>
            <a:r>
              <a:rPr lang="sk-SK" dirty="0" smtClean="0">
                <a:sym typeface="Wingdings" pitchFamily="2" charset="2"/>
              </a:rPr>
              <a:t>odlišné </a:t>
            </a:r>
            <a:r>
              <a:rPr lang="sk-SK" dirty="0" smtClean="0">
                <a:sym typeface="Wingdings" pitchFamily="2" charset="2"/>
              </a:rPr>
              <a:t>predstavy o charaktere štátu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1475656" y="479715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7308304" y="4725144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53343" y="5085184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Sever = federácia 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804248" y="5157192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Juh = konfederácia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4283968" y="4797152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ÚNIA 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Priemyselný sever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b="1" dirty="0" smtClean="0">
                <a:solidFill>
                  <a:schemeClr val="tx1"/>
                </a:solidFill>
              </a:rPr>
              <a:t>Sever USA </a:t>
            </a:r>
            <a:r>
              <a:rPr lang="sk-SK" sz="2600" dirty="0" smtClean="0">
                <a:solidFill>
                  <a:schemeClr val="tx1"/>
                </a:solidFill>
              </a:rPr>
              <a:t>bol ľudnatejší ako juh, rýchlo sa tu </a:t>
            </a:r>
            <a:r>
              <a:rPr lang="sk-SK" sz="2600" b="1" dirty="0" smtClean="0">
                <a:solidFill>
                  <a:schemeClr val="tx1"/>
                </a:solidFill>
              </a:rPr>
              <a:t>zakladali priemyselné centrá a vybudovala železničná sieť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</a:p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V priemysle sa využívala </a:t>
            </a:r>
            <a:r>
              <a:rPr lang="sk-SK" sz="2600" b="1" dirty="0" smtClean="0">
                <a:solidFill>
                  <a:schemeClr val="tx1"/>
                </a:solidFill>
              </a:rPr>
              <a:t>práca robotníkov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 práca otrokov sa tu neujala, práve naopak  „severania“ začínajú otroctvo zavrhovať...</a:t>
            </a:r>
            <a:endParaRPr lang="sk-SK" sz="2600" dirty="0" smtClean="0">
              <a:solidFill>
                <a:schemeClr val="tx1"/>
              </a:solidFill>
            </a:endParaRPr>
          </a:p>
          <a:p>
            <a:endParaRPr lang="sk-SK" sz="2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Otrokársky juh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dirty="0" smtClean="0">
                <a:solidFill>
                  <a:schemeClr val="tx1"/>
                </a:solidFill>
              </a:rPr>
              <a:t>V štátoch na juhu bolo minimálne množstvo priemyselných podnikov a fabrík...</a:t>
            </a:r>
          </a:p>
          <a:p>
            <a:r>
              <a:rPr lang="sk-SK" sz="2600" b="1" dirty="0" smtClean="0">
                <a:solidFill>
                  <a:schemeClr val="tx1"/>
                </a:solidFill>
              </a:rPr>
              <a:t>Pôvodní osadníci tu založili tabakové a bavlníkové plantáže</a:t>
            </a:r>
            <a:r>
              <a:rPr lang="sk-SK" sz="2600" dirty="0" smtClean="0">
                <a:solidFill>
                  <a:schemeClr val="tx1"/>
                </a:solidFill>
              </a:rPr>
              <a:t>, kde sa využívala </a:t>
            </a:r>
            <a:r>
              <a:rPr lang="sk-SK" sz="2600" b="1" dirty="0" smtClean="0">
                <a:solidFill>
                  <a:schemeClr val="tx1"/>
                </a:solidFill>
              </a:rPr>
              <a:t>práca otrokov </a:t>
            </a:r>
            <a:r>
              <a:rPr lang="sk-SK" sz="2600" dirty="0" smtClean="0">
                <a:solidFill>
                  <a:schemeClr val="tx1"/>
                </a:solidFill>
              </a:rPr>
              <a:t>(pracovali tu černosi dovezení z Afriky)</a:t>
            </a:r>
          </a:p>
          <a:p>
            <a:pPr>
              <a:buNone/>
            </a:pPr>
            <a:r>
              <a:rPr lang="sk-SK" sz="2600" dirty="0" smtClean="0">
                <a:solidFill>
                  <a:schemeClr val="tx1"/>
                </a:solidFill>
              </a:rPr>
              <a:t>	=&gt; </a:t>
            </a:r>
            <a:r>
              <a:rPr lang="sk-SK" sz="2600" b="1" dirty="0" smtClean="0">
                <a:solidFill>
                  <a:schemeClr val="tx1"/>
                </a:solidFill>
              </a:rPr>
              <a:t>majitelia plantáží závratne bohatli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4" name="Obrázok 3" descr="otrokarsky ju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941168"/>
            <a:ext cx="3419872" cy="1916832"/>
          </a:xfrm>
          <a:prstGeom prst="rect">
            <a:avLst/>
          </a:prstGeom>
        </p:spPr>
      </p:pic>
      <p:pic>
        <p:nvPicPr>
          <p:cNvPr id="5" name="Obrázok 4" descr="otrok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41168"/>
            <a:ext cx="2219325" cy="191683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195736" y="6488668"/>
            <a:ext cx="16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Otrokár a otrok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Rozpory medzi severom a juhom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b="1" dirty="0" smtClean="0">
                <a:solidFill>
                  <a:schemeClr val="tx1"/>
                </a:solidFill>
              </a:rPr>
              <a:t>Príčinou sporov medzi severom a juhom bol rozdielny vývoj oboch častí USA</a:t>
            </a:r>
            <a:r>
              <a:rPr lang="sk-SK" sz="2600" dirty="0" smtClean="0">
                <a:solidFill>
                  <a:schemeClr val="tx1"/>
                </a:solidFill>
              </a:rPr>
              <a:t>...</a:t>
            </a:r>
          </a:p>
          <a:p>
            <a:pPr>
              <a:buFont typeface="Wingdings" pitchFamily="2" charset="2"/>
              <a:buChar char="Ø"/>
            </a:pPr>
            <a:r>
              <a:rPr lang="sk-SK" sz="2600" u="sng" dirty="0" smtClean="0">
                <a:solidFill>
                  <a:schemeClr val="tx1"/>
                </a:solidFill>
              </a:rPr>
              <a:t>Severskí priemyselníci </a:t>
            </a:r>
            <a:r>
              <a:rPr lang="sk-SK" sz="2600" dirty="0" smtClean="0">
                <a:solidFill>
                  <a:schemeClr val="tx1"/>
                </a:solidFill>
              </a:rPr>
              <a:t>od vlády žiadali zavedenie ciel na tovar</a:t>
            </a:r>
          </a:p>
          <a:p>
            <a:pPr>
              <a:buFont typeface="Wingdings" pitchFamily="2" charset="2"/>
              <a:buChar char="Ø"/>
            </a:pPr>
            <a:r>
              <a:rPr lang="sk-SK" sz="2600" u="sng" dirty="0" smtClean="0">
                <a:solidFill>
                  <a:schemeClr val="tx1"/>
                </a:solidFill>
              </a:rPr>
              <a:t>Južanskí plantážnici </a:t>
            </a:r>
            <a:r>
              <a:rPr lang="sk-SK" sz="2600" dirty="0" smtClean="0">
                <a:solidFill>
                  <a:schemeClr val="tx1"/>
                </a:solidFill>
              </a:rPr>
              <a:t>chceli voľný obchod, pretože vyvážali hlavne bavlnu a tabak</a:t>
            </a:r>
            <a:endParaRPr lang="sk-SK" sz="260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267744" y="4581128"/>
            <a:ext cx="48965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Severania boli za zrušenie otroctva,</a:t>
            </a:r>
          </a:p>
          <a:p>
            <a:pPr algn="ctr"/>
            <a:r>
              <a:rPr lang="sk-SK" b="1" dirty="0"/>
              <a:t>p</a:t>
            </a:r>
            <a:r>
              <a:rPr lang="sk-SK" b="1" dirty="0" smtClean="0"/>
              <a:t>otrebovali pracovné sily pre priemysel</a:t>
            </a:r>
            <a:r>
              <a:rPr lang="sk-SK" dirty="0" smtClean="0"/>
              <a:t>,</a:t>
            </a:r>
          </a:p>
          <a:p>
            <a:pPr algn="ctr"/>
            <a:r>
              <a:rPr lang="sk-SK" dirty="0"/>
              <a:t>a</a:t>
            </a:r>
            <a:r>
              <a:rPr lang="sk-SK" dirty="0" smtClean="0"/>
              <a:t>le </a:t>
            </a:r>
            <a:r>
              <a:rPr lang="sk-SK" b="1" dirty="0" smtClean="0"/>
              <a:t>južania o tom nechceli ani počuť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Abraham</a:t>
            </a:r>
            <a:r>
              <a:rPr lang="sk-SK" dirty="0" smtClean="0"/>
              <a:t> </a:t>
            </a:r>
            <a:r>
              <a:rPr lang="sk-SK" dirty="0" err="1" smtClean="0"/>
              <a:t>Lincoln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solidFill>
                  <a:schemeClr val="tx1"/>
                </a:solidFill>
              </a:rPr>
              <a:t>Spor medzi severom a juhom sa vyhrotil, keď prezidentské voľby v roku 1860 vyhral </a:t>
            </a:r>
            <a:r>
              <a:rPr lang="sk-SK" sz="2600" b="1" dirty="0" smtClean="0">
                <a:solidFill>
                  <a:schemeClr val="tx1"/>
                </a:solidFill>
              </a:rPr>
              <a:t>A. </a:t>
            </a:r>
            <a:r>
              <a:rPr lang="sk-SK" sz="2600" b="1" dirty="0" err="1" smtClean="0">
                <a:solidFill>
                  <a:schemeClr val="tx1"/>
                </a:solidFill>
              </a:rPr>
              <a:t>Lincoln</a:t>
            </a:r>
            <a:r>
              <a:rPr lang="sk-SK" sz="2600" dirty="0" smtClean="0">
                <a:solidFill>
                  <a:schemeClr val="tx1"/>
                </a:solidFill>
              </a:rPr>
              <a:t>, ktorý bol odporcom otrokárstva a zástancom ciel...</a:t>
            </a:r>
            <a:endParaRPr lang="sk-SK" sz="2600" dirty="0">
              <a:solidFill>
                <a:schemeClr val="tx1"/>
              </a:solidFill>
            </a:endParaRPr>
          </a:p>
        </p:txBody>
      </p:sp>
      <p:pic>
        <p:nvPicPr>
          <p:cNvPr id="4" name="Obrázok 3" descr="lincol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6419" y="4477913"/>
            <a:ext cx="2427581" cy="2348881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022042" y="4065690"/>
            <a:ext cx="181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Abraham</a:t>
            </a:r>
            <a:r>
              <a:rPr lang="sk-SK" dirty="0" smtClean="0"/>
              <a:t> </a:t>
            </a:r>
            <a:r>
              <a:rPr lang="sk-SK" dirty="0" err="1" smtClean="0"/>
              <a:t>Lincoln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542599" y="5756959"/>
            <a:ext cx="2988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Bojovník za práva černochov</a:t>
            </a:r>
          </a:p>
          <a:p>
            <a:r>
              <a:rPr lang="sk-SK" dirty="0" smtClean="0"/>
              <a:t>a zarytý odporca otrokárstva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NĂBOĹ˝ENSTVO_JE_UCTIEVANIE_BOHA.ppt</Template>
  <TotalTime>1851</TotalTime>
  <Words>671</Words>
  <Application>Microsoft Office PowerPoint</Application>
  <PresentationFormat>Prezentácia na obrazovke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Franklin Gothic Book</vt:lpstr>
      <vt:lpstr>Franklin Gothic Medium</vt:lpstr>
      <vt:lpstr>Wingdings</vt:lpstr>
      <vt:lpstr>Wingdings 2</vt:lpstr>
      <vt:lpstr>Cesta</vt:lpstr>
      <vt:lpstr>Sever proti Juhu (1861 – 1865)</vt:lpstr>
      <vt:lpstr>„Krajina za veľkou mlákou“</vt:lpstr>
      <vt:lpstr>Sever USA</vt:lpstr>
      <vt:lpstr>„Divoký“ západ</vt:lpstr>
      <vt:lpstr>Vznikajú nové štáty Únie</vt:lpstr>
      <vt:lpstr>Priemyselný sever</vt:lpstr>
      <vt:lpstr>Otrokársky juh</vt:lpstr>
      <vt:lpstr>Rozpory medzi severom a juhom</vt:lpstr>
      <vt:lpstr>Abraham Lincoln</vt:lpstr>
      <vt:lpstr>Južanská konfederácia</vt:lpstr>
      <vt:lpstr>Občianska vojna (1861 – 1865)</vt:lpstr>
      <vt:lpstr>Atentát na lincolna</vt:lpstr>
      <vt:lpstr>Amerika na vzostupe</vt:lpstr>
      <vt:lpstr>Koniec červeného muža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 proti Juhu</dc:title>
  <dc:creator>Valued Acer Customer</dc:creator>
  <cp:lastModifiedBy>Ucitel</cp:lastModifiedBy>
  <cp:revision>149</cp:revision>
  <dcterms:created xsi:type="dcterms:W3CDTF">2012-11-21T20:17:02Z</dcterms:created>
  <dcterms:modified xsi:type="dcterms:W3CDTF">2021-01-10T21:04:45Z</dcterms:modified>
</cp:coreProperties>
</file>