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5" r:id="rId4"/>
    <p:sldId id="306" r:id="rId5"/>
    <p:sldId id="313" r:id="rId6"/>
    <p:sldId id="308" r:id="rId7"/>
    <p:sldId id="309" r:id="rId8"/>
    <p:sldId id="310" r:id="rId9"/>
    <p:sldId id="315" r:id="rId10"/>
    <p:sldId id="261" r:id="rId11"/>
    <p:sldId id="311" r:id="rId12"/>
    <p:sldId id="314" r:id="rId13"/>
    <p:sldId id="312" r:id="rId14"/>
    <p:sldId id="318" r:id="rId15"/>
    <p:sldId id="262" r:id="rId16"/>
    <p:sldId id="316" r:id="rId17"/>
    <p:sldId id="265" r:id="rId18"/>
    <p:sldId id="291" r:id="rId19"/>
    <p:sldId id="271" r:id="rId20"/>
    <p:sldId id="298" r:id="rId21"/>
    <p:sldId id="270" r:id="rId22"/>
    <p:sldId id="272" r:id="rId23"/>
    <p:sldId id="289" r:id="rId24"/>
    <p:sldId id="267" r:id="rId25"/>
    <p:sldId id="290" r:id="rId26"/>
    <p:sldId id="288" r:id="rId27"/>
    <p:sldId id="301" r:id="rId28"/>
    <p:sldId id="302" r:id="rId29"/>
    <p:sldId id="277" r:id="rId30"/>
    <p:sldId id="295" r:id="rId31"/>
    <p:sldId id="319" r:id="rId32"/>
    <p:sldId id="320" r:id="rId3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CF1"/>
    <a:srgbClr val="FFFF99"/>
    <a:srgbClr val="CCFFCC"/>
    <a:srgbClr val="66FF33"/>
    <a:srgbClr val="00FFCC"/>
    <a:srgbClr val="FFFF00"/>
    <a:srgbClr val="00FF00"/>
    <a:srgbClr val="CC3300"/>
    <a:srgbClr val="0000FF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B873-398A-412D-A7DE-7312A1A16DF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54810604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30513-E81C-4BC3-BAA9-5AB89B1FE35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66109884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6A5C8-5095-4872-BD88-BCA50996DF1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48216776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B3DE1-A20D-486A-8CD3-AADE70FF6FE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09536424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B2B6-7D89-433C-B5C6-F6FD1EADD9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2144359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1B36-2BE1-499E-95E8-AD5B892425E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4493703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0FB9-B922-412A-ADF5-C7B0B5536FA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59215266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423A-9F8F-4EE0-9319-1E6E2E74B0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87024052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4CF89-04B5-4909-8FDD-B6BC395D74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8860629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51EA-5704-4FB7-AB7B-4CE673C1EC1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33956336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3777-9EF0-4F2D-A981-456800A8B5A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20608922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chemeClr val="bg1"/>
            </a:gs>
            <a:gs pos="100000">
              <a:srgbClr val="F6ACF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32844D5-D513-4632-BA80-C451146B36B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outube.com/watch?v=pndFJBcEy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youtube.com/watch?v=F87ReiRwcsI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filim.s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87450" y="1773238"/>
            <a:ext cx="6408738" cy="1258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Vynálezy menia </a:t>
            </a:r>
            <a:r>
              <a:rPr lang="sk-SK" sz="3600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svet</a:t>
            </a:r>
          </a:p>
          <a:p>
            <a:pPr algn="ctr"/>
            <a:r>
              <a:rPr lang="sk-SK" sz="3600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PRIEMYSELNÁ REVOLÚCIA</a:t>
            </a:r>
            <a:endParaRPr lang="sk-SK" sz="36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2055" name="Picture 7" descr="par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300"/>
            <a:ext cx="39179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800px-Wrightfly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7" y="1883103"/>
            <a:ext cx="302418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1886-daimler_ben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707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FRSTBUL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0"/>
            <a:ext cx="3411537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telephone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18002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startbalo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978275"/>
            <a:ext cx="18891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624388" y="6111875"/>
            <a:ext cx="279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CC0000"/>
                </a:solidFill>
              </a:rPr>
              <a:t>Mgr. J. Štefániová</a:t>
            </a:r>
          </a:p>
        </p:txBody>
      </p:sp>
      <p:pic>
        <p:nvPicPr>
          <p:cNvPr id="19464" name="Picture 8" descr="diesel_mo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852738"/>
            <a:ext cx="26289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telegraf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689350"/>
            <a:ext cx="2870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43141" y="1975437"/>
            <a:ext cx="612013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3200" b="1" dirty="0">
                <a:latin typeface="Candara" pitchFamily="34" charset="0"/>
              </a:rPr>
              <a:t>Objav nových druhov pohonu </a:t>
            </a:r>
          </a:p>
          <a:p>
            <a:pPr eaLnBrk="1" hangingPunct="1"/>
            <a:r>
              <a:rPr lang="sk-SK" sz="4000" b="1" dirty="0">
                <a:cs typeface="Arial" charset="0"/>
              </a:rPr>
              <a:t>● </a:t>
            </a:r>
            <a:r>
              <a:rPr lang="sk-SK" sz="4000" b="1" dirty="0">
                <a:latin typeface="Candara" pitchFamily="34" charset="0"/>
              </a:rPr>
              <a:t>svietiplyn</a:t>
            </a:r>
          </a:p>
          <a:p>
            <a:pPr eaLnBrk="1" hangingPunct="1"/>
            <a:r>
              <a:rPr lang="sk-SK" sz="4000" b="1" dirty="0">
                <a:cs typeface="Arial" charset="0"/>
              </a:rPr>
              <a:t>●</a:t>
            </a:r>
            <a:r>
              <a:rPr lang="sk-SK" sz="4000" b="1" dirty="0">
                <a:latin typeface="Candara" pitchFamily="34" charset="0"/>
              </a:rPr>
              <a:t> elektrická energia</a:t>
            </a:r>
          </a:p>
          <a:p>
            <a:pPr eaLnBrk="1" hangingPunct="1"/>
            <a:r>
              <a:rPr lang="sk-SK" sz="4000" b="1" dirty="0">
                <a:cs typeface="Arial" charset="0"/>
              </a:rPr>
              <a:t>●</a:t>
            </a:r>
            <a:r>
              <a:rPr lang="sk-SK" sz="4000" b="1" dirty="0">
                <a:latin typeface="Candara" pitchFamily="34" charset="0"/>
              </a:rPr>
              <a:t> spaľovací motor  </a:t>
            </a:r>
            <a:r>
              <a:rPr lang="sk-SK" sz="4000" b="1" dirty="0">
                <a:solidFill>
                  <a:srgbClr val="0000FF"/>
                </a:solidFill>
                <a:latin typeface="Candara" pitchFamily="34" charset="0"/>
              </a:rPr>
              <a:t>            </a:t>
            </a:r>
            <a:r>
              <a:rPr lang="sk-SK" sz="3200" b="1" dirty="0">
                <a:solidFill>
                  <a:srgbClr val="0000FF"/>
                </a:solidFill>
                <a:latin typeface="Candara" pitchFamily="34" charset="0"/>
              </a:rPr>
              <a:t>                                      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23850" y="4837907"/>
            <a:ext cx="81216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3200" b="1" dirty="0">
                <a:solidFill>
                  <a:srgbClr val="FF0066"/>
                </a:solidFill>
                <a:latin typeface="Candara" pitchFamily="34" charset="0"/>
              </a:rPr>
              <a:t>Vznik a rozvoj priemyselných odvetví </a:t>
            </a:r>
          </a:p>
          <a:p>
            <a:pPr eaLnBrk="1" hangingPunct="1"/>
            <a:r>
              <a:rPr lang="sk-SK" sz="3200" b="1" dirty="0">
                <a:solidFill>
                  <a:srgbClr val="FF0066"/>
                </a:solidFill>
                <a:latin typeface="Candara" pitchFamily="34" charset="0"/>
              </a:rPr>
              <a:t>(hutnícky, chemický, strojársky, gumárensky, </a:t>
            </a:r>
          </a:p>
          <a:p>
            <a:pPr eaLnBrk="1" hangingPunct="1"/>
            <a:r>
              <a:rPr lang="sk-SK" sz="3200" b="1" dirty="0">
                <a:solidFill>
                  <a:srgbClr val="FF0066"/>
                </a:solidFill>
                <a:latin typeface="Candara" pitchFamily="34" charset="0"/>
              </a:rPr>
              <a:t>automobilový, potravinársky)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468313" y="5157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sz="2400" b="1">
              <a:solidFill>
                <a:srgbClr val="800000"/>
              </a:solidFill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807973" y="206253"/>
            <a:ext cx="686586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000" b="1" dirty="0" smtClean="0">
                <a:latin typeface="+mn-lt"/>
              </a:rPr>
              <a:t>2. priemyselná revolúcia  </a:t>
            </a:r>
          </a:p>
          <a:p>
            <a:pPr eaLnBrk="1" hangingPunct="1"/>
            <a:r>
              <a:rPr lang="sk-SK" sz="2800" b="1" dirty="0" smtClean="0">
                <a:latin typeface="+mn-lt"/>
              </a:rPr>
              <a:t>od polovice  </a:t>
            </a:r>
            <a:r>
              <a:rPr lang="sk-SK" sz="2800" b="1" dirty="0">
                <a:latin typeface="+mn-lt"/>
              </a:rPr>
              <a:t>19. </a:t>
            </a:r>
            <a:r>
              <a:rPr lang="sk-SK" sz="2800" b="1" dirty="0" smtClean="0">
                <a:latin typeface="+mn-lt"/>
              </a:rPr>
              <a:t>storočia</a:t>
            </a:r>
            <a:endParaRPr lang="sk-SK" sz="2800" b="1" dirty="0">
              <a:latin typeface="+mn-lt"/>
            </a:endParaRPr>
          </a:p>
        </p:txBody>
      </p:sp>
      <p:pic>
        <p:nvPicPr>
          <p:cNvPr id="3080" name="Picture 8" descr="fil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31839"/>
            <a:ext cx="1465263" cy="947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4652963"/>
            <a:ext cx="3552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libri" pitchFamily="34" charset="0"/>
              </a:rPr>
              <a:t>Gottlieb Daimler</a:t>
            </a:r>
          </a:p>
          <a:p>
            <a:pPr eaLnBrk="1" hangingPunct="1"/>
            <a:r>
              <a:rPr lang="sk-SK" sz="2000" b="1">
                <a:latin typeface="Calibri" pitchFamily="34" charset="0"/>
              </a:rPr>
              <a:t>1883-1886 skonštruoval </a:t>
            </a:r>
          </a:p>
          <a:p>
            <a:pPr eaLnBrk="1" hangingPunct="1"/>
            <a:r>
              <a:rPr lang="sk-SK" sz="2000" b="1">
                <a:latin typeface="Calibri" pitchFamily="34" charset="0"/>
              </a:rPr>
              <a:t>prvý</a:t>
            </a:r>
            <a:r>
              <a:rPr lang="sk-SK" sz="2000">
                <a:latin typeface="Calibri" pitchFamily="34" charset="0"/>
              </a:rPr>
              <a:t> </a:t>
            </a:r>
            <a:r>
              <a:rPr lang="sk-SK" sz="2000" b="1">
                <a:solidFill>
                  <a:srgbClr val="0000FF"/>
                </a:solidFill>
                <a:latin typeface="Calibri" pitchFamily="34" charset="0"/>
              </a:rPr>
              <a:t>spaľovací benzínový motor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479925" y="339725"/>
            <a:ext cx="3938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400" b="1">
                <a:latin typeface="Calibri" pitchFamily="34" charset="0"/>
              </a:rPr>
              <a:t>spaľovací motor</a:t>
            </a:r>
          </a:p>
        </p:txBody>
      </p:sp>
      <p:pic>
        <p:nvPicPr>
          <p:cNvPr id="19464" name="Picture 8" descr="diesel_mo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44675"/>
            <a:ext cx="20796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rudolph_Dies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22383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156325" y="4797425"/>
            <a:ext cx="2839111" cy="110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sk-SK" sz="2400" b="1" dirty="0">
                <a:solidFill>
                  <a:srgbClr val="FF0000"/>
                </a:solidFill>
                <a:latin typeface="Calibri" pitchFamily="34" charset="0"/>
              </a:rPr>
              <a:t>Rudolf </a:t>
            </a:r>
            <a:r>
              <a:rPr lang="sk-SK" sz="2400" b="1" dirty="0" err="1">
                <a:solidFill>
                  <a:srgbClr val="FF0000"/>
                </a:solidFill>
                <a:latin typeface="Calibri" pitchFamily="34" charset="0"/>
              </a:rPr>
              <a:t>Diesel</a:t>
            </a:r>
            <a:r>
              <a:rPr lang="sk-SK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sk-SK" sz="2000" b="1" dirty="0">
                <a:latin typeface="Calibri" pitchFamily="34" charset="0"/>
              </a:rPr>
              <a:t>v roku 1895 skonštruoval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sk-SK" sz="2000" b="1" dirty="0">
                <a:solidFill>
                  <a:srgbClr val="FF0000"/>
                </a:solidFill>
                <a:latin typeface="Calibri" pitchFamily="34" charset="0"/>
              </a:rPr>
              <a:t>naftový spaľovací motor</a:t>
            </a:r>
          </a:p>
        </p:txBody>
      </p:sp>
      <p:pic>
        <p:nvPicPr>
          <p:cNvPr id="41995" name="Picture 11" descr="Gottliebdaimler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24860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463018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557338"/>
            <a:ext cx="583247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200" b="1" smtClean="0">
                <a:solidFill>
                  <a:srgbClr val="CC3300"/>
                </a:solidFill>
                <a:latin typeface="Candara" pitchFamily="34" charset="0"/>
              </a:rPr>
              <a:t>Pracovný cyklus zážihového štvortaktného motora</a:t>
            </a:r>
            <a:r>
              <a:rPr lang="cs-CZ" sz="2200" smtClean="0">
                <a:solidFill>
                  <a:srgbClr val="008000"/>
                </a:solidFill>
                <a:latin typeface="Candar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b="1" smtClean="0">
                <a:solidFill>
                  <a:srgbClr val="CC3300"/>
                </a:solidFill>
                <a:latin typeface="Candara" pitchFamily="34" charset="0"/>
              </a:rPr>
              <a:t>1. nasávanie</a:t>
            </a:r>
            <a:r>
              <a:rPr lang="cs-CZ" sz="2200" smtClean="0">
                <a:solidFill>
                  <a:srgbClr val="008000"/>
                </a:solidFill>
                <a:latin typeface="Candara" pitchFamily="34" charset="0"/>
              </a:rPr>
              <a:t> </a:t>
            </a:r>
            <a:r>
              <a:rPr lang="cs-CZ" sz="2200" smtClean="0">
                <a:latin typeface="Candara" pitchFamily="34" charset="0"/>
              </a:rPr>
              <a:t>- pri pohybe piesta nadol sa plní valec cez nasávací kanál popri otvorenom ventile zmesou vzduchu a paliva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b="1" smtClean="0">
                <a:solidFill>
                  <a:srgbClr val="CC3300"/>
                </a:solidFill>
                <a:latin typeface="Candara" pitchFamily="34" charset="0"/>
              </a:rPr>
              <a:t>2. kompresia</a:t>
            </a:r>
            <a:r>
              <a:rPr lang="cs-CZ" sz="2200" smtClean="0">
                <a:latin typeface="Candara" pitchFamily="34" charset="0"/>
              </a:rPr>
              <a:t> (stláčanie) - valec pri pohybe nahor stláča pracovnú náplň. Tesne pred koncom zdvihu preskočí iskra a zapáli náplň 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b="1" smtClean="0">
                <a:solidFill>
                  <a:srgbClr val="CC3300"/>
                </a:solidFill>
                <a:latin typeface="Candara" pitchFamily="34" charset="0"/>
              </a:rPr>
              <a:t>3. výbuch</a:t>
            </a:r>
            <a:r>
              <a:rPr lang="cs-CZ" sz="2200" smtClean="0">
                <a:latin typeface="Candara" pitchFamily="34" charset="0"/>
              </a:rPr>
              <a:t> - stlačená zmes paliva a vzduchu horením expanduje a tlačí piest nadol 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b="1" smtClean="0">
                <a:solidFill>
                  <a:srgbClr val="CC3300"/>
                </a:solidFill>
                <a:latin typeface="Candara" pitchFamily="34" charset="0"/>
              </a:rPr>
              <a:t>4. výfuk</a:t>
            </a:r>
            <a:r>
              <a:rPr lang="cs-CZ" sz="2200" smtClean="0">
                <a:latin typeface="Candara" pitchFamily="34" charset="0"/>
              </a:rPr>
              <a:t> - spaliny sú vytláčané piestom z valca do výfukového potrubia cez výfukový kanál (ventily) </a:t>
            </a:r>
          </a:p>
        </p:txBody>
      </p:sp>
      <p:pic>
        <p:nvPicPr>
          <p:cNvPr id="39940" name="Picture 4" descr="4-Stroke-Engi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28775"/>
            <a:ext cx="1760537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827088" y="260350"/>
            <a:ext cx="7339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libri" pitchFamily="34" charset="0"/>
              </a:rPr>
              <a:t>štvortaktný spaľovací motor</a:t>
            </a:r>
          </a:p>
        </p:txBody>
      </p:sp>
    </p:spTree>
    <p:extLst>
      <p:ext uri="{BB962C8B-B14F-4D97-AF65-F5344CB8AC3E}">
        <p14:creationId xmlns="" xmlns:p14="http://schemas.microsoft.com/office/powerpoint/2010/main" val="12413314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edi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27162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1" descr="FRSTBUL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341153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63575" y="5032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9750" y="4149725"/>
            <a:ext cx="27892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ndara" pitchFamily="34" charset="0"/>
              </a:rPr>
              <a:t>Thomas Alva Edison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elektráreň 1882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elektrické dynamo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mikrofón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fonograf (gramofón)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filmová kamera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premietačka filmov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787900" y="404813"/>
            <a:ext cx="23050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libri" pitchFamily="34" charset="0"/>
              </a:rPr>
              <a:t>žiarovka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59338" y="6021388"/>
            <a:ext cx="3170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000" b="1">
                <a:latin typeface="Candara" pitchFamily="34" charset="0"/>
              </a:rPr>
              <a:t>rok 1879 na uhlíkové vlákno</a:t>
            </a:r>
          </a:p>
        </p:txBody>
      </p:sp>
    </p:spTree>
    <p:extLst>
      <p:ext uri="{BB962C8B-B14F-4D97-AF65-F5344CB8AC3E}">
        <p14:creationId xmlns="" xmlns:p14="http://schemas.microsoft.com/office/powerpoint/2010/main" val="1537601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63575" y="5032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31829" y="5137478"/>
            <a:ext cx="19828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800" b="1" dirty="0" err="1" smtClean="0">
                <a:solidFill>
                  <a:srgbClr val="0000FF"/>
                </a:solidFill>
                <a:latin typeface="Candara" pitchFamily="34" charset="0"/>
              </a:rPr>
              <a:t>Nicola</a:t>
            </a:r>
            <a:r>
              <a:rPr lang="sk-SK" sz="24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sk-SK" sz="2800" b="1" dirty="0" err="1" smtClean="0">
                <a:solidFill>
                  <a:srgbClr val="0000FF"/>
                </a:solidFill>
                <a:latin typeface="Candara" pitchFamily="34" charset="0"/>
              </a:rPr>
              <a:t>Tesla</a:t>
            </a:r>
            <a:endParaRPr lang="sk-SK" sz="28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787900" y="404813"/>
            <a:ext cx="35889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 dirty="0" smtClean="0">
                <a:latin typeface="Calibri" pitchFamily="34" charset="0"/>
              </a:rPr>
              <a:t>elektromotor</a:t>
            </a:r>
            <a:endParaRPr lang="sk-SK" sz="4800" b="1" dirty="0">
              <a:latin typeface="Calibri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634065" y="5982805"/>
            <a:ext cx="5153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 dirty="0" smtClean="0">
                <a:latin typeface="Candara" pitchFamily="34" charset="0"/>
              </a:rPr>
              <a:t>Objavil striedavý prúd a elektromotor</a:t>
            </a:r>
            <a:endParaRPr lang="sk-SK" sz="2400" b="1" dirty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67" y="1412776"/>
            <a:ext cx="2860179" cy="352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92" y="2132856"/>
            <a:ext cx="4217117" cy="321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95993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27088" y="692150"/>
            <a:ext cx="50355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3200" b="1">
                <a:solidFill>
                  <a:srgbClr val="CC0000"/>
                </a:solidFill>
                <a:latin typeface="Candara" pitchFamily="34" charset="0"/>
              </a:rPr>
              <a:t>Rozvoj dopravy – cestná</a:t>
            </a:r>
          </a:p>
          <a:p>
            <a:pPr eaLnBrk="1" hangingPunct="1"/>
            <a:r>
              <a:rPr lang="sk-SK" sz="3200" b="1">
                <a:solidFill>
                  <a:srgbClr val="CC0000"/>
                </a:solidFill>
                <a:latin typeface="Candara" pitchFamily="34" charset="0"/>
              </a:rPr>
              <a:t>                               – vodná</a:t>
            </a:r>
          </a:p>
          <a:p>
            <a:pPr eaLnBrk="1" hangingPunct="1"/>
            <a:r>
              <a:rPr lang="sk-SK" sz="3200" b="1">
                <a:solidFill>
                  <a:srgbClr val="CC0000"/>
                </a:solidFill>
                <a:latin typeface="Candara" pitchFamily="34" charset="0"/>
              </a:rPr>
              <a:t>                               – železničná</a:t>
            </a:r>
            <a:endParaRPr lang="sk-SK" sz="3200">
              <a:solidFill>
                <a:srgbClr val="CC0000"/>
              </a:solidFill>
              <a:latin typeface="Candara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55650" y="2708275"/>
            <a:ext cx="6102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3200" b="1" dirty="0">
                <a:latin typeface="Candara" pitchFamily="34" charset="0"/>
              </a:rPr>
              <a:t>V 19. storočí začalo viac krajín ako </a:t>
            </a:r>
          </a:p>
          <a:p>
            <a:pPr eaLnBrk="1" hangingPunct="1"/>
            <a:r>
              <a:rPr lang="sk-SK" sz="3200" b="1" dirty="0">
                <a:latin typeface="Candara" pitchFamily="34" charset="0"/>
              </a:rPr>
              <a:t>Anglicko</a:t>
            </a:r>
            <a:r>
              <a:rPr lang="sk-SK" sz="3200" dirty="0">
                <a:latin typeface="Candara" pitchFamily="34" charset="0"/>
              </a:rPr>
              <a:t> </a:t>
            </a:r>
            <a:r>
              <a:rPr lang="sk-SK" sz="3200" b="1" dirty="0">
                <a:latin typeface="Candara" pitchFamily="34" charset="0"/>
              </a:rPr>
              <a:t>budovať priemysel.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827088" y="4437063"/>
            <a:ext cx="72827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3200" b="1" dirty="0">
                <a:latin typeface="Candara" pitchFamily="34" charset="0"/>
              </a:rPr>
              <a:t>Objavujú sa rozdiely medzi </a:t>
            </a:r>
          </a:p>
          <a:p>
            <a:pPr eaLnBrk="1" hangingPunct="1"/>
            <a:r>
              <a:rPr lang="sk-SK" sz="3200" b="1" dirty="0">
                <a:latin typeface="Candara" pitchFamily="34" charset="0"/>
              </a:rPr>
              <a:t>priemyselnými (industriálnymi) </a:t>
            </a:r>
          </a:p>
          <a:p>
            <a:pPr eaLnBrk="1" hangingPunct="1"/>
            <a:r>
              <a:rPr lang="sk-SK" sz="3200" b="1" dirty="0">
                <a:latin typeface="Candara" pitchFamily="34" charset="0"/>
              </a:rPr>
              <a:t>a nerozvinutými oblasťami zvyšku sveta.</a:t>
            </a:r>
          </a:p>
        </p:txBody>
      </p:sp>
      <p:pic>
        <p:nvPicPr>
          <p:cNvPr id="6150" name="Picture 6" descr="Internetfil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9275"/>
            <a:ext cx="1027113" cy="1309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  <p:bldP spid="573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lan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052513"/>
            <a:ext cx="44465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30580" y="260349"/>
            <a:ext cx="83006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3600" b="1" dirty="0">
                <a:latin typeface="Candara" pitchFamily="34" charset="0"/>
              </a:rPr>
              <a:t>Zmena vzhľadu </a:t>
            </a:r>
            <a:r>
              <a:rPr lang="sk-SK" sz="3600" b="1" dirty="0" smtClean="0">
                <a:latin typeface="Candara" pitchFamily="34" charset="0"/>
              </a:rPr>
              <a:t>miest – priemyselné zóny</a:t>
            </a:r>
            <a:endParaRPr lang="sk-SK" sz="3600" b="1" dirty="0">
              <a:latin typeface="Candara" pitchFamily="34" charset="0"/>
            </a:endParaRPr>
          </a:p>
        </p:txBody>
      </p:sp>
      <p:pic>
        <p:nvPicPr>
          <p:cNvPr id="5124" name="Picture 5" descr="plan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4925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londynska st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34210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95881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rontgen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274478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Ront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73238"/>
            <a:ext cx="22034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95288" y="4678363"/>
            <a:ext cx="35067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libri" pitchFamily="34" charset="0"/>
              </a:rPr>
              <a:t>Wilhelm Conrad R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ö</a:t>
            </a:r>
            <a:r>
              <a:rPr lang="sk-SK" sz="2400" b="1">
                <a:solidFill>
                  <a:srgbClr val="0000FF"/>
                </a:solidFill>
                <a:latin typeface="Calibri" pitchFamily="34" charset="0"/>
              </a:rPr>
              <a:t>ntgen</a:t>
            </a:r>
          </a:p>
          <a:p>
            <a:pPr eaLnBrk="1" hangingPunct="1"/>
            <a:r>
              <a:rPr lang="sk-SK" sz="2000" b="1">
                <a:latin typeface="Calibri" pitchFamily="34" charset="0"/>
              </a:rPr>
              <a:t>nemecký fyzik</a:t>
            </a:r>
          </a:p>
          <a:p>
            <a:pPr eaLnBrk="1" hangingPunct="1"/>
            <a:r>
              <a:rPr lang="sk-SK" sz="2000" b="1">
                <a:latin typeface="Calibri" pitchFamily="34" charset="0"/>
              </a:rPr>
              <a:t>objaviteľ lúčov X</a:t>
            </a:r>
          </a:p>
          <a:p>
            <a:pPr eaLnBrk="1" hangingPunct="1"/>
            <a:r>
              <a:rPr lang="sk-SK" sz="2000" b="1">
                <a:latin typeface="Calibri" pitchFamily="34" charset="0"/>
              </a:rPr>
              <a:t>využívaných dodnes v medicíne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5580063" y="476250"/>
            <a:ext cx="202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400" b="1">
                <a:latin typeface="Calibri" pitchFamily="34" charset="0"/>
              </a:rPr>
              <a:t>röntgen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ok 7" descr="426e075568_15092367_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29162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Obrázok 4" descr="graphics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398938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5229225"/>
            <a:ext cx="6861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ndara" pitchFamily="34" charset="0"/>
              </a:rPr>
              <a:t>Mária Curie Sklodowska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v roku 1898 objavila </a:t>
            </a:r>
            <a:r>
              <a:rPr lang="sk-SK" b="1">
                <a:solidFill>
                  <a:srgbClr val="0000FF"/>
                </a:solidFill>
              </a:rPr>
              <a:t>rádioaktivitu vyžarovanie lúčov z kameňa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a prvky </a:t>
            </a:r>
            <a:r>
              <a:rPr lang="sk-SK" sz="2000" b="1">
                <a:solidFill>
                  <a:srgbClr val="0000FF"/>
                </a:solidFill>
                <a:latin typeface="Candara" pitchFamily="34" charset="0"/>
              </a:rPr>
              <a:t>polónium </a:t>
            </a:r>
            <a:r>
              <a:rPr lang="sk-SK" sz="2000" b="1">
                <a:latin typeface="Candara" pitchFamily="34" charset="0"/>
              </a:rPr>
              <a:t> a v roku 1902 </a:t>
            </a:r>
            <a:r>
              <a:rPr lang="sk-SK" sz="2000" b="1">
                <a:solidFill>
                  <a:srgbClr val="0000FF"/>
                </a:solidFill>
                <a:latin typeface="Candara" pitchFamily="34" charset="0"/>
              </a:rPr>
              <a:t>rádium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0" y="549275"/>
            <a:ext cx="35036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ndara" pitchFamily="34" charset="0"/>
              </a:rPr>
              <a:t>rádioaktivita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alfred nob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303688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 descr="dynam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79" t="22906"/>
          <a:stretch>
            <a:fillRect/>
          </a:stretch>
        </p:blipFill>
        <p:spPr bwMode="auto">
          <a:xfrm>
            <a:off x="4932363" y="1700213"/>
            <a:ext cx="33877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nobelmed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13325"/>
            <a:ext cx="1689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5288" y="5157788"/>
            <a:ext cx="68087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libri" pitchFamily="34" charset="0"/>
              </a:rPr>
              <a:t>Alfred Nobel</a:t>
            </a:r>
          </a:p>
          <a:p>
            <a:pPr eaLnBrk="1" hangingPunct="1"/>
            <a:r>
              <a:rPr lang="sk-SK" sz="2000" b="1">
                <a:latin typeface="Calibri" pitchFamily="34" charset="0"/>
              </a:rPr>
              <a:t>jeden z najvýznamnejších vynálezcov 19. storočia</a:t>
            </a:r>
          </a:p>
          <a:p>
            <a:pPr eaLnBrk="1" hangingPunct="1"/>
            <a:r>
              <a:rPr lang="sk-SK" sz="2000" b="1">
                <a:latin typeface="Calibri" pitchFamily="34" charset="0"/>
              </a:rPr>
              <a:t>dynamit - zlúčenina nitroglycerínu a diatonitu</a:t>
            </a:r>
          </a:p>
          <a:p>
            <a:pPr eaLnBrk="1" hangingPunct="1"/>
            <a:r>
              <a:rPr lang="sk-SK" sz="2000" b="1">
                <a:latin typeface="Calibri" pitchFamily="34" charset="0"/>
              </a:rPr>
              <a:t>Nobelova cena – prvýkrát udelená v roku 1901 v 6 kategóriach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724525" y="692150"/>
            <a:ext cx="22844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libri" pitchFamily="34" charset="0"/>
              </a:rPr>
              <a:t>dynamit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manufakr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819" r="28050"/>
          <a:stretch>
            <a:fillRect/>
          </a:stretch>
        </p:blipFill>
        <p:spPr bwMode="auto">
          <a:xfrm>
            <a:off x="323850" y="836613"/>
            <a:ext cx="32146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35013" y="4167188"/>
            <a:ext cx="236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/>
              <a:t>cechová dielňa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508625" y="6092825"/>
            <a:ext cx="201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/>
              <a:t>manufaktúra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05" y="3277833"/>
            <a:ext cx="4837906" cy="269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602239" y="395953"/>
            <a:ext cx="5400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V čom je medzi nimi rozdiel?</a:t>
            </a:r>
            <a:endParaRPr lang="sk-SK" sz="3200" dirty="0"/>
          </a:p>
        </p:txBody>
      </p:sp>
    </p:spTree>
    <p:extLst>
      <p:ext uri="{BB962C8B-B14F-4D97-AF65-F5344CB8AC3E}">
        <p14:creationId xmlns="" xmlns:p14="http://schemas.microsoft.com/office/powerpoint/2010/main" val="1012307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56325" y="333375"/>
            <a:ext cx="2103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400" b="1">
                <a:latin typeface="Candara" pitchFamily="34" charset="0"/>
              </a:rPr>
              <a:t>telegraf</a:t>
            </a:r>
          </a:p>
        </p:txBody>
      </p:sp>
      <p:pic>
        <p:nvPicPr>
          <p:cNvPr id="13315" name="Picture 3" descr="telegra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870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mo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6781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merseov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96975"/>
            <a:ext cx="24225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76238" y="5259388"/>
            <a:ext cx="6048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ndara" pitchFamily="34" charset="0"/>
              </a:rPr>
              <a:t>S. F. Morse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v roku 1837 vytvoril elektromagnetický píšuci telegraf 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a vynálezca morseovky</a:t>
            </a:r>
          </a:p>
        </p:txBody>
      </p:sp>
      <p:pic>
        <p:nvPicPr>
          <p:cNvPr id="13319" name="Picture 7" descr="telegraf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4941888"/>
            <a:ext cx="2622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a-g-b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981075"/>
            <a:ext cx="28781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telephon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765175"/>
            <a:ext cx="18002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telefon_alexander-graham-bell_18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24175"/>
            <a:ext cx="24479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5288" y="5013325"/>
            <a:ext cx="765175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k-SK" sz="2400" b="1">
                <a:solidFill>
                  <a:srgbClr val="0000FF"/>
                </a:solidFill>
                <a:latin typeface="Calibri" pitchFamily="34" charset="0"/>
              </a:rPr>
              <a:t>Alexander Graham Bell</a:t>
            </a:r>
          </a:p>
          <a:p>
            <a:pPr eaLnBrk="1" hangingPunct="1">
              <a:spcBef>
                <a:spcPct val="20000"/>
              </a:spcBef>
            </a:pPr>
            <a:r>
              <a:rPr lang="sk-SK" sz="2000" b="1">
                <a:latin typeface="Calibri" pitchFamily="34" charset="0"/>
              </a:rPr>
              <a:t>v roku 1876 skonštruoval telefón</a:t>
            </a:r>
          </a:p>
          <a:p>
            <a:pPr eaLnBrk="1" hangingPunct="1">
              <a:spcBef>
                <a:spcPct val="20000"/>
              </a:spcBef>
            </a:pPr>
            <a:r>
              <a:rPr lang="sk-SK" sz="2000" b="1">
                <a:latin typeface="Calibri" pitchFamily="34" charset="0"/>
              </a:rPr>
              <a:t>podľa Bella dnes nazývame jednotky intenzity zvuku - decibely</a:t>
            </a:r>
          </a:p>
          <a:p>
            <a:pPr eaLnBrk="1" hangingPunct="1"/>
            <a:endParaRPr lang="sk-SK" sz="2000" b="1">
              <a:latin typeface="Calibri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56325" y="549275"/>
            <a:ext cx="2005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libri" pitchFamily="34" charset="0"/>
              </a:rPr>
              <a:t>telefón</a:t>
            </a:r>
          </a:p>
        </p:txBody>
      </p:sp>
      <p:pic>
        <p:nvPicPr>
          <p:cNvPr id="14343" name="Picture 7" descr="telof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57563"/>
            <a:ext cx="1257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Carl-Benz_colorie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24161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9750" y="5589588"/>
            <a:ext cx="4727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libri" pitchFamily="34" charset="0"/>
              </a:rPr>
              <a:t>Karl Benz</a:t>
            </a:r>
          </a:p>
          <a:p>
            <a:pPr eaLnBrk="1" hangingPunct="1"/>
            <a:r>
              <a:rPr lang="sk-SK" sz="2000" b="1">
                <a:latin typeface="Calibri" pitchFamily="34" charset="0"/>
              </a:rPr>
              <a:t>1886 skonštruoval prvý automobil na svete</a:t>
            </a:r>
            <a:endParaRPr lang="sk-SK" sz="2400" b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8436" name="Picture 13" descr="1886-daimler_be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55763"/>
            <a:ext cx="453707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148263" y="620713"/>
            <a:ext cx="27987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libri" pitchFamily="34" charset="0"/>
              </a:rPr>
              <a:t>automobil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John%20Boyd%20DUNL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27622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unlop_Grandtrek_Sj4_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2070100" cy="3167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92138" y="4683125"/>
            <a:ext cx="52546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ndara" pitchFamily="34" charset="0"/>
              </a:rPr>
              <a:t>John Boyd Dunlop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sk-SK" sz="2000" b="1">
                <a:latin typeface="Candara" pitchFamily="34" charset="0"/>
              </a:rPr>
              <a:t>vynálezca a prvý výrobca  pneumatiky na svete</a:t>
            </a:r>
          </a:p>
        </p:txBody>
      </p:sp>
      <p:pic>
        <p:nvPicPr>
          <p:cNvPr id="19461" name="Picture 8" descr="dunlop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589588"/>
            <a:ext cx="3943350" cy="8572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10" descr="Dunlop_Grandtrek_Sj4_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2071687" cy="316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932363" y="333375"/>
            <a:ext cx="3295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ndara" pitchFamily="34" charset="0"/>
              </a:rPr>
              <a:t>pneumatika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230px-Henry_F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24431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11188" y="4365625"/>
            <a:ext cx="39338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ndara" pitchFamily="34" charset="0"/>
              </a:rPr>
              <a:t>Henry Ford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americký vynálezca a priemyselník</a:t>
            </a:r>
          </a:p>
          <a:p>
            <a:pPr eaLnBrk="1" hangingPunct="1"/>
            <a:r>
              <a:rPr lang="cs-CZ" sz="2000" b="1">
                <a:latin typeface="Candara" pitchFamily="34" charset="0"/>
              </a:rPr>
              <a:t>zaviedol pásovú výrobu v továrni</a:t>
            </a:r>
          </a:p>
          <a:p>
            <a:pPr eaLnBrk="1" hangingPunct="1"/>
            <a:r>
              <a:rPr lang="cs-CZ" sz="2000" b="1">
                <a:latin typeface="Candara" pitchFamily="34" charset="0"/>
              </a:rPr>
              <a:t>na výrobu automobilov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500563" y="404813"/>
            <a:ext cx="39639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ndara" pitchFamily="34" charset="0"/>
              </a:rPr>
              <a:t>pásová výroba</a:t>
            </a:r>
          </a:p>
        </p:txBody>
      </p:sp>
      <p:pic>
        <p:nvPicPr>
          <p:cNvPr id="20485" name="Picture 7" descr="p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013325"/>
            <a:ext cx="39243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paso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42751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25336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141663"/>
            <a:ext cx="21621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288" y="4508500"/>
            <a:ext cx="57610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400" b="1">
                <a:solidFill>
                  <a:srgbClr val="0000FF"/>
                </a:solidFill>
                <a:latin typeface="Calibri" pitchFamily="34" charset="0"/>
              </a:rPr>
              <a:t>F. Zeppelin</a:t>
            </a:r>
          </a:p>
          <a:p>
            <a:pPr eaLnBrk="1" hangingPunct="1"/>
            <a:r>
              <a:rPr lang="sk-SK" sz="2000" b="1">
                <a:latin typeface="Calibri" pitchFamily="34" charset="0"/>
              </a:rPr>
              <a:t>v roku 1900 vzlietla nad Bodamským jazerom prvá</a:t>
            </a:r>
          </a:p>
          <a:p>
            <a:pPr eaLnBrk="1" hangingPunct="1"/>
            <a:r>
              <a:rPr lang="sk-SK" sz="2000" b="1">
                <a:latin typeface="Calibri" pitchFamily="34" charset="0"/>
              </a:rPr>
              <a:t>vzducholoď LZ 1 naplnená vodíkom v oceľovej kostre</a:t>
            </a:r>
          </a:p>
          <a:p>
            <a:pPr eaLnBrk="1" hangingPunct="1"/>
            <a:r>
              <a:rPr lang="sk-SK" sz="2000" b="1">
                <a:latin typeface="Calibri" pitchFamily="34" charset="0"/>
              </a:rPr>
              <a:t>dĺžka 128 m a zotrvala vo vzduchu 17 minút 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29225"/>
            <a:ext cx="2305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79925" y="508000"/>
            <a:ext cx="31194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libri" pitchFamily="34" charset="0"/>
              </a:rPr>
              <a:t>vzducholoď</a:t>
            </a:r>
          </a:p>
        </p:txBody>
      </p:sp>
      <p:pic>
        <p:nvPicPr>
          <p:cNvPr id="22535" name="Picture 7" descr="vzduchol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44675"/>
            <a:ext cx="285273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Wrigt_Broth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46" t="9004" r="53497" b="23285"/>
          <a:stretch>
            <a:fillRect/>
          </a:stretch>
        </p:blipFill>
        <p:spPr bwMode="auto">
          <a:xfrm>
            <a:off x="381000" y="1628775"/>
            <a:ext cx="20574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4508500"/>
            <a:ext cx="488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000">
                <a:latin typeface="Calibri" pitchFamily="34" charset="0"/>
              </a:rPr>
              <a:t>bratia</a:t>
            </a:r>
            <a:r>
              <a:rPr lang="sk-SK" sz="2400" b="1">
                <a:solidFill>
                  <a:srgbClr val="0000FF"/>
                </a:solidFill>
                <a:latin typeface="Calibri" pitchFamily="34" charset="0"/>
              </a:rPr>
              <a:t> Orville a Wilbur Wrightovci</a:t>
            </a:r>
          </a:p>
          <a:p>
            <a:pPr eaLnBrk="1" hangingPunct="1"/>
            <a:r>
              <a:rPr lang="sk-SK" sz="2000">
                <a:latin typeface="Calibri" pitchFamily="34" charset="0"/>
              </a:rPr>
              <a:t>prvý let uskutočnili 17. decembra v roku 1903</a:t>
            </a:r>
          </a:p>
        </p:txBody>
      </p:sp>
      <p:pic>
        <p:nvPicPr>
          <p:cNvPr id="23556" name="Picture 18" descr="800px-Wrightfly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302418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fl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89363"/>
            <a:ext cx="3455988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716463" y="3213100"/>
            <a:ext cx="4233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000">
                <a:latin typeface="Calibri" pitchFamily="34" charset="0"/>
              </a:rPr>
              <a:t>Let meral 279 metrov a trval 59 sekúnd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95963" y="404813"/>
            <a:ext cx="21050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libri" pitchFamily="34" charset="0"/>
              </a:rPr>
              <a:t>lietadlo</a:t>
            </a:r>
          </a:p>
        </p:txBody>
      </p:sp>
      <p:pic>
        <p:nvPicPr>
          <p:cNvPr id="23560" name="Picture 10" descr="Wrigt_Broth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358" t="22537" r="8582" b="7465"/>
          <a:stretch>
            <a:fillRect/>
          </a:stretch>
        </p:blipFill>
        <p:spPr bwMode="auto">
          <a:xfrm>
            <a:off x="2555875" y="1628775"/>
            <a:ext cx="20161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letad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373688"/>
            <a:ext cx="31321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aguer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282416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niepce-first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2952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5022850"/>
            <a:ext cx="374015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libri" pitchFamily="34" charset="0"/>
              </a:rPr>
              <a:t>Louis Daguerre</a:t>
            </a:r>
          </a:p>
          <a:p>
            <a:pPr eaLnBrk="1" hangingPunct="1"/>
            <a:r>
              <a:rPr lang="sk-SK" sz="2000">
                <a:latin typeface="Calibri" pitchFamily="34" charset="0"/>
              </a:rPr>
              <a:t>francúzsky maliar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sk-SK"/>
              <a:t>v roku 1826 zhotovil prvú fotografiu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43438" y="6165850"/>
            <a:ext cx="413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000">
                <a:solidFill>
                  <a:srgbClr val="0000FF"/>
                </a:solidFill>
                <a:latin typeface="Candara" pitchFamily="34" charset="0"/>
              </a:rPr>
              <a:t>Pohľad na dvor</a:t>
            </a:r>
            <a:r>
              <a:rPr lang="sk-SK" sz="2000">
                <a:solidFill>
                  <a:srgbClr val="008000"/>
                </a:solidFill>
                <a:latin typeface="Candara" pitchFamily="34" charset="0"/>
              </a:rPr>
              <a:t> </a:t>
            </a:r>
            <a:r>
              <a:rPr lang="sk-SK" sz="2000">
                <a:latin typeface="Candara" pitchFamily="34" charset="0"/>
              </a:rPr>
              <a:t>8-hodinová expozícia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003800" y="476250"/>
            <a:ext cx="2695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libri" pitchFamily="34" charset="0"/>
              </a:rPr>
              <a:t>fotografia</a:t>
            </a:r>
          </a:p>
        </p:txBody>
      </p:sp>
      <p:pic>
        <p:nvPicPr>
          <p:cNvPr id="24583" name="Picture 7" descr="dagerotip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313"/>
            <a:ext cx="18256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274638"/>
            <a:ext cx="7067550" cy="1143000"/>
          </a:xfrm>
        </p:spPr>
        <p:txBody>
          <a:bodyPr/>
          <a:lstStyle/>
          <a:p>
            <a:pPr eaLnBrk="1" hangingPunct="1"/>
            <a:r>
              <a:rPr lang="sk-SK" sz="4000" b="1" smtClean="0">
                <a:solidFill>
                  <a:schemeClr val="tx1"/>
                </a:solidFill>
                <a:latin typeface="Calibri" pitchFamily="34" charset="0"/>
              </a:rPr>
              <a:t>Prvý človek na fotografii</a:t>
            </a:r>
            <a:endParaRPr lang="cs-CZ" sz="4000" b="1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5603" name="Picture 5" descr="paris_boulevard_firstMa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196975"/>
            <a:ext cx="5832475" cy="4216400"/>
          </a:xfrm>
          <a:noFill/>
        </p:spPr>
      </p:pic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3203575" y="4221163"/>
            <a:ext cx="504825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>
              <a:solidFill>
                <a:srgbClr val="CC00FF"/>
              </a:solidFill>
            </a:endParaRPr>
          </a:p>
        </p:txBody>
      </p:sp>
      <p:pic>
        <p:nvPicPr>
          <p:cNvPr id="29703" name="Picture 7" descr="paris_boulevard_firstManEnlarg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122396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50825" y="5589588"/>
            <a:ext cx="8675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latin typeface="Calibri" pitchFamily="34" charset="0"/>
              </a:rPr>
              <a:t>Fotografia z roku 1839 - bulvár du Temple v Paríži, expozícia trvala 10-15 minút, na fotografii je jeden člověk, pravdepodobne Daguerreov pomocník.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Lumiere-Broth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28717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95288" y="5038725"/>
            <a:ext cx="4937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k-SK" sz="2000" b="1">
                <a:latin typeface="Candara" pitchFamily="34" charset="0"/>
              </a:rPr>
              <a:t>bratia </a:t>
            </a:r>
            <a:r>
              <a:rPr lang="sk-SK" sz="2400" b="1">
                <a:solidFill>
                  <a:srgbClr val="0000FF"/>
                </a:solidFill>
                <a:latin typeface="Candara" pitchFamily="34" charset="0"/>
              </a:rPr>
              <a:t>Auguste a Louis Lumi</a:t>
            </a:r>
            <a:r>
              <a:rPr lang="en-US" sz="2400" b="1">
                <a:solidFill>
                  <a:srgbClr val="0000FF"/>
                </a:solidFill>
                <a:latin typeface="Candara" pitchFamily="34" charset="0"/>
              </a:rPr>
              <a:t>è</a:t>
            </a:r>
            <a:r>
              <a:rPr lang="sk-SK" sz="2400" b="1">
                <a:solidFill>
                  <a:srgbClr val="0000FF"/>
                </a:solidFill>
                <a:latin typeface="Candara" pitchFamily="34" charset="0"/>
              </a:rPr>
              <a:t>rovci</a:t>
            </a:r>
          </a:p>
          <a:p>
            <a:pPr eaLnBrk="1" hangingPunct="1">
              <a:spcBef>
                <a:spcPct val="20000"/>
              </a:spcBef>
            </a:pPr>
            <a:r>
              <a:rPr lang="sk-SK" sz="2000" b="1">
                <a:latin typeface="Candara" pitchFamily="34" charset="0"/>
              </a:rPr>
              <a:t>francúzski priekopníci filmového priemyslu </a:t>
            </a:r>
          </a:p>
          <a:p>
            <a:pPr eaLnBrk="1" hangingPunct="1">
              <a:spcBef>
                <a:spcPct val="20000"/>
              </a:spcBef>
            </a:pPr>
            <a:r>
              <a:rPr lang="sk-SK" sz="2000" b="1">
                <a:latin typeface="Candara" pitchFamily="34" charset="0"/>
              </a:rPr>
              <a:t>v roku 1895 zostrojili prvý kinematograf</a:t>
            </a:r>
          </a:p>
        </p:txBody>
      </p:sp>
      <p:pic>
        <p:nvPicPr>
          <p:cNvPr id="26628" name="Picture 15" descr="lumiere-cam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302101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3" descr="film_histor_lumiereanim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23764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492500" y="549275"/>
            <a:ext cx="37576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ndara" pitchFamily="34" charset="0"/>
              </a:rPr>
              <a:t>kinematograf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Priemyselná revolúcia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hospodársky a technický prevrat spôsobený hromadným zavádzaním strojov do výroby</a:t>
            </a:r>
          </a:p>
          <a:p>
            <a:r>
              <a:rPr lang="sk-SK" b="1" dirty="0" smtClean="0"/>
              <a:t>ručná </a:t>
            </a:r>
            <a:r>
              <a:rPr lang="sk-SK" dirty="0" smtClean="0"/>
              <a:t>práca nahradená </a:t>
            </a:r>
            <a:r>
              <a:rPr lang="sk-SK" b="1" dirty="0" smtClean="0"/>
              <a:t>prácou strojov</a:t>
            </a:r>
          </a:p>
          <a:p>
            <a:r>
              <a:rPr lang="sk-SK" dirty="0" smtClean="0"/>
              <a:t>továreň – robotníci pracujúci za mzdu</a:t>
            </a:r>
          </a:p>
          <a:p>
            <a:r>
              <a:rPr lang="sk-SK" dirty="0" smtClean="0"/>
              <a:t>polovica 18. storočia Anglicko</a:t>
            </a:r>
          </a:p>
          <a:p>
            <a:r>
              <a:rPr lang="sk-SK" dirty="0" smtClean="0"/>
              <a:t>nový pohon (nahradil zvieratá a vodu)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PARA – parný stroj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332929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500563" y="549275"/>
            <a:ext cx="42243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ndara" pitchFamily="34" charset="0"/>
              </a:rPr>
              <a:t>evolučná teória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95288" y="4941888"/>
            <a:ext cx="7439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ndara" pitchFamily="34" charset="0"/>
              </a:rPr>
              <a:t>Ch. Darwin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v roku 1859 vydal dielo „O vývoji druhov prírodným výberom“,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v ktorom uverejnil teóriu, že všetky živočíšne druhy, teda aj človek,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majú rovnaký pôvod a odlíšili sa až v priebehu vývinu</a:t>
            </a:r>
          </a:p>
        </p:txBody>
      </p:sp>
      <p:pic>
        <p:nvPicPr>
          <p:cNvPr id="28676" name="Picture 7" descr="darw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0067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ovyvoji druh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254793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7544" y="5157192"/>
            <a:ext cx="301909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800" b="1" dirty="0">
                <a:solidFill>
                  <a:srgbClr val="0000FF"/>
                </a:solidFill>
                <a:latin typeface="Calibri" pitchFamily="34" charset="0"/>
              </a:rPr>
              <a:t>Louis </a:t>
            </a:r>
            <a:r>
              <a:rPr lang="sk-SK" sz="2800" b="1" dirty="0" err="1" smtClean="0">
                <a:solidFill>
                  <a:srgbClr val="0000FF"/>
                </a:solidFill>
                <a:latin typeface="Calibri" pitchFamily="34" charset="0"/>
              </a:rPr>
              <a:t>Pasteur</a:t>
            </a:r>
            <a:endParaRPr lang="sk-SK" sz="2800" b="1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/>
            <a:r>
              <a:rPr lang="sk-SK" sz="2000" dirty="0" smtClean="0">
                <a:latin typeface="Calibri" pitchFamily="34" charset="0"/>
              </a:rPr>
              <a:t>skúmal infekčné ochorenia </a:t>
            </a:r>
          </a:p>
          <a:p>
            <a:pPr eaLnBrk="1" hangingPunct="1"/>
            <a:r>
              <a:rPr lang="sk-SK" sz="2000" dirty="0" smtClean="0">
                <a:latin typeface="Calibri" pitchFamily="34" charset="0"/>
              </a:rPr>
              <a:t>očkovanie proti besnote</a:t>
            </a:r>
            <a:endParaRPr lang="sk-SK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508104" y="5589240"/>
            <a:ext cx="34836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800" b="1" dirty="0" err="1" smtClean="0">
                <a:solidFill>
                  <a:srgbClr val="0000FF"/>
                </a:solidFill>
                <a:latin typeface="Candara" pitchFamily="34" charset="0"/>
              </a:rPr>
              <a:t>Robert</a:t>
            </a:r>
            <a:r>
              <a:rPr lang="sk-SK" sz="28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sk-SK" sz="2800" b="1" dirty="0" err="1" smtClean="0">
                <a:solidFill>
                  <a:srgbClr val="0000FF"/>
                </a:solidFill>
                <a:latin typeface="Candara" pitchFamily="34" charset="0"/>
              </a:rPr>
              <a:t>Koch</a:t>
            </a:r>
            <a:endParaRPr lang="sk-SK" sz="28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eaLnBrk="1" hangingPunct="1"/>
            <a:r>
              <a:rPr lang="sk-SK" sz="2000" dirty="0" smtClean="0">
                <a:latin typeface="Candara" pitchFamily="34" charset="0"/>
              </a:rPr>
              <a:t>identifikoval bacil tuberkulózy </a:t>
            </a:r>
            <a:endParaRPr lang="sk-SK" sz="2000" dirty="0">
              <a:latin typeface="Candara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003800" y="476250"/>
            <a:ext cx="2518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 dirty="0" smtClean="0">
                <a:latin typeface="Calibri" pitchFamily="34" charset="0"/>
              </a:rPr>
              <a:t>medicína</a:t>
            </a:r>
            <a:endParaRPr lang="sk-SK" sz="4800" b="1" dirty="0">
              <a:latin typeface="Calibri" pitchFamily="34" charset="0"/>
            </a:endParaRPr>
          </a:p>
        </p:txBody>
      </p:sp>
      <p:pic>
        <p:nvPicPr>
          <p:cNvPr id="5" name="Obrázok 4" descr="Louis-Pasteur-9434402-1-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2912740" cy="2912740"/>
          </a:xfrm>
          <a:prstGeom prst="rect">
            <a:avLst/>
          </a:prstGeom>
        </p:spPr>
      </p:pic>
      <p:pic>
        <p:nvPicPr>
          <p:cNvPr id="6" name="Obrázok 5" descr="Robert_Koch_B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44824"/>
            <a:ext cx="2692705" cy="3501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65064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331913" y="373063"/>
            <a:ext cx="382905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b="1" dirty="0" smtClean="0"/>
              <a:t>Albert </a:t>
            </a:r>
            <a:r>
              <a:rPr lang="sk-SK" sz="3200" b="1" dirty="0" smtClean="0">
                <a:hlinkClick r:id="rId2"/>
              </a:rPr>
              <a:t>Einstein</a:t>
            </a:r>
            <a:r>
              <a:rPr lang="sk-SK" sz="3200" b="1" dirty="0" smtClean="0"/>
              <a:t> </a:t>
            </a:r>
            <a:endParaRPr lang="sk-SK" sz="3200" b="1" dirty="0"/>
          </a:p>
        </p:txBody>
      </p:sp>
      <p:sp>
        <p:nvSpPr>
          <p:cNvPr id="9218" name="Zástupný symbol obsahu 1"/>
          <p:cNvSpPr>
            <a:spLocks noGrp="1"/>
          </p:cNvSpPr>
          <p:nvPr>
            <p:ph sz="quarter" idx="4294967295"/>
          </p:nvPr>
        </p:nvSpPr>
        <p:spPr>
          <a:xfrm>
            <a:off x="428625" y="2928938"/>
            <a:ext cx="8229600" cy="3190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fontAlgn="auto" hangingPunct="1">
              <a:buFont typeface="Wingdings 2" pitchFamily="18" charset="2"/>
              <a:buNone/>
              <a:defRPr/>
            </a:pPr>
            <a:r>
              <a:rPr lang="sk-SK" sz="2800" dirty="0" smtClean="0">
                <a:latin typeface="Arial" charset="0"/>
                <a:cs typeface="Arial" charset="0"/>
              </a:rPr>
              <a:t>                    1879-1955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sk-SK" sz="2800" dirty="0" smtClean="0">
                <a:latin typeface="Arial" charset="0"/>
                <a:cs typeface="Arial" charset="0"/>
              </a:rPr>
              <a:t>Nemecký matematik, fyzik 20. storočia.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sk-SK" sz="2800" dirty="0" smtClean="0">
                <a:latin typeface="Arial" charset="0"/>
                <a:cs typeface="Arial" charset="0"/>
              </a:rPr>
              <a:t>V roku 1921 mu bola za jeho vysvetlenie fotoelektrického javu udelená Nobelova cena za fyziku 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sk-SK" sz="2800" dirty="0" smtClean="0">
                <a:latin typeface="Arial" charset="0"/>
                <a:cs typeface="Arial" charset="0"/>
              </a:rPr>
              <a:t>Roku 1945 spolu s ostatnými vedcami varoval pred hrozbou, ktorú pre ľudstvo predstavuje zneužitie atómovej energie na vojenské účely.  </a:t>
            </a:r>
          </a:p>
        </p:txBody>
      </p:sp>
      <p:pic>
        <p:nvPicPr>
          <p:cNvPr id="6148" name="Obrázok 3" descr="albert-einste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7188"/>
            <a:ext cx="25733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017032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anufakturmanuf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4" y="404813"/>
            <a:ext cx="4793523" cy="26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9388" y="404813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800" b="1" dirty="0"/>
              <a:t> </a:t>
            </a:r>
            <a:endParaRPr lang="sk-SK" sz="2800" b="1" dirty="0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05" y="3284985"/>
            <a:ext cx="58143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364088" y="440221"/>
            <a:ext cx="3129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manufaktúra</a:t>
            </a:r>
          </a:p>
          <a:p>
            <a:r>
              <a:rPr lang="sk-SK" sz="2800" dirty="0" smtClean="0"/>
              <a:t>ručná veľkovýroba</a:t>
            </a: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179388" y="5117655"/>
            <a:ext cx="2664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továreň</a:t>
            </a:r>
          </a:p>
          <a:p>
            <a:r>
              <a:rPr lang="sk-SK" sz="2800" dirty="0" smtClean="0"/>
              <a:t>strojová výroba</a:t>
            </a:r>
            <a:endParaRPr lang="sk-SK" sz="2800" dirty="0"/>
          </a:p>
        </p:txBody>
      </p:sp>
    </p:spTree>
    <p:extLst>
      <p:ext uri="{BB962C8B-B14F-4D97-AF65-F5344CB8AC3E}">
        <p14:creationId xmlns="" xmlns:p14="http://schemas.microsoft.com/office/powerpoint/2010/main" val="30473743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ova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05263"/>
            <a:ext cx="43910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tova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35655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tovaren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980728"/>
            <a:ext cx="36703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702030" y="299267"/>
            <a:ext cx="164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Továrne</a:t>
            </a:r>
            <a:endParaRPr lang="sk-SK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5895"/>
            <a:ext cx="3383037" cy="380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40818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272088" y="363538"/>
            <a:ext cx="30305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ndara" pitchFamily="34" charset="0"/>
              </a:rPr>
              <a:t>parný stroj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92138" y="4970463"/>
            <a:ext cx="6042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ndara" pitchFamily="34" charset="0"/>
              </a:rPr>
              <a:t>J. Watt</a:t>
            </a:r>
          </a:p>
          <a:p>
            <a:pPr eaLnBrk="1" hangingPunct="1"/>
            <a:r>
              <a:rPr lang="sk-SK" sz="2000">
                <a:latin typeface="Candara" pitchFamily="34" charset="0"/>
              </a:rPr>
              <a:t> </a:t>
            </a:r>
            <a:r>
              <a:rPr lang="sk-SK" sz="2000" b="1">
                <a:latin typeface="Candara" pitchFamily="34" charset="0"/>
              </a:rPr>
              <a:t>v rokoch 1776-1784 skonštruoval dvojčinný parný stroj</a:t>
            </a:r>
          </a:p>
        </p:txBody>
      </p:sp>
      <p:pic>
        <p:nvPicPr>
          <p:cNvPr id="7172" name="Picture 4" descr="wat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271303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ar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39179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23118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63575" y="5400675"/>
            <a:ext cx="678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ndara" pitchFamily="34" charset="0"/>
              </a:rPr>
              <a:t>Robert Fulton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v roku 1807 zkonštruoval 1. parník, prešiel 150 míľ za 32 hodín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443663" y="692150"/>
            <a:ext cx="18589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ndara" pitchFamily="34" charset="0"/>
              </a:rPr>
              <a:t>parník</a:t>
            </a:r>
          </a:p>
        </p:txBody>
      </p:sp>
      <p:pic>
        <p:nvPicPr>
          <p:cNvPr id="8196" name="Picture 4" descr="lodny sru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4640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arní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16113"/>
            <a:ext cx="34766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13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george-stephen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30194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 descr="rocke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43211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3850" y="4724400"/>
            <a:ext cx="43195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400" b="1">
                <a:solidFill>
                  <a:srgbClr val="0000FF"/>
                </a:solidFill>
                <a:latin typeface="Candara" pitchFamily="34" charset="0"/>
              </a:rPr>
              <a:t>George Stephenson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konštruktér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prvých parných lokomotív rok 1815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35375" y="549275"/>
            <a:ext cx="50847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ndara" pitchFamily="34" charset="0"/>
              </a:rPr>
              <a:t>lokomotíva - parná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643438" y="4868863"/>
            <a:ext cx="43481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000" b="1">
                <a:latin typeface="Candara" pitchFamily="34" charset="0"/>
              </a:rPr>
              <a:t>1829 – lokomotíva Rocket (Raketa) – 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dosahovala rýchlosť viac ako 45 km/h, 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utiahla 30 ton nákladu</a:t>
            </a:r>
          </a:p>
        </p:txBody>
      </p:sp>
    </p:spTree>
    <p:extLst>
      <p:ext uri="{BB962C8B-B14F-4D97-AF65-F5344CB8AC3E}">
        <p14:creationId xmlns="" xmlns:p14="http://schemas.microsoft.com/office/powerpoint/2010/main" val="32588749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bal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44675"/>
            <a:ext cx="2541588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balo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36734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startbal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4813"/>
            <a:ext cx="18891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6156325" y="188913"/>
            <a:ext cx="16557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800" b="1">
                <a:latin typeface="Candara" pitchFamily="34" charset="0"/>
              </a:rPr>
              <a:t>balón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03213" y="5259388"/>
            <a:ext cx="5322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2000" b="1">
                <a:latin typeface="Candara" pitchFamily="34" charset="0"/>
              </a:rPr>
              <a:t>bratia </a:t>
            </a:r>
            <a:r>
              <a:rPr lang="sk-SK" sz="2400" b="1">
                <a:solidFill>
                  <a:srgbClr val="0000FF"/>
                </a:solidFill>
                <a:latin typeface="Candara" pitchFamily="34" charset="0"/>
              </a:rPr>
              <a:t>Jozeph a Jacques Montgolfierovci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vypustili v roku 1783 balón naplnený vzduchom,</a:t>
            </a:r>
          </a:p>
          <a:p>
            <a:pPr eaLnBrk="1" hangingPunct="1"/>
            <a:r>
              <a:rPr lang="sk-SK" sz="2000" b="1">
                <a:latin typeface="Candara" pitchFamily="34" charset="0"/>
              </a:rPr>
              <a:t>let trval 8 minút a prekonal vzdialenosť 2 km</a:t>
            </a:r>
          </a:p>
        </p:txBody>
      </p:sp>
    </p:spTree>
    <p:extLst>
      <p:ext uri="{BB962C8B-B14F-4D97-AF65-F5344CB8AC3E}">
        <p14:creationId xmlns="" xmlns:p14="http://schemas.microsoft.com/office/powerpoint/2010/main" val="19246934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ynĂˇlezci a vynĂˇlezy 18.-19. storoÄŤia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VynĂˇlezci a vynĂˇlezy 18.-19. storoÄŤia</Template>
  <TotalTime>50</TotalTime>
  <Words>722</Words>
  <Application>Microsoft Office PowerPoint</Application>
  <PresentationFormat>Prezentácia na obrazovke (4:3)</PresentationFormat>
  <Paragraphs>148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VynĂˇlezci a vynĂˇlezy 18.-19. storoÄŤia</vt:lpstr>
      <vt:lpstr>Snímka 1</vt:lpstr>
      <vt:lpstr>Snímka 2</vt:lpstr>
      <vt:lpstr>Priemyselná revolúcia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Prvý človek na fotografii</vt:lpstr>
      <vt:lpstr>Snímka 29</vt:lpstr>
      <vt:lpstr>Snímka 30</vt:lpstr>
      <vt:lpstr>Snímka 31</vt:lpstr>
      <vt:lpstr>Albert Einstein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okay</dc:creator>
  <cp:lastModifiedBy>jarka</cp:lastModifiedBy>
  <cp:revision>12</cp:revision>
  <dcterms:created xsi:type="dcterms:W3CDTF">2013-11-24T12:45:58Z</dcterms:created>
  <dcterms:modified xsi:type="dcterms:W3CDTF">2015-11-25T20:41:56Z</dcterms:modified>
</cp:coreProperties>
</file>