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Upravte štýl predlohy podnadpisov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D4986-B6FE-47F2-B3C3-ED3774654305}" type="datetimeFigureOut">
              <a:rPr lang="sk-SK" smtClean="0"/>
              <a:pPr/>
              <a:t>8. 4. 2021</a:t>
            </a:fld>
            <a:endParaRPr lang="sk-SK"/>
          </a:p>
        </p:txBody>
      </p:sp>
      <p:sp>
        <p:nvSpPr>
          <p:cNvPr id="20" name="Zástupný symbol päty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0" name="Zástupný symbol čísla snímky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DDA2-9059-4DEE-A3E1-98B7A995247F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Ová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D4986-B6FE-47F2-B3C3-ED3774654305}" type="datetimeFigureOut">
              <a:rPr lang="sk-SK" smtClean="0"/>
              <a:pPr/>
              <a:t>8. 4. 2021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DDA2-9059-4DEE-A3E1-98B7A995247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D4986-B6FE-47F2-B3C3-ED3774654305}" type="datetimeFigureOut">
              <a:rPr lang="sk-SK" smtClean="0"/>
              <a:pPr/>
              <a:t>8. 4. 2021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DDA2-9059-4DEE-A3E1-98B7A995247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D4986-B6FE-47F2-B3C3-ED3774654305}" type="datetimeFigureOut">
              <a:rPr lang="sk-SK" smtClean="0"/>
              <a:pPr/>
              <a:t>8. 4. 2021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DDA2-9059-4DEE-A3E1-98B7A995247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D4986-B6FE-47F2-B3C3-ED3774654305}" type="datetimeFigureOut">
              <a:rPr lang="sk-SK" smtClean="0"/>
              <a:pPr/>
              <a:t>8. 4. 2021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DDA2-9059-4DEE-A3E1-98B7A995247F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Obdĺžni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D4986-B6FE-47F2-B3C3-ED3774654305}" type="datetimeFigureOut">
              <a:rPr lang="sk-SK" smtClean="0"/>
              <a:pPr/>
              <a:t>8. 4. 2021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DDA2-9059-4DEE-A3E1-98B7A995247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D4986-B6FE-47F2-B3C3-ED3774654305}" type="datetimeFigureOut">
              <a:rPr lang="sk-SK" smtClean="0"/>
              <a:pPr/>
              <a:t>8. 4. 2021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DDA2-9059-4DEE-A3E1-98B7A995247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D4986-B6FE-47F2-B3C3-ED3774654305}" type="datetimeFigureOut">
              <a:rPr lang="sk-SK" smtClean="0"/>
              <a:pPr/>
              <a:t>8. 4. 2021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DDA2-9059-4DEE-A3E1-98B7A995247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D4986-B6FE-47F2-B3C3-ED3774654305}" type="datetimeFigureOut">
              <a:rPr lang="sk-SK" smtClean="0"/>
              <a:pPr/>
              <a:t>8. 4. 2021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DDA2-9059-4DEE-A3E1-98B7A995247F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6" name="Obdĺžni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D4986-B6FE-47F2-B3C3-ED3774654305}" type="datetimeFigureOut">
              <a:rPr lang="sk-SK" smtClean="0"/>
              <a:pPr/>
              <a:t>8. 4. 2021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DDA2-9059-4DEE-A3E1-98B7A995247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D4986-B6FE-47F2-B3C3-ED3774654305}" type="datetimeFigureOut">
              <a:rPr lang="sk-SK" smtClean="0"/>
              <a:pPr/>
              <a:t>8. 4. 2021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DDA2-9059-4DEE-A3E1-98B7A995247F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Obdĺžni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9" name="Vývojový diagram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Vývojový diagram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olá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Zástupný symbol nadpis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9" name="Zástupný symbol tex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k-SK" smtClean="0"/>
              <a:t>Upravte štýl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24" name="Zástupný symbol dátumu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11D4986-B6FE-47F2-B3C3-ED3774654305}" type="datetimeFigureOut">
              <a:rPr lang="sk-SK" smtClean="0"/>
              <a:pPr/>
              <a:t>8. 4. 2021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sk-SK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3C0DDA2-9059-4DEE-A3E1-98B7A995247F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5" name="Obdĺžni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8800" u="sng" dirty="0" smtClean="0">
                <a:latin typeface="Times New Roman" pitchFamily="18" charset="0"/>
                <a:cs typeface="Times New Roman" pitchFamily="18" charset="0"/>
              </a:rPr>
              <a:t>Staroveký Rím</a:t>
            </a:r>
            <a:endParaRPr lang="sk-SK" sz="88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276872"/>
            <a:ext cx="5156051" cy="3863601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62543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5400" u="sng" dirty="0" smtClean="0">
                <a:latin typeface="Times New Roman" pitchFamily="18" charset="0"/>
                <a:cs typeface="Times New Roman" pitchFamily="18" charset="0"/>
              </a:rPr>
              <a:t>Chlieb a hry</a:t>
            </a:r>
            <a:endParaRPr lang="sk-SK" sz="5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lnSpc>
                <a:spcPct val="150000"/>
              </a:lnSpc>
            </a:pPr>
            <a:r>
              <a:rPr lang="sk-SK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Rimania</a:t>
            </a:r>
            <a:r>
              <a:rPr lang="sk-SK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3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pravidelní návštevníci kúpeľov</a:t>
            </a:r>
            <a:r>
              <a:rPr lang="sk-SK" sz="3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muži aj ženy, ale navštevovali ich oddelene.</a:t>
            </a:r>
            <a:endParaRPr lang="sk-SK" sz="30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 algn="ctr">
              <a:lnSpc>
                <a:spcPct val="150000"/>
              </a:lnSpc>
              <a:buNone/>
            </a:pPr>
            <a:endParaRPr lang="sk-SK" sz="2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sk-SK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sk-SK" sz="2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sk-SK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lnSpc>
                <a:spcPct val="150000"/>
              </a:lnSpc>
              <a:buNone/>
            </a:pPr>
            <a:r>
              <a:rPr lang="sk-SK" sz="3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sk-SK" sz="3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mestách boli aj nemocnice a o bohatých ľudí sa starali súkromní lekári</a:t>
            </a:r>
            <a:r>
              <a:rPr lang="sk-SK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sk-SK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633611"/>
            <a:ext cx="3247296" cy="242897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79721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5400" u="sng" dirty="0">
                <a:latin typeface="Times New Roman" pitchFamily="18" charset="0"/>
                <a:cs typeface="Times New Roman" pitchFamily="18" charset="0"/>
              </a:rPr>
              <a:t>Chlieb a hry</a:t>
            </a:r>
            <a:endParaRPr lang="sk-SK" sz="54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lákadlom boli </a:t>
            </a:r>
            <a:r>
              <a:rPr lang="sk-SK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aj divadlá</a:t>
            </a:r>
            <a:endParaRPr lang="sk-SK" sz="28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sk-SK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hrali sa diela slávnych </a:t>
            </a:r>
            <a:r>
              <a:rPr lang="sk-SK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rímskych básnikov</a:t>
            </a:r>
          </a:p>
          <a:p>
            <a:pPr marL="82296" indent="0">
              <a:lnSpc>
                <a:spcPct val="150000"/>
              </a:lnSpc>
              <a:buNone/>
            </a:pPr>
            <a:r>
              <a:rPr lang="sk-SK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sk-SK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Vergílius</a:t>
            </a:r>
            <a:r>
              <a:rPr lang="sk-SK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dielo </a:t>
            </a:r>
            <a:r>
              <a:rPr lang="sk-SK" sz="28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Aeneas</a:t>
            </a:r>
            <a:endParaRPr lang="sk-SK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645024"/>
            <a:ext cx="2189179" cy="291890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09861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5400" u="sng" dirty="0">
                <a:latin typeface="Times New Roman" pitchFamily="18" charset="0"/>
                <a:cs typeface="Times New Roman" pitchFamily="18" charset="0"/>
              </a:rPr>
              <a:t>Chlieb a hry</a:t>
            </a:r>
            <a:endParaRPr lang="sk-SK" sz="54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43608" y="1268760"/>
            <a:ext cx="8100392" cy="558924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sk-SK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Najväčším </a:t>
            </a:r>
            <a:r>
              <a:rPr lang="sk-SK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lákadlom</a:t>
            </a:r>
            <a:r>
              <a:rPr lang="sk-SK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však boli zápasy gladiátorov a rôzne preteky.</a:t>
            </a:r>
          </a:p>
          <a:p>
            <a:pPr marL="82296" indent="0">
              <a:lnSpc>
                <a:spcPct val="150000"/>
              </a:lnSpc>
              <a:buNone/>
            </a:pPr>
            <a:r>
              <a:rPr lang="sk-SK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Odohrávali sa v </a:t>
            </a:r>
            <a:r>
              <a:rPr lang="sk-SK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amfiteátroch.</a:t>
            </a:r>
          </a:p>
          <a:p>
            <a:pPr>
              <a:lnSpc>
                <a:spcPct val="150000"/>
              </a:lnSpc>
            </a:pPr>
            <a:r>
              <a:rPr lang="sk-SK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Boli to zápasy:</a:t>
            </a:r>
          </a:p>
          <a:p>
            <a:pPr marL="82296" indent="0">
              <a:lnSpc>
                <a:spcPct val="150000"/>
              </a:lnSpc>
              <a:buNone/>
            </a:pPr>
            <a:r>
              <a:rPr lang="sk-SK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na </a:t>
            </a:r>
            <a:r>
              <a:rPr lang="sk-SK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život</a:t>
            </a:r>
            <a:r>
              <a:rPr lang="sk-SK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a na </a:t>
            </a:r>
            <a:r>
              <a:rPr lang="sk-SK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smrť</a:t>
            </a:r>
            <a:r>
              <a:rPr lang="sk-SK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medzi gladiátormi, </a:t>
            </a:r>
          </a:p>
          <a:p>
            <a:pPr>
              <a:lnSpc>
                <a:spcPct val="150000"/>
              </a:lnSpc>
              <a:buNone/>
            </a:pPr>
            <a:r>
              <a:rPr lang="sk-SK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zápasy gladiátorov s </a:t>
            </a:r>
            <a:r>
              <a:rPr lang="sk-SK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divými</a:t>
            </a:r>
            <a:r>
              <a:rPr lang="sk-SK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šelmami,</a:t>
            </a:r>
          </a:p>
          <a:p>
            <a:pPr>
              <a:lnSpc>
                <a:spcPct val="150000"/>
              </a:lnSpc>
              <a:buNone/>
            </a:pPr>
            <a:r>
              <a:rPr lang="sk-SK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preteky na vozoch </a:t>
            </a:r>
            <a:r>
              <a:rPr lang="sk-SK" sz="24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vozatajov</a:t>
            </a:r>
            <a:r>
              <a:rPr lang="sk-SK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sk-SK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50000"/>
              </a:lnSpc>
              <a:buNone/>
            </a:pPr>
            <a:r>
              <a:rPr lang="sk-SK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Rimania mohli tipovať víťazov gladiátorských zápasov a </a:t>
            </a:r>
            <a:r>
              <a:rPr lang="sk-SK" sz="24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vozatajských</a:t>
            </a:r>
            <a:r>
              <a:rPr lang="sk-SK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pretekov.</a:t>
            </a:r>
          </a:p>
          <a:p>
            <a:pPr marL="82296" indent="0">
              <a:lnSpc>
                <a:spcPct val="150000"/>
              </a:lnSpc>
              <a:buNone/>
            </a:pPr>
            <a:r>
              <a:rPr lang="sk-SK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sk-SK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49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5400" u="sng" dirty="0" smtClean="0">
                <a:latin typeface="Times New Roman" pitchFamily="18" charset="0"/>
                <a:cs typeface="Times New Roman" pitchFamily="18" charset="0"/>
              </a:rPr>
              <a:t>Koloseum</a:t>
            </a:r>
            <a:endParaRPr lang="sk-SK" sz="5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najznámejší</a:t>
            </a:r>
            <a:r>
              <a:rPr lang="sk-SK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amfiteáter</a:t>
            </a:r>
            <a:endParaRPr lang="sk-SK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468713"/>
            <a:ext cx="3096344" cy="205906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490420"/>
            <a:ext cx="6044736" cy="301543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Šípka doprava 5"/>
          <p:cNvSpPr/>
          <p:nvPr/>
        </p:nvSpPr>
        <p:spPr>
          <a:xfrm>
            <a:off x="3131840" y="2348880"/>
            <a:ext cx="1944216" cy="43204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Šípka dolu 6"/>
          <p:cNvSpPr/>
          <p:nvPr/>
        </p:nvSpPr>
        <p:spPr>
          <a:xfrm>
            <a:off x="2123728" y="2204864"/>
            <a:ext cx="432048" cy="1166335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4271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5400" u="sng" dirty="0" smtClean="0">
                <a:latin typeface="Times New Roman" pitchFamily="18" charset="0"/>
                <a:cs typeface="Times New Roman" pitchFamily="18" charset="0"/>
              </a:rPr>
              <a:t>Gladiátorské hry </a:t>
            </a:r>
            <a:endParaRPr lang="sk-SK" sz="54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12776"/>
            <a:ext cx="3816424" cy="2468496"/>
          </a:xfr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254" y="3949997"/>
            <a:ext cx="3893998" cy="253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68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5400" u="sng" dirty="0" smtClean="0">
                <a:latin typeface="Times New Roman" pitchFamily="18" charset="0"/>
                <a:cs typeface="Times New Roman" pitchFamily="18" charset="0"/>
              </a:rPr>
              <a:t>Ďakujem za pozornosť</a:t>
            </a:r>
            <a:endParaRPr lang="sk-SK" sz="54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772816"/>
            <a:ext cx="5726943" cy="3817962"/>
          </a:xfr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70941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5400" u="sng" dirty="0" smtClean="0">
                <a:latin typeface="Times New Roman" pitchFamily="18" charset="0"/>
                <a:cs typeface="Times New Roman" pitchFamily="18" charset="0"/>
              </a:rPr>
              <a:t>Život v rímskom meste</a:t>
            </a:r>
            <a:endParaRPr lang="sk-SK" sz="5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sk-SK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Provincie</a:t>
            </a:r>
            <a:r>
              <a:rPr lang="sk-SK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podrobené územia</a:t>
            </a:r>
          </a:p>
          <a:p>
            <a:pPr marL="82296" indent="0">
              <a:lnSpc>
                <a:spcPct val="150000"/>
              </a:lnSpc>
              <a:buNone/>
            </a:pPr>
            <a:r>
              <a:rPr lang="sk-SK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- v nich Rimania šírili svoj spôsob života</a:t>
            </a:r>
          </a:p>
          <a:p>
            <a:pPr>
              <a:lnSpc>
                <a:spcPct val="150000"/>
              </a:lnSpc>
            </a:pPr>
            <a:r>
              <a:rPr lang="sk-SK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-  na čele provincie stál </a:t>
            </a:r>
            <a:r>
              <a:rPr lang="sk-SK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guvernér</a:t>
            </a:r>
          </a:p>
          <a:p>
            <a:pPr marL="82296" indent="0">
              <a:lnSpc>
                <a:spcPct val="150000"/>
              </a:lnSpc>
              <a:buNone/>
            </a:pPr>
            <a:r>
              <a:rPr lang="sk-SK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- dbal na to, aby sa v provincii: </a:t>
            </a:r>
          </a:p>
          <a:p>
            <a:pPr marL="82296" indent="0">
              <a:lnSpc>
                <a:spcPct val="150000"/>
              </a:lnSpc>
              <a:buNone/>
            </a:pPr>
            <a:r>
              <a:rPr lang="sk-SK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sk-SK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sk-SK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platili dane</a:t>
            </a:r>
          </a:p>
          <a:p>
            <a:pPr marL="82296" indent="0">
              <a:lnSpc>
                <a:spcPct val="150000"/>
              </a:lnSpc>
              <a:buNone/>
            </a:pPr>
            <a:r>
              <a:rPr lang="sk-SK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sk-SK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sk-SK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zachovávali rímske zákony</a:t>
            </a:r>
          </a:p>
          <a:p>
            <a:pPr marL="82296" indent="0">
              <a:lnSpc>
                <a:spcPct val="150000"/>
              </a:lnSpc>
              <a:buNone/>
            </a:pPr>
            <a:r>
              <a:rPr lang="sk-SK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sk-SK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c)</a:t>
            </a:r>
            <a:r>
              <a:rPr lang="sk-SK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uctievali rímski bohovia </a:t>
            </a:r>
            <a:endParaRPr lang="sk-SK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79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5400" u="sng" dirty="0" smtClean="0">
                <a:latin typeface="Times New Roman" pitchFamily="18" charset="0"/>
                <a:cs typeface="Times New Roman" pitchFamily="18" charset="0"/>
              </a:rPr>
              <a:t>Náboženstvo a chrámy</a:t>
            </a:r>
            <a:endParaRPr lang="sk-SK" sz="5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k-SK" dirty="0" smtClean="0"/>
              <a:t> </a:t>
            </a:r>
            <a:r>
              <a:rPr lang="sk-SK" sz="3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vplyv </a:t>
            </a:r>
            <a:r>
              <a:rPr lang="sk-SK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gréckej</a:t>
            </a:r>
            <a:r>
              <a:rPr lang="sk-SK" sz="3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kultúry</a:t>
            </a:r>
          </a:p>
          <a:p>
            <a:pPr marL="82296" indent="0">
              <a:lnSpc>
                <a:spcPct val="150000"/>
              </a:lnSpc>
              <a:buNone/>
            </a:pPr>
            <a:r>
              <a:rPr lang="sk-SK" sz="3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3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- bohovia podobní gréckym bohom</a:t>
            </a:r>
          </a:p>
          <a:p>
            <a:pPr marL="82296" indent="0">
              <a:lnSpc>
                <a:spcPct val="150000"/>
              </a:lnSpc>
              <a:buNone/>
            </a:pPr>
            <a:r>
              <a:rPr lang="sk-SK" sz="3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3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- chrámy sa stavali podľa gréckeho vzoru</a:t>
            </a:r>
            <a:endParaRPr lang="sk-SK" sz="3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861048"/>
            <a:ext cx="2831975" cy="256891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861048"/>
            <a:ext cx="2831975" cy="256891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BlokTextu 5"/>
          <p:cNvSpPr txBox="1"/>
          <p:nvPr/>
        </p:nvSpPr>
        <p:spPr>
          <a:xfrm>
            <a:off x="2708263" y="6399504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Jupiter</a:t>
            </a:r>
            <a:endParaRPr lang="sk-SK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6696276" y="6429960"/>
            <a:ext cx="1031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Poseidon</a:t>
            </a:r>
            <a:endParaRPr lang="sk-SK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ojsmerná vodorovná šípka 7"/>
          <p:cNvSpPr/>
          <p:nvPr/>
        </p:nvSpPr>
        <p:spPr>
          <a:xfrm>
            <a:off x="4523655" y="4869160"/>
            <a:ext cx="1272481" cy="432048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1961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5400" u="sng" dirty="0">
                <a:latin typeface="Times New Roman" pitchFamily="18" charset="0"/>
                <a:cs typeface="Times New Roman" pitchFamily="18" charset="0"/>
              </a:rPr>
              <a:t>Náboženstvo a chrámy</a:t>
            </a:r>
            <a:endParaRPr lang="sk-SK" sz="54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sk-SK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Rozrastaním</a:t>
            </a:r>
            <a:r>
              <a:rPr lang="sk-SK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3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ríše začínajú prenikať cudzie vplyvy.</a:t>
            </a:r>
          </a:p>
          <a:p>
            <a:pPr marL="82296" indent="0">
              <a:lnSpc>
                <a:spcPct val="150000"/>
              </a:lnSpc>
              <a:buNone/>
            </a:pPr>
            <a:r>
              <a:rPr lang="sk-SK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3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dochádza k uctievaniu mnohých </a:t>
            </a:r>
            <a:r>
              <a:rPr lang="sk-SK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bohov</a:t>
            </a:r>
            <a:r>
              <a:rPr lang="sk-SK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3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sk-SK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náboženstiev </a:t>
            </a:r>
            <a:r>
              <a:rPr lang="sk-SK" sz="3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(mnohobožstvo)</a:t>
            </a:r>
          </a:p>
          <a:p>
            <a:pPr marL="82296" indent="0">
              <a:lnSpc>
                <a:spcPct val="150000"/>
              </a:lnSpc>
              <a:buNone/>
            </a:pPr>
            <a:r>
              <a:rPr lang="sk-SK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cisár: </a:t>
            </a:r>
            <a:r>
              <a:rPr lang="sk-SK" sz="3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považovaný za boha</a:t>
            </a:r>
            <a:endParaRPr lang="sk-SK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789040"/>
            <a:ext cx="2068116" cy="2740536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6049883" y="6519446"/>
            <a:ext cx="30941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 err="1" smtClean="0">
                <a:latin typeface="Arial" pitchFamily="34" charset="0"/>
                <a:cs typeface="Arial" pitchFamily="34" charset="0"/>
              </a:rPr>
              <a:t>Dominus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600" dirty="0" err="1" smtClean="0">
                <a:latin typeface="Arial" pitchFamily="34" charset="0"/>
                <a:cs typeface="Arial" pitchFamily="34" charset="0"/>
              </a:rPr>
              <a:t>et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  Deus - </a:t>
            </a:r>
            <a:r>
              <a:rPr lang="sk-SK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„Pán a Boh“</a:t>
            </a:r>
            <a:endParaRPr lang="sk-SK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2757032" y="5445224"/>
            <a:ext cx="2435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Dioklecián</a:t>
            </a:r>
            <a:endParaRPr lang="sk-SK" sz="40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Šípka doprava 6"/>
          <p:cNvSpPr/>
          <p:nvPr/>
        </p:nvSpPr>
        <p:spPr>
          <a:xfrm flipV="1">
            <a:off x="5212725" y="5823045"/>
            <a:ext cx="1395910" cy="16008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189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5400" u="sng" dirty="0" smtClean="0">
                <a:latin typeface="Times New Roman" pitchFamily="18" charset="0"/>
                <a:cs typeface="Times New Roman" pitchFamily="18" charset="0"/>
              </a:rPr>
              <a:t>Architektúra a plán mesta</a:t>
            </a:r>
            <a:endParaRPr lang="sk-SK" sz="5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sz="3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Rímske mestá – dômyselne:</a:t>
            </a:r>
          </a:p>
          <a:p>
            <a:pPr marL="82296" indent="0">
              <a:lnSpc>
                <a:spcPct val="150000"/>
              </a:lnSpc>
              <a:buNone/>
            </a:pPr>
            <a:r>
              <a:rPr lang="sk-SK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3000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sk-SK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sk-SK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3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naplánované</a:t>
            </a:r>
          </a:p>
          <a:p>
            <a:pPr marL="82296" indent="0">
              <a:lnSpc>
                <a:spcPct val="150000"/>
              </a:lnSpc>
              <a:buNone/>
            </a:pPr>
            <a:r>
              <a:rPr lang="sk-SK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3000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sk-SK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sk-SK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3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rozvrhnuté</a:t>
            </a:r>
          </a:p>
          <a:p>
            <a:pPr>
              <a:lnSpc>
                <a:spcPct val="150000"/>
              </a:lnSpc>
            </a:pPr>
            <a:r>
              <a:rPr lang="sk-SK" sz="3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 mestách sa nachádzali</a:t>
            </a:r>
            <a:r>
              <a:rPr lang="sk-SK" sz="3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sk-SK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úrady, chrámy, kúpele, obchody, reštaurácie, knižnice, divadlá   </a:t>
            </a:r>
            <a:endParaRPr lang="sk-SK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13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5400" u="sng" dirty="0" err="1" smtClean="0"/>
              <a:t>Akvadukt</a:t>
            </a:r>
            <a:endParaRPr lang="sk-SK" sz="5400" u="sng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pl-PL" sz="3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je umelý </a:t>
            </a:r>
            <a:r>
              <a:rPr lang="pl-PL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kanál</a:t>
            </a:r>
            <a:r>
              <a:rPr lang="pl-PL" sz="3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3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vybudovaný preto</a:t>
            </a:r>
            <a:r>
              <a:rPr lang="pl-PL" sz="3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aby dodával </a:t>
            </a:r>
            <a:r>
              <a:rPr lang="pl-PL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vodu</a:t>
            </a:r>
            <a:r>
              <a:rPr lang="pl-PL" sz="3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3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z jedného miesta na iné</a:t>
            </a:r>
            <a:endParaRPr lang="sk-SK" sz="3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388" y="2768172"/>
            <a:ext cx="4680520" cy="351039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BlokTextu 4"/>
          <p:cNvSpPr txBox="1"/>
          <p:nvPr/>
        </p:nvSpPr>
        <p:spPr>
          <a:xfrm>
            <a:off x="1187624" y="6278562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Stoka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– slúžila na odvádzanie odpadu z mesta</a:t>
            </a: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47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5400" u="sng" dirty="0" smtClean="0"/>
              <a:t>Rímske mestá</a:t>
            </a:r>
            <a:endParaRPr lang="sk-SK" sz="5400" u="sng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sk-SK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Chudobní Rimania:</a:t>
            </a:r>
          </a:p>
          <a:p>
            <a:pPr marL="82296" indent="0">
              <a:lnSpc>
                <a:spcPct val="150000"/>
              </a:lnSpc>
              <a:buNone/>
            </a:pPr>
            <a:r>
              <a:rPr lang="sk-SK" sz="3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3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- do miest sa sťahovali </a:t>
            </a:r>
            <a:r>
              <a:rPr lang="sk-SK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bezzemkovia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sk-SK" sz="3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aj preto, lebo v mestách sa rozdávalo obilie a múka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sk-SK" sz="3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ľahšie získavali prácu a peniaze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sk-SK" sz="3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žili v nájomných domoch – museli platiť vysoké nájomné</a:t>
            </a:r>
            <a:endParaRPr lang="sk-SK" sz="3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07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5400" u="sng" dirty="0"/>
              <a:t>Rímske mestá</a:t>
            </a:r>
            <a:endParaRPr lang="sk-SK" sz="54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Bohatí Rimania:</a:t>
            </a:r>
          </a:p>
          <a:p>
            <a:pPr>
              <a:lnSpc>
                <a:spcPct val="150000"/>
              </a:lnSpc>
              <a:buNone/>
            </a:pPr>
            <a:r>
              <a:rPr lang="sk-SK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žili mimo mesta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sk-SK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sk-SK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priestranných </a:t>
            </a:r>
            <a:r>
              <a:rPr lang="sk-SK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vilách</a:t>
            </a:r>
            <a:r>
              <a:rPr lang="sk-SK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a záhradách</a:t>
            </a:r>
            <a:endParaRPr lang="sk-SK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lnSpc>
                <a:spcPct val="150000"/>
              </a:lnSpc>
              <a:buNone/>
            </a:pPr>
            <a:r>
              <a:rPr lang="sk-SK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Vily boli nádherne zdobené a luxusne zariadené.</a:t>
            </a:r>
          </a:p>
          <a:p>
            <a:pPr marL="82296" indent="0">
              <a:lnSpc>
                <a:spcPct val="150000"/>
              </a:lnSpc>
              <a:buNone/>
            </a:pPr>
            <a:endParaRPr lang="sk-SK" sz="3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437112"/>
            <a:ext cx="2448272" cy="2420888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8401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5400" u="sng" dirty="0" smtClean="0">
                <a:latin typeface="Times New Roman" pitchFamily="18" charset="0"/>
                <a:cs typeface="Times New Roman" pitchFamily="18" charset="0"/>
              </a:rPr>
              <a:t>Vzdelanie</a:t>
            </a:r>
            <a:endParaRPr lang="sk-SK" sz="5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Vzdelávať sa mohli deti z bohatších rodín.</a:t>
            </a:r>
          </a:p>
          <a:p>
            <a:pPr marL="82296" indent="0">
              <a:lnSpc>
                <a:spcPct val="150000"/>
              </a:lnSpc>
              <a:buNone/>
            </a:pPr>
            <a:r>
              <a:rPr lang="sk-SK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sk-SK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sk-SK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enovali sa: 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matematike, latinčine, gréčtine, telocviku i hudobnej výchove</a:t>
            </a:r>
          </a:p>
          <a:p>
            <a:pPr marL="82296" indent="0">
              <a:lnSpc>
                <a:spcPct val="150000"/>
              </a:lnSpc>
              <a:buNone/>
            </a:pPr>
            <a:r>
              <a:rPr lang="sk-SK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sk-SK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sk-SK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staršom veku sa venovali: 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filozofii, histórii, právu, medicíne.</a:t>
            </a:r>
          </a:p>
          <a:p>
            <a:pPr algn="just">
              <a:lnSpc>
                <a:spcPct val="150000"/>
              </a:lnSpc>
            </a:pPr>
            <a:r>
              <a:rPr lang="sk-SK" sz="28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o školy väčšinou </a:t>
            </a:r>
            <a:r>
              <a:rPr lang="sk-SK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nechodili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 – mali svojich </a:t>
            </a:r>
            <a:r>
              <a:rPr lang="sk-SK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domácich učiteľov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sk-SK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sk-SK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67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novrat">
  <a:themeElements>
    <a:clrScheme name="Bežný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l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275</TotalTime>
  <Words>398</Words>
  <Application>Microsoft Office PowerPoint</Application>
  <PresentationFormat>Prezentácia na obrazovke (4:3)</PresentationFormat>
  <Paragraphs>69</Paragraphs>
  <Slides>15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21" baseType="lpstr">
      <vt:lpstr>Arial</vt:lpstr>
      <vt:lpstr>Gill Sans MT</vt:lpstr>
      <vt:lpstr>Times New Roman</vt:lpstr>
      <vt:lpstr>Verdana</vt:lpstr>
      <vt:lpstr>Wingdings 2</vt:lpstr>
      <vt:lpstr>Slnovrat</vt:lpstr>
      <vt:lpstr>Staroveký Rím</vt:lpstr>
      <vt:lpstr>Život v rímskom meste</vt:lpstr>
      <vt:lpstr>Náboženstvo a chrámy</vt:lpstr>
      <vt:lpstr>Náboženstvo a chrámy</vt:lpstr>
      <vt:lpstr>Architektúra a plán mesta</vt:lpstr>
      <vt:lpstr>Akvadukt</vt:lpstr>
      <vt:lpstr>Rímske mestá</vt:lpstr>
      <vt:lpstr>Rímske mestá</vt:lpstr>
      <vt:lpstr>Vzdelanie</vt:lpstr>
      <vt:lpstr>Chlieb a hry</vt:lpstr>
      <vt:lpstr>Chlieb a hry</vt:lpstr>
      <vt:lpstr>Chlieb a hry</vt:lpstr>
      <vt:lpstr>Koloseum</vt:lpstr>
      <vt:lpstr>Gladiátorské hry </vt:lpstr>
      <vt:lpstr>Ďakujem za pozornosť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Staroveký Rím</dc:title>
  <dc:creator>Arg0</dc:creator>
  <cp:lastModifiedBy>Ucitel</cp:lastModifiedBy>
  <cp:revision>29</cp:revision>
  <dcterms:created xsi:type="dcterms:W3CDTF">2013-03-18T16:42:37Z</dcterms:created>
  <dcterms:modified xsi:type="dcterms:W3CDTF">2021-04-08T10:58:43Z</dcterms:modified>
</cp:coreProperties>
</file>