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3BAE80-202C-4C31-93CB-2D2369552F25}" type="datetimeFigureOut">
              <a:rPr lang="sk-SK" smtClean="0"/>
              <a:pPr/>
              <a:t>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FE4A9-6C89-4749-B349-7C648DF5E90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6HQiK6xM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zivatel\Videos\StatistikaVzivote.wmv" TargetMode="External"/><Relationship Id="rId5" Type="http://schemas.openxmlformats.org/officeDocument/2006/relationships/image" Target="../media/image2.png"/><Relationship Id="rId4" Type="http://schemas.openxmlformats.org/officeDocument/2006/relationships/hyperlink" Target="../Videos/StatistikaVzivote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83568" y="198884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7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Štatistika </a:t>
            </a:r>
          </a:p>
        </p:txBody>
      </p:sp>
    </p:spTree>
    <p:extLst>
      <p:ext uri="{BB962C8B-B14F-4D97-AF65-F5344CB8AC3E}">
        <p14:creationId xmlns="" xmlns:p14="http://schemas.microsoft.com/office/powerpoint/2010/main" val="12894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60984" y="162880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Kristína a Evka zisťovali známky z matematiky u </a:t>
            </a:r>
            <a:r>
              <a:rPr lang="sk-SK" sz="2800" b="1" dirty="0" smtClean="0"/>
              <a:t>všetkých žiakov 5.A triedy. Zapisovali </a:t>
            </a:r>
            <a:r>
              <a:rPr lang="sk-SK" sz="2800" b="1" dirty="0"/>
              <a:t>odpovede piatakov čiarkami na </a:t>
            </a:r>
            <a:r>
              <a:rPr lang="sk-SK" sz="2800" b="1" dirty="0" smtClean="0"/>
              <a:t>papier:</a:t>
            </a:r>
          </a:p>
          <a:p>
            <a:r>
              <a:rPr lang="sk-SK" sz="2800" b="1" dirty="0"/>
              <a:t>1	||||| ||||| |</a:t>
            </a:r>
          </a:p>
          <a:p>
            <a:r>
              <a:rPr lang="sk-SK" sz="2800" b="1" dirty="0"/>
              <a:t>2	||||| ||||| |||</a:t>
            </a:r>
          </a:p>
          <a:p>
            <a:r>
              <a:rPr lang="sk-SK" sz="2800" b="1" dirty="0"/>
              <a:t>3	||||| ||</a:t>
            </a:r>
          </a:p>
          <a:p>
            <a:r>
              <a:rPr lang="sk-SK" sz="2800" b="1" dirty="0"/>
              <a:t>4	|||||</a:t>
            </a:r>
          </a:p>
          <a:p>
            <a:r>
              <a:rPr lang="sk-SK" sz="2800" b="1" dirty="0"/>
              <a:t>5</a:t>
            </a:r>
          </a:p>
          <a:p>
            <a:r>
              <a:rPr lang="sk-SK" sz="2800" b="1" dirty="0" smtClean="0"/>
              <a:t>Zapíšte výsledky prieskumu do tabuľky.</a:t>
            </a:r>
            <a:endParaRPr lang="sk-SK" sz="28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692696"/>
            <a:ext cx="171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Príklad 1:</a:t>
            </a:r>
            <a:endParaRPr lang="sk-SK" sz="2800" dirty="0"/>
          </a:p>
        </p:txBody>
      </p:sp>
    </p:spTree>
    <p:extLst>
      <p:ext uri="{BB962C8B-B14F-4D97-AF65-F5344CB8AC3E}">
        <p14:creationId xmlns="" xmlns:p14="http://schemas.microsoft.com/office/powerpoint/2010/main" val="18324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9349731"/>
              </p:ext>
            </p:extLst>
          </p:nvPr>
        </p:nvGraphicFramePr>
        <p:xfrm>
          <a:off x="899592" y="1052736"/>
          <a:ext cx="3048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Známka</a:t>
                      </a:r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Počet žiakov</a:t>
                      </a:r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11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2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13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3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7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4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5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5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0</a:t>
                      </a:r>
                      <a:endParaRPr lang="sk-SK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435612" y="4637313"/>
            <a:ext cx="81359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Vidíme, že 11 žiakov 5. A triedy malo známku 1.  </a:t>
            </a:r>
          </a:p>
          <a:p>
            <a:r>
              <a:rPr lang="sk-SK" sz="2800" dirty="0" smtClean="0"/>
              <a:t>Číslo 11 nazývame </a:t>
            </a:r>
            <a:r>
              <a:rPr lang="sk-SK" sz="2800" b="1" dirty="0" smtClean="0"/>
              <a:t>absolútna </a:t>
            </a:r>
            <a:r>
              <a:rPr lang="sk-SK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linkClick r:id="rId2"/>
              </a:rPr>
              <a:t>početnosť znaku</a:t>
            </a:r>
            <a:r>
              <a:rPr lang="sk-SK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sk-SK" sz="2800" dirty="0" smtClean="0"/>
              <a:t>- žiak dostal z matematiky 1.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899592" y="26064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Riešenie:</a:t>
            </a:r>
            <a:endParaRPr lang="sk-SK" sz="2800" dirty="0"/>
          </a:p>
        </p:txBody>
      </p:sp>
    </p:spTree>
    <p:extLst>
      <p:ext uri="{BB962C8B-B14F-4D97-AF65-F5344CB8AC3E}">
        <p14:creationId xmlns="" xmlns:p14="http://schemas.microsoft.com/office/powerpoint/2010/main" val="35870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4878463"/>
              </p:ext>
            </p:extLst>
          </p:nvPr>
        </p:nvGraphicFramePr>
        <p:xfrm>
          <a:off x="784238" y="2780928"/>
          <a:ext cx="760500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981587"/>
                <a:gridCol w="1805074"/>
                <a:gridCol w="2450192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Známka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Početnosť javu žiak dostal známku ...</a:t>
                      </a:r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absolútna </a:t>
                      </a:r>
                      <a:endParaRPr lang="sk-SK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/>
                        <a:t>relatívna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2400" b="1" dirty="0" smtClean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/>
                        <a:t>v zlomku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/>
                        <a:t>v  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1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11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11/36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30,55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2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13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13/36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36,11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3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7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7/36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19,44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4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5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5/36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13,88</a:t>
                      </a:r>
                      <a:endParaRPr lang="sk-S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5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0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0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smtClean="0"/>
                        <a:t>0</a:t>
                      </a:r>
                      <a:endParaRPr lang="sk-SK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755574" y="332656"/>
            <a:ext cx="7992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Už vieme, že </a:t>
            </a:r>
            <a:r>
              <a:rPr lang="sk-SK" sz="2400" b="1" dirty="0" smtClean="0">
                <a:solidFill>
                  <a:srgbClr val="FF0000"/>
                </a:solidFill>
              </a:rPr>
              <a:t>absolútna početnosť </a:t>
            </a:r>
            <a:r>
              <a:rPr lang="sk-SK" sz="2400" dirty="0" smtClean="0"/>
              <a:t>udáva počet prvkov s rovnakou vlastnosťou a </a:t>
            </a:r>
            <a:r>
              <a:rPr lang="sk-SK" sz="2400" b="1" dirty="0" smtClean="0">
                <a:solidFill>
                  <a:srgbClr val="FF0000"/>
                </a:solidFill>
              </a:rPr>
              <a:t>relatívna početnosť </a:t>
            </a:r>
            <a:r>
              <a:rPr lang="sk-SK" sz="2400" dirty="0" smtClean="0"/>
              <a:t>vyjadruje aká časť celku má danú vlastnosť. Udáva sa v zlomku alebo v %.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784238" y="1902316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Doplňte v tabuľke absolútne i relatívne početnosti javu „žiak dostal  </a:t>
            </a:r>
          </a:p>
          <a:p>
            <a:r>
              <a:rPr lang="sk-SK" dirty="0" smtClean="0"/>
              <a:t>z matematiky 1“,  „žiak dostal 2“  ,...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856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836712"/>
            <a:ext cx="8126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 rámci ochrany života a zdravia zisťovali študenti zdravotníckej školy na náhodne vybranej skupine ľudí, koľko dní z kalendárneho roka ostali kvôli ochoreniu doma. Tri dni ostalo doma 28 ľudí, 7 dní ostalo doma 26 ľudí, 14 dní ostalo doma 15 ľudí a 21 dní ostalo doma 11 ľudí. Viac dní doma neostal nikto z opýtaných. Celkový počet ľudí, ktorých náhodne oslovili, bol 200.</a:t>
            </a:r>
          </a:p>
          <a:p>
            <a:endParaRPr lang="sk-SK" i="1" dirty="0" smtClean="0"/>
          </a:p>
          <a:p>
            <a:r>
              <a:rPr lang="sk-SK" i="1" dirty="0" smtClean="0"/>
              <a:t>Uvedené </a:t>
            </a:r>
            <a:r>
              <a:rPr lang="sk-SK" i="1" dirty="0"/>
              <a:t>údaje zapíš do tabuľky, uveď absolútnu početnosť a relatívnu početnosť pre </a:t>
            </a:r>
            <a:r>
              <a:rPr lang="sk-SK" i="1" dirty="0" smtClean="0"/>
              <a:t>zisťovaný jav.</a:t>
            </a:r>
            <a:endParaRPr lang="sk-SK" i="1" dirty="0"/>
          </a:p>
        </p:txBody>
      </p:sp>
      <p:sp>
        <p:nvSpPr>
          <p:cNvPr id="3" name="BlokTextu 2"/>
          <p:cNvSpPr txBox="1"/>
          <p:nvPr/>
        </p:nvSpPr>
        <p:spPr>
          <a:xfrm>
            <a:off x="614379" y="417483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Riešte príklad 2:</a:t>
            </a:r>
            <a:endParaRPr lang="sk-SK" sz="2000" dirty="0"/>
          </a:p>
        </p:txBody>
      </p:sp>
      <p:sp>
        <p:nvSpPr>
          <p:cNvPr id="4" name="AutoShape 2" descr="TOP 11 rád ľudí, ktorí nikdy neboli chorí | Nový Č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TOP 11 rád ľudí, ktorí nikdy neboli chorí | Nový Č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TOP 11 rád ľudí, ktorí nikdy neboli chorí | Nový Č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TOP 11 rád ľudí, ktorí nikdy neboli chorí | Nový Č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6" name="Picture 10" descr="Sick couple catch c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499255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3568" y="126876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Na podporu Vysokých Tatier sa rozhodli žiaci 9. ročníkov kupovať len určitý druh minerálnej vody.</a:t>
            </a:r>
          </a:p>
          <a:p>
            <a:pPr algn="just"/>
            <a:r>
              <a:rPr lang="sk-SK" sz="2400" dirty="0"/>
              <a:t>Zaujímalo ich, koľko ľudí v ich najbližšom okolí sa pripojilo k akcii </a:t>
            </a:r>
            <a:r>
              <a:rPr lang="sk-SK" sz="2400" i="1" dirty="0"/>
              <a:t>Vodou pomôžeme našim horám </a:t>
            </a:r>
            <a:r>
              <a:rPr lang="sk-SK" sz="2400" dirty="0"/>
              <a:t>a koľko fliaš minerálky kúpili za posledných 5 dní. Celkovo oslovili 50 náhodne vybraných ľudí. Z nich si dvadsaťosem kúpilo </a:t>
            </a:r>
            <a:r>
              <a:rPr lang="sk-SK" sz="2400" dirty="0" smtClean="0"/>
              <a:t>1 </a:t>
            </a:r>
            <a:r>
              <a:rPr lang="sk-SK" sz="2400" dirty="0"/>
              <a:t>fľašu, desať kúpilo 3 fľaše, traja kúpili 4 fľaše, sedem kúpilo 5 fliaš, dvaja si nekúpili žiadnu fľašu. </a:t>
            </a:r>
            <a:endParaRPr lang="sk-SK" sz="2400" dirty="0" smtClean="0"/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r>
              <a:rPr lang="sk-SK" sz="2400" i="1" dirty="0"/>
              <a:t>Uvedené údaje zapíš do tabuľky, uveď absolútnu a relatívnu početnosť pre zisťovaný </a:t>
            </a:r>
            <a:r>
              <a:rPr lang="sk-SK" sz="2400" i="1" dirty="0" smtClean="0"/>
              <a:t>znak.</a:t>
            </a:r>
            <a:endParaRPr lang="sk-SK" sz="2400" i="1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540437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Príklad 3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39635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Zistené štatistické údaje </a:t>
            </a:r>
            <a:r>
              <a:rPr lang="sk-SK" b="1" dirty="0" smtClean="0"/>
              <a:t>spracovávame aj do grafov alebo diagramov.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467544" y="141277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Fero, žiak triedy 7.A chcel vedieť, aké domáce zvieratá majú jeho spolužiaci.</a:t>
            </a:r>
          </a:p>
          <a:p>
            <a:r>
              <a:rPr lang="sk-SK" dirty="0" smtClean="0"/>
              <a:t> Svoje zistenie spracoval do tabuľky.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Zobrazte situáciu v triede </a:t>
            </a:r>
          </a:p>
          <a:p>
            <a:r>
              <a:rPr lang="sk-SK" b="1" dirty="0" smtClean="0"/>
              <a:t>stĺpcovým diagramom.</a:t>
            </a:r>
            <a:endParaRPr lang="sk-SK" b="1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115616" y="2204864"/>
          <a:ext cx="3168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Zviera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Počet žiakov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Mačka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Pes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Škrečok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Rybičky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Žiadne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4" name="AutoShape 2" descr="Percentá a diagramy - cviče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33056"/>
            <a:ext cx="4347674" cy="245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47667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Graf znázorňuje zisk zlatých medailí na letných olympiádach. </a:t>
            </a:r>
          </a:p>
          <a:p>
            <a:pPr marL="342900" indent="-342900">
              <a:buAutoNum type="alphaLcParenR"/>
            </a:pPr>
            <a:r>
              <a:rPr lang="sk-SK" dirty="0" smtClean="0"/>
              <a:t>V ktorom roku získala Slovenská republika najviac zlatých medailí?</a:t>
            </a:r>
          </a:p>
          <a:p>
            <a:pPr marL="342900" indent="-342900">
              <a:buAutoNum type="alphaLcParenR"/>
            </a:pPr>
            <a:r>
              <a:rPr lang="sk-SK" dirty="0" smtClean="0"/>
              <a:t>Koľko medailí získala Poľská republika priemerne v období rokov </a:t>
            </a:r>
          </a:p>
          <a:p>
            <a:pPr marL="342900" indent="-342900"/>
            <a:r>
              <a:rPr lang="sk-SK" dirty="0" smtClean="0"/>
              <a:t>     2004-2012 ?</a:t>
            </a:r>
          </a:p>
          <a:p>
            <a:endParaRPr lang="sk-SK" dirty="0"/>
          </a:p>
        </p:txBody>
      </p:sp>
      <p:pic>
        <p:nvPicPr>
          <p:cNvPr id="29698" name="Picture 2" descr="https://www.umimeto.org/asset/system/um/img/zadani/barchart/barchart-meda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4819893" cy="331236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043608" y="5013176"/>
            <a:ext cx="7152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sk-SK" dirty="0" smtClean="0"/>
              <a:t>Slovenská republika získala najviac zlatých medailí v roku 2008.</a:t>
            </a:r>
          </a:p>
          <a:p>
            <a:pPr marL="342900" indent="-342900">
              <a:buAutoNum type="alphaLcParenR"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115616" y="5661248"/>
            <a:ext cx="7198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b)  (3 + 4 + 2) : 3 = 9 : 3 = 3</a:t>
            </a:r>
          </a:p>
          <a:p>
            <a:r>
              <a:rPr lang="sk-SK" dirty="0" smtClean="0"/>
              <a:t>Poľská republika získala v danom období priemerne 3 zlaté medaily.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3568" y="260648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sz="2000" dirty="0" smtClean="0"/>
              <a:t>Kruhový diagram znázorňuje percentuálne rozloženie akým dopravným prostriedkom cestujú deti do školy v rámci jedného ročníka. Doplň tabuľku, ak v celom ročníku je 120 detí. </a:t>
            </a:r>
            <a:endParaRPr lang="sk-SK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096344" cy="33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4355976" y="2708920"/>
          <a:ext cx="420012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064"/>
                <a:gridCol w="2100064"/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 počet</a:t>
                      </a:r>
                      <a:endParaRPr lang="sk-SK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Autom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Autobusom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Vlakom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Pešo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/>
                        <a:t>spolu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908720"/>
            <a:ext cx="7508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Ďakujem za pozornosť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50" name="Picture 6" descr="Vektorová grafika Smajlíci smajlík čelí vektor - blažený výra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3528392" cy="3544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tatistikaVzivo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8972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1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699792" y="404664"/>
            <a:ext cx="316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Štatistika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11560" y="1628800"/>
            <a:ext cx="70423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Skúma údaje založené na skúsenostiach. </a:t>
            </a:r>
          </a:p>
          <a:p>
            <a:r>
              <a:rPr lang="sk-SK" sz="2400" dirty="0" smtClean="0"/>
              <a:t>Charakterizuje ich a vyjadruje v číselnej forme. </a:t>
            </a:r>
          </a:p>
          <a:p>
            <a:endParaRPr lang="sk-SK" sz="2400" dirty="0" smtClean="0"/>
          </a:p>
          <a:p>
            <a:r>
              <a:rPr lang="sk-SK" sz="2400" dirty="0" smtClean="0"/>
              <a:t>Na vyjadrenie vzťahu medzi zisťovanými údajmi  </a:t>
            </a:r>
          </a:p>
          <a:p>
            <a:r>
              <a:rPr lang="sk-SK" sz="2400" dirty="0" smtClean="0"/>
              <a:t>sa často používajú </a:t>
            </a:r>
            <a:r>
              <a:rPr lang="sk-SK" sz="2400" b="1" dirty="0" smtClean="0"/>
              <a:t>pomer a percentá.</a:t>
            </a:r>
            <a:endParaRPr lang="sk-SK" sz="2400" b="1" dirty="0"/>
          </a:p>
        </p:txBody>
      </p:sp>
      <p:sp>
        <p:nvSpPr>
          <p:cNvPr id="3074" name="AutoShape 2" descr="Percentá sú zradné čís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2838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uawei Honor 10 by mohl mít displej s poměrem stran 19:9 - GizChina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808312" cy="246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975925"/>
            <a:ext cx="7210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Otec má 40 rokov a jeho syn má 10 rokov. </a:t>
            </a:r>
            <a:r>
              <a:rPr lang="sk-SK" sz="2800" b="1" dirty="0" smtClean="0"/>
              <a:t>Vyjadri pomerom </a:t>
            </a:r>
            <a:r>
              <a:rPr lang="sk-SK" sz="2800" dirty="0" smtClean="0"/>
              <a:t>vek otca k veku syna.</a:t>
            </a:r>
            <a:endParaRPr lang="sk-SK" sz="2800" dirty="0"/>
          </a:p>
        </p:txBody>
      </p:sp>
      <p:sp>
        <p:nvSpPr>
          <p:cNvPr id="3" name="Obdĺžnik 2"/>
          <p:cNvSpPr/>
          <p:nvPr/>
        </p:nvSpPr>
        <p:spPr>
          <a:xfrm>
            <a:off x="835433" y="2420888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i="1" dirty="0"/>
              <a:t>Riešenie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860585" y="3244334"/>
            <a:ext cx="3429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o</a:t>
            </a:r>
            <a:r>
              <a:rPr lang="sk-SK" sz="2800" dirty="0" smtClean="0"/>
              <a:t>tec (o) ... 40 rokov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860585" y="400506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/>
              <a:t>syn (s) ... 10 rokov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1017146" y="4895582"/>
            <a:ext cx="349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 : s = 40 : 10 = 4 : 1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869141" y="5768093"/>
            <a:ext cx="6916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Vek otca ku veku syna je v pomere 4 : 1.</a:t>
            </a:r>
            <a:endParaRPr lang="sk-SK" sz="2800" dirty="0"/>
          </a:p>
        </p:txBody>
      </p:sp>
    </p:spTree>
    <p:extLst>
      <p:ext uri="{BB962C8B-B14F-4D97-AF65-F5344CB8AC3E}">
        <p14:creationId xmlns="" xmlns:p14="http://schemas.microsoft.com/office/powerpoint/2010/main" val="10709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5153" y="1609959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V deviatom ročníku bolo na škole 45 chlapcov a 10 dievčat.</a:t>
            </a:r>
          </a:p>
          <a:p>
            <a:r>
              <a:rPr lang="sk-SK" sz="2800" dirty="0"/>
              <a:t>a) Vyjadri pomerom počet chlapcov k počtu dievčat.</a:t>
            </a:r>
          </a:p>
          <a:p>
            <a:r>
              <a:rPr lang="sk-SK" sz="2800" dirty="0"/>
              <a:t>b) Uveď v percentách počet dievčat z celkového počtu žiakov v 9. ročníku.</a:t>
            </a:r>
          </a:p>
          <a:p>
            <a:r>
              <a:rPr lang="sk-SK" sz="2800" dirty="0"/>
              <a:t>c) Uveď v percentách počet chlapcov z celkového </a:t>
            </a:r>
            <a:r>
              <a:rPr lang="sk-SK" sz="2800" dirty="0" smtClean="0"/>
              <a:t>počtu </a:t>
            </a:r>
            <a:r>
              <a:rPr lang="sk-SK" sz="2800" dirty="0"/>
              <a:t>žiakov v 9. ročníku.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75153" y="62068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Riešte úlohu: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2107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rávy - Deň s komisárkou pre osoby so zdravotným postihnutí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103293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klamné a darčekové predm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6" descr="Reklamné a darčekové predme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Reklamné a darčekové predm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50" y="626124"/>
            <a:ext cx="3226815" cy="189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netické predmety - Aut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28" y="2944469"/>
            <a:ext cx="2677841" cy="2677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ktuálne počasie na Slovensku. Predpoveď počasia na dnes na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3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lavna stran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6" y="2149788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vetlo šedé oči. Účinok farby očí na charakter človek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719351" cy="17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6515" y="160338"/>
            <a:ext cx="834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 štatistike získavame číselné informácie </a:t>
            </a:r>
            <a:r>
              <a:rPr lang="sk-SK" sz="2800" dirty="0" smtClean="0"/>
              <a:t>o rôznych </a:t>
            </a:r>
            <a:r>
              <a:rPr lang="sk-SK" sz="2800" b="1" dirty="0" smtClean="0"/>
              <a:t>skupinách</a:t>
            </a:r>
          </a:p>
          <a:p>
            <a:r>
              <a:rPr lang="sk-SK" sz="2800" b="1" dirty="0" smtClean="0"/>
              <a:t> 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1472910" y="143139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prstClr val="black"/>
                </a:solidFill>
              </a:rPr>
              <a:t>osôb</a:t>
            </a:r>
            <a:endParaRPr lang="sk-SK" sz="2800" b="1" dirty="0"/>
          </a:p>
        </p:txBody>
      </p:sp>
      <p:sp>
        <p:nvSpPr>
          <p:cNvPr id="6" name="Obdĺžnik 5"/>
          <p:cNvSpPr/>
          <p:nvPr/>
        </p:nvSpPr>
        <p:spPr>
          <a:xfrm>
            <a:off x="6428674" y="2516836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prstClr val="black"/>
                </a:solidFill>
              </a:rPr>
              <a:t>predmetov</a:t>
            </a:r>
            <a:endParaRPr lang="sk-SK" sz="2800" b="1" dirty="0"/>
          </a:p>
        </p:txBody>
      </p:sp>
      <p:sp>
        <p:nvSpPr>
          <p:cNvPr id="7" name="Obdĺžnik 6"/>
          <p:cNvSpPr/>
          <p:nvPr/>
        </p:nvSpPr>
        <p:spPr>
          <a:xfrm>
            <a:off x="3238003" y="5863835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b="1" dirty="0" smtClean="0">
                <a:solidFill>
                  <a:prstClr val="black"/>
                </a:solidFill>
              </a:rPr>
              <a:t>javov</a:t>
            </a:r>
            <a:endParaRPr lang="sk-SK" sz="2800" b="1" dirty="0">
              <a:solidFill>
                <a:prstClr val="black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499992" y="6093296"/>
            <a:ext cx="414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Teda o </a:t>
            </a:r>
            <a:r>
              <a:rPr lang="sk-SK" sz="2400" b="1" dirty="0" smtClean="0">
                <a:solidFill>
                  <a:srgbClr val="FF0000"/>
                </a:solidFill>
              </a:rPr>
              <a:t>štatistických súboroch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2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lavna str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915816" y="2780928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Štatistický súbor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229200"/>
            <a:ext cx="1314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131840" y="5373216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Štatistická</a:t>
            </a:r>
            <a:r>
              <a:rPr lang="sk-SK" b="1" dirty="0" smtClean="0"/>
              <a:t> </a:t>
            </a:r>
            <a:r>
              <a:rPr lang="sk-SK" sz="2400" b="1" dirty="0" smtClean="0"/>
              <a:t>jednotka</a:t>
            </a:r>
            <a:endParaRPr lang="sk-SK" sz="2400" b="1" dirty="0"/>
          </a:p>
        </p:txBody>
      </p:sp>
      <p:pic>
        <p:nvPicPr>
          <p:cNvPr id="7" name="Picture 8" descr="Reklamné a darčekové predme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226815" cy="189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800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805264"/>
            <a:ext cx="742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ípka nahor 9"/>
          <p:cNvSpPr/>
          <p:nvPr/>
        </p:nvSpPr>
        <p:spPr>
          <a:xfrm>
            <a:off x="1259632" y="422108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nahor 10"/>
          <p:cNvSpPr/>
          <p:nvPr/>
        </p:nvSpPr>
        <p:spPr>
          <a:xfrm>
            <a:off x="7236296" y="3933056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39552" y="548680"/>
            <a:ext cx="7895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Každý objekt patriaci do štatistického súboru nazývame</a:t>
            </a:r>
          </a:p>
          <a:p>
            <a:r>
              <a:rPr lang="sk-SK" sz="2400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štatistická jednotka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620688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Spoločná vlastnosť štatistických jednotiek v štatistickom súbore</a:t>
            </a:r>
          </a:p>
          <a:p>
            <a:r>
              <a:rPr lang="sk-SK" sz="2000" dirty="0" smtClean="0"/>
              <a:t> sa nazýva </a:t>
            </a:r>
            <a:r>
              <a:rPr lang="sk-SK" sz="2400" b="1" dirty="0" smtClean="0">
                <a:solidFill>
                  <a:srgbClr val="FF0000"/>
                </a:solidFill>
              </a:rPr>
              <a:t>štatistický znak.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5"/>
            <a:ext cx="2823989" cy="27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55776" y="2060848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Napríklad – farba vlasov</a:t>
            </a:r>
            <a:endParaRPr lang="sk-SK" dirty="0"/>
          </a:p>
        </p:txBody>
      </p:sp>
      <p:pic>
        <p:nvPicPr>
          <p:cNvPr id="6" name="Picture 2" descr="Správy - Deň s komisárkou pre osoby so zdravotným postihnutím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403648" y="5517232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- výška jednotlivcov v skupine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3548" y="40466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Údaje získané </a:t>
            </a:r>
            <a:r>
              <a:rPr lang="sk-SK" sz="2400" b="1" dirty="0" smtClean="0"/>
              <a:t>pozorovaním</a:t>
            </a:r>
            <a:r>
              <a:rPr lang="sk-SK" sz="2400" b="1" dirty="0"/>
              <a:t>, meraním </a:t>
            </a:r>
            <a:r>
              <a:rPr lang="sk-SK" sz="2400" dirty="0"/>
              <a:t>a </a:t>
            </a:r>
            <a:r>
              <a:rPr lang="sk-SK" sz="2400" b="1" dirty="0" smtClean="0"/>
              <a:t>skúmaním</a:t>
            </a:r>
            <a:r>
              <a:rPr lang="sk-SK" sz="2400" dirty="0" smtClean="0"/>
              <a:t> </a:t>
            </a:r>
            <a:r>
              <a:rPr lang="sk-SK" sz="2400" dirty="0"/>
              <a:t>potom </a:t>
            </a:r>
            <a:endParaRPr lang="sk-SK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b="1" dirty="0"/>
              <a:t>t</a:t>
            </a:r>
            <a:r>
              <a:rPr lang="sk-SK" sz="2400" b="1" dirty="0" smtClean="0"/>
              <a:t>riedime </a:t>
            </a:r>
            <a:r>
              <a:rPr lang="sk-SK" sz="2400" dirty="0" smtClean="0"/>
              <a:t>podľa potreby,</a:t>
            </a:r>
          </a:p>
          <a:p>
            <a:r>
              <a:rPr lang="sk-SK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/>
              <a:t>spracúvame </a:t>
            </a:r>
            <a:r>
              <a:rPr lang="sk-SK" sz="2400" dirty="0"/>
              <a:t>do </a:t>
            </a:r>
            <a:r>
              <a:rPr lang="sk-SK" sz="2400" b="1" dirty="0"/>
              <a:t>tabuliek, </a:t>
            </a:r>
            <a:endParaRPr lang="sk-SK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/>
              <a:t>znázorňujeme </a:t>
            </a:r>
            <a:r>
              <a:rPr lang="sk-SK" sz="2400" dirty="0"/>
              <a:t>pomocou </a:t>
            </a:r>
            <a:r>
              <a:rPr lang="sk-SK" sz="2400" b="1" dirty="0"/>
              <a:t>grafov </a:t>
            </a:r>
            <a:r>
              <a:rPr lang="sk-SK" sz="2400" dirty="0" smtClean="0"/>
              <a:t>alebo </a:t>
            </a:r>
            <a:r>
              <a:rPr lang="sk-SK" sz="2400" b="1" dirty="0"/>
              <a:t>diagramov.</a:t>
            </a:r>
            <a:endParaRPr lang="sk-SK" sz="2400" dirty="0"/>
          </a:p>
        </p:txBody>
      </p:sp>
      <p:pic>
        <p:nvPicPr>
          <p:cNvPr id="3074" name="Picture 2" descr="Kolínský deník | Koncepce prevence kriminality - statistické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5225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ické znázorňovanie v&amp;nbsp;štatistike - O ško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3" y="4437112"/>
            <a:ext cx="3426477" cy="2052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fické znázornenie štatistických informácií. Stanoveni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7703"/>
            <a:ext cx="2497460" cy="2231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6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402</TotalTime>
  <Words>718</Words>
  <Application>Microsoft Office PowerPoint</Application>
  <PresentationFormat>Prezentácia na obrazovke (4:3)</PresentationFormat>
  <Paragraphs>149</Paragraphs>
  <Slides>18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Aerodynamika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probook</dc:creator>
  <cp:lastModifiedBy>Ema</cp:lastModifiedBy>
  <cp:revision>38</cp:revision>
  <dcterms:created xsi:type="dcterms:W3CDTF">2020-06-02T17:33:12Z</dcterms:created>
  <dcterms:modified xsi:type="dcterms:W3CDTF">2020-06-07T14:00:13Z</dcterms:modified>
</cp:coreProperties>
</file>