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60" r:id="rId4"/>
  </p:sldMasterIdLst>
  <p:notesMasterIdLst>
    <p:notesMasterId r:id="rId25"/>
  </p:notesMasterIdLst>
  <p:handoutMasterIdLst>
    <p:handoutMasterId r:id="rId26"/>
  </p:handoutMasterIdLst>
  <p:sldIdLst>
    <p:sldId id="257" r:id="rId5"/>
    <p:sldId id="274" r:id="rId6"/>
    <p:sldId id="275" r:id="rId7"/>
    <p:sldId id="281" r:id="rId8"/>
    <p:sldId id="276" r:id="rId9"/>
    <p:sldId id="277" r:id="rId10"/>
    <p:sldId id="282" r:id="rId11"/>
    <p:sldId id="283" r:id="rId12"/>
    <p:sldId id="285" r:id="rId13"/>
    <p:sldId id="286" r:id="rId14"/>
    <p:sldId id="287" r:id="rId15"/>
    <p:sldId id="278" r:id="rId16"/>
    <p:sldId id="288" r:id="rId17"/>
    <p:sldId id="294" r:id="rId18"/>
    <p:sldId id="293" r:id="rId19"/>
    <p:sldId id="292" r:id="rId20"/>
    <p:sldId id="289" r:id="rId21"/>
    <p:sldId id="291" r:id="rId22"/>
    <p:sldId id="290" r:id="rId23"/>
    <p:sldId id="280" r:id="rId24"/>
  </p:sldIdLst>
  <p:sldSz cx="12192000" cy="6858000"/>
  <p:notesSz cx="6858000" cy="9144000"/>
  <p:defaultTextStyle>
    <a:defPPr rtl="0">
      <a:defRPr lang="pl-P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28"/>
  </p:normalViewPr>
  <p:slideViewPr>
    <p:cSldViewPr snapToGrid="0" snapToObjects="1">
      <p:cViewPr varScale="1">
        <p:scale>
          <a:sx n="61" d="100"/>
          <a:sy n="61" d="100"/>
        </p:scale>
        <p:origin x="-102" y="-2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0" d="100"/>
          <a:sy n="90" d="100"/>
        </p:scale>
        <p:origin x="3756" y="6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xmlns="" id="{F3CB0E5F-105C-4701-A2F1-94DACE3D139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xmlns="" id="{859B92F5-5178-448A-95C5-C19318F31E8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6290B5-7484-412F-910E-F85AD4671277}" type="datetimeFigureOut">
              <a:rPr lang="pl-PL" smtClean="0"/>
              <a:pPr/>
              <a:t>13.05.2020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xmlns="" id="{06B3AAF7-9304-4E31-9001-20D5C80B0B4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E2D4EDDE-1428-448D-9858-C76DAE4C428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2C016A-0983-4191-8344-62CF98ABBE4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9691944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noProof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252CCF-EF08-4690-B61F-3ED1397DD826}" type="datetimeFigureOut">
              <a:rPr lang="pl-PL" noProof="0" smtClean="0"/>
              <a:pPr/>
              <a:t>13.05.2020</a:t>
            </a:fld>
            <a:endParaRPr lang="pl-PL" noProof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noProof="0"/>
              <a:t>Edytuj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noProof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3A97A8-7259-42B8-B768-F178CE097394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xmlns="" val="2647554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3A97A8-7259-42B8-B768-F178CE097394}" type="slidenum">
              <a:rPr lang="pl-PL" smtClean="0"/>
              <a:pPr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271601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1915128" y="1788454"/>
            <a:ext cx="8361229" cy="2098226"/>
          </a:xfrm>
        </p:spPr>
        <p:txBody>
          <a:bodyPr rtlCol="0"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 rtlCol="0"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l-PL" noProof="0"/>
              <a:t>Kliknij, aby edytować styl wzorca podtytułu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7A82D06C-0D9D-4579-B7DE-388E0774369C}" type="datetime1">
              <a:rPr lang="pl-PL" noProof="0" smtClean="0"/>
              <a:pPr rtl="0"/>
              <a:t>13.05.2020</a:t>
            </a:fld>
            <a:endParaRPr lang="pl-PL" noProof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 rtlCol="0"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pPr rtl="0"/>
            <a:endParaRPr lang="pl-PL" noProof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69E57DC2-970A-4B3E-BB1C-7A09969E49DF}" type="slidenum">
              <a:rPr lang="pl-PL" noProof="0" smtClean="0"/>
              <a:pPr rtl="0"/>
              <a:t>‹#›</a:t>
            </a:fld>
            <a:endParaRPr lang="pl-PL" noProof="0"/>
          </a:p>
        </p:txBody>
      </p:sp>
      <p:grpSp>
        <p:nvGrpSpPr>
          <p:cNvPr id="7" name="Grupa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Dowolny kształt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Dowolny kształt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xmlns="" val="3779624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 rtlCol="0"/>
          <a:lstStyle/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556FAC3-0C48-45A5-A0FD-CF578E458CA2}" type="datetime1">
              <a:rPr lang="pl-PL" noProof="0" smtClean="0"/>
              <a:pPr rtl="0"/>
              <a:t>13.05.2020</a:t>
            </a:fld>
            <a:endParaRPr lang="pl-PL" noProof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pl-PL" noProof="0" smtClean="0"/>
              <a:pPr rtl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xmlns="" val="4051425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 hasCustomPrompt="1"/>
          </p:nvPr>
        </p:nvSpPr>
        <p:spPr>
          <a:xfrm>
            <a:off x="9596561" y="624156"/>
            <a:ext cx="1565766" cy="5243244"/>
          </a:xfrm>
        </p:spPr>
        <p:txBody>
          <a:bodyPr vert="eaVert" rtlCol="0"/>
          <a:lstStyle/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 rtlCol="0"/>
          <a:lstStyle/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6F8AAB2-65A9-4E0E-ACB6-151947B884F8}" type="datetime1">
              <a:rPr lang="pl-PL" noProof="0" smtClean="0"/>
              <a:pPr rtl="0"/>
              <a:t>13.05.2020</a:t>
            </a:fld>
            <a:endParaRPr lang="pl-PL" noProof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pl-PL" noProof="0" smtClean="0"/>
              <a:pPr rtl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xmlns="" val="3845499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5361D6B-E79F-49CF-89CF-D7124F6E4EE4}" type="datetime1">
              <a:rPr lang="pl-PL" noProof="0" smtClean="0"/>
              <a:pPr rtl="0"/>
              <a:t>13.05.2020</a:t>
            </a:fld>
            <a:endParaRPr lang="pl-PL" noProof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pl-PL" noProof="0" smtClean="0"/>
              <a:pPr rtl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xmlns="" val="1150405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765025" y="1301360"/>
            <a:ext cx="9612971" cy="2852737"/>
          </a:xfrm>
        </p:spPr>
        <p:txBody>
          <a:bodyPr rtlCol="0"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 rtlCol="0"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0EA65B28-322E-4991-8E60-FF8445124617}" type="datetime1">
              <a:rPr lang="pl-PL" noProof="0" smtClean="0"/>
              <a:pPr rtl="0"/>
              <a:t>13.05.2020</a:t>
            </a:fld>
            <a:endParaRPr lang="pl-PL" noProof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 rtlCol="0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pl-PL" noProof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69E57DC2-970A-4B3E-BB1C-7A09969E49DF}" type="slidenum">
              <a:rPr lang="pl-PL" noProof="0" smtClean="0"/>
              <a:pPr rtl="0"/>
              <a:t>‹#›</a:t>
            </a:fld>
            <a:endParaRPr lang="pl-PL" noProof="0"/>
          </a:p>
        </p:txBody>
      </p:sp>
      <p:sp>
        <p:nvSpPr>
          <p:cNvPr id="7" name="Dowolny kształt 6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xmlns="" val="6659419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Zawartość — symbol zastępczy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CBA0ED9-F401-4206-BD95-8B2EC5661BA4}" type="datetime1">
              <a:rPr lang="pl-PL" noProof="0" smtClean="0"/>
              <a:pPr rtl="0"/>
              <a:t>13.05.2020</a:t>
            </a:fld>
            <a:endParaRPr lang="pl-PL" noProof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pl-PL" noProof="0" smtClean="0"/>
              <a:pPr rtl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xmlns="" val="1332195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1371600" y="685800"/>
            <a:ext cx="9601200" cy="1485900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rtlCol="0"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5" name="Tekst — symbol zastępczy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rtlCol="0"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6" name="Zawartość — symbol zastępczy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7" name="Data — symbol zastępczy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4FD39C1-0B3C-4804-831C-643388DC03F8}" type="datetime1">
              <a:rPr lang="pl-PL" noProof="0" smtClean="0"/>
              <a:pPr rtl="0"/>
              <a:t>13.05.2020</a:t>
            </a:fld>
            <a:endParaRPr lang="pl-PL" noProof="0"/>
          </a:p>
        </p:txBody>
      </p:sp>
      <p:sp>
        <p:nvSpPr>
          <p:cNvPr id="8" name="Stopka — symbol zastępczy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9" name="Numer slajdu — symbol zastępcz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pl-PL" noProof="0" smtClean="0"/>
              <a:pPr rtl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xmlns="" val="1269596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C5756F-313A-47D2-96AE-81A344410D0B}" type="datetime1">
              <a:rPr lang="pl-PL" noProof="0" smtClean="0"/>
              <a:pPr rtl="0"/>
              <a:t>13.05.2020</a:t>
            </a:fld>
            <a:endParaRPr lang="pl-PL" noProof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pl-PL" noProof="0" smtClean="0"/>
              <a:pPr rtl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xmlns="" val="592791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a — symbol zastępczy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1812802-68CE-4263-88B6-D26256D59CF9}" type="datetime1">
              <a:rPr lang="pl-PL" noProof="0" smtClean="0"/>
              <a:pPr rtl="0"/>
              <a:t>13.05.2020</a:t>
            </a:fld>
            <a:endParaRPr lang="pl-PL" noProof="0"/>
          </a:p>
        </p:txBody>
      </p:sp>
      <p:sp>
        <p:nvSpPr>
          <p:cNvPr id="3" name="Stopka — symbol zastępczy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pl-PL" noProof="0" smtClean="0"/>
              <a:pPr rtl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xmlns="" val="809832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723900" y="685800"/>
            <a:ext cx="3855720" cy="2157884"/>
          </a:xfrm>
        </p:spPr>
        <p:txBody>
          <a:bodyPr rtlCol="0"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 rtlCol="0"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 rtlCol="0"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9DFA683F-489F-4A66-BA39-27288BC1EE54}" type="datetime1">
              <a:rPr lang="pl-PL" noProof="0" smtClean="0"/>
              <a:pPr rtl="0"/>
              <a:t>13.05.2020</a:t>
            </a:fld>
            <a:endParaRPr lang="pl-PL" noProof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pl-PL" noProof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69E57DC2-970A-4B3E-BB1C-7A09969E49DF}" type="slidenum">
              <a:rPr lang="pl-PL" noProof="0" smtClean="0"/>
              <a:pPr rtl="0"/>
              <a:t>‹#›</a:t>
            </a:fld>
            <a:endParaRPr lang="pl-PL" noProof="0"/>
          </a:p>
        </p:txBody>
      </p:sp>
      <p:sp>
        <p:nvSpPr>
          <p:cNvPr id="9" name="Prostokąt 8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1684512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723900" y="685800"/>
            <a:ext cx="3855720" cy="2157884"/>
          </a:xfrm>
        </p:spPr>
        <p:txBody>
          <a:bodyPr rtlCol="0"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Obraz — symbol zastępczy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rtlCol="0"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 rtlCol="0"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0995E5D-3CA9-4119-B2BD-C2C6F101B52B}" type="datetime1">
              <a:rPr lang="pl-PL" noProof="0" smtClean="0"/>
              <a:pPr rtl="0"/>
              <a:t>13.05.2020</a:t>
            </a:fld>
            <a:endParaRPr lang="pl-PL" noProof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pl-PL" noProof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69E57DC2-970A-4B3E-BB1C-7A09969E49DF}" type="slidenum">
              <a:rPr lang="pl-PL" noProof="0" smtClean="0"/>
              <a:pPr rtl="0"/>
              <a:t>‹#›</a:t>
            </a:fld>
            <a:endParaRPr lang="pl-PL" noProof="0"/>
          </a:p>
        </p:txBody>
      </p:sp>
      <p:sp>
        <p:nvSpPr>
          <p:cNvPr id="9" name="Prostokąt 8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3563938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— symbol zastępczy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l-PL" noProof="0"/>
              <a:t>Edytuj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pPr rtl="0"/>
            <a:fld id="{C10E29F4-BD81-4D26-9B88-82E8C9A2AFC4}" type="datetime1">
              <a:rPr lang="pl-PL" noProof="0" smtClean="0"/>
              <a:pPr rtl="0"/>
              <a:t>13.05.2020</a:t>
            </a:fld>
            <a:endParaRPr lang="pl-PL" noProof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pPr rtl="0"/>
            <a:endParaRPr lang="pl-PL" noProof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pPr rtl="0"/>
            <a:fld id="{69E57DC2-970A-4B3E-BB1C-7A09969E49DF}" type="slidenum">
              <a:rPr lang="pl-PL" noProof="0" smtClean="0"/>
              <a:pPr rtl="0"/>
              <a:t>‹#›</a:t>
            </a:fld>
            <a:endParaRPr lang="pl-PL" noProof="0"/>
          </a:p>
        </p:txBody>
      </p:sp>
      <p:sp>
        <p:nvSpPr>
          <p:cNvPr id="9" name="Prostokąt 8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701515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szwecja.lovetotravel.pl/" TargetMode="External"/><Relationship Id="rId2" Type="http://schemas.openxmlformats.org/officeDocument/2006/relationships/hyperlink" Target="https://pl.wikipedia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radiozet.pl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rostokąt 29">
            <a:extLst>
              <a:ext uri="{FF2B5EF4-FFF2-40B4-BE49-F238E27FC236}">
                <a16:creationId xmlns:a16="http://schemas.microsoft.com/office/drawing/2014/main" xmlns="" id="{310B1DD0-264A-47E3-A16A-C87AFA51E6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-258" y="0"/>
            <a:ext cx="12192000" cy="6858000"/>
          </a:xfrm>
          <a:prstGeom prst="rect">
            <a:avLst/>
          </a:prstGeom>
          <a:gradFill flip="none" rotWithShape="1">
            <a:gsLst>
              <a:gs pos="20000">
                <a:schemeClr val="tx2">
                  <a:alpha val="70000"/>
                </a:schemeClr>
              </a:gs>
              <a:gs pos="10000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/>
          </a:p>
        </p:txBody>
      </p:sp>
      <p:sp>
        <p:nvSpPr>
          <p:cNvPr id="32" name="Dowolny kształt 6">
            <a:extLst>
              <a:ext uri="{FF2B5EF4-FFF2-40B4-BE49-F238E27FC236}">
                <a16:creationId xmlns:a16="http://schemas.microsoft.com/office/drawing/2014/main" xmlns="" id="{69C1BB7B-F21E-41A2-B30C-D8507B9602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 flipH="1" flipV="1">
            <a:off x="752858" y="744469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34" name="Dowolny kształt 6">
            <a:extLst>
              <a:ext uri="{FF2B5EF4-FFF2-40B4-BE49-F238E27FC236}">
                <a16:creationId xmlns:a16="http://schemas.microsoft.com/office/drawing/2014/main" xmlns="" id="{DF6D7DDE-F8A1-4105-9729-F9EB5F81A3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5C93519-6B29-1346-9FCB-0835B80531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6200" y="1788454"/>
            <a:ext cx="9465733" cy="2098226"/>
          </a:xfrm>
        </p:spPr>
        <p:txBody>
          <a:bodyPr rtlCol="0">
            <a:normAutofit/>
          </a:bodyPr>
          <a:lstStyle/>
          <a:p>
            <a:pPr rtl="0"/>
            <a:r>
              <a:rPr lang="pl-PL" sz="10000" dirty="0" err="1">
                <a:solidFill>
                  <a:schemeClr val="bg2"/>
                </a:solidFill>
              </a:rPr>
              <a:t>szwecja</a:t>
            </a:r>
            <a:endParaRPr lang="pl-PL" sz="10000" dirty="0">
              <a:solidFill>
                <a:schemeClr val="bg2"/>
              </a:solidFill>
            </a:endParaRPr>
          </a:p>
        </p:txBody>
      </p:sp>
      <p:sp>
        <p:nvSpPr>
          <p:cNvPr id="4" name="Podtytuł 3">
            <a:extLst>
              <a:ext uri="{FF2B5EF4-FFF2-40B4-BE49-F238E27FC236}">
                <a16:creationId xmlns:a16="http://schemas.microsoft.com/office/drawing/2014/main" xmlns="" id="{6E661E49-0788-40C2-A5B6-638ADED711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 rtlCol="0">
            <a:noAutofit/>
          </a:bodyPr>
          <a:lstStyle/>
          <a:p>
            <a:pPr rtl="0"/>
            <a:r>
              <a:rPr lang="pl-PL" sz="3000" dirty="0">
                <a:solidFill>
                  <a:schemeClr val="bg2"/>
                </a:solidFill>
              </a:rPr>
              <a:t>Oskar Trojanowski</a:t>
            </a:r>
          </a:p>
          <a:p>
            <a:pPr rtl="0"/>
            <a:r>
              <a:rPr lang="pl-PL" sz="3000" dirty="0">
                <a:solidFill>
                  <a:schemeClr val="bg2"/>
                </a:solidFill>
              </a:rPr>
              <a:t>Klasa IV B</a:t>
            </a:r>
          </a:p>
          <a:p>
            <a:pPr rtl="0"/>
            <a:endParaRPr lang="pl-PL" sz="3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65803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xmlns="" id="{493A5306-2BE0-4AD9-ACB0-C1AAAD062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5000" dirty="0"/>
              <a:t>CO WARTO ZOBACZYĆ?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A117B797-9824-4C11-967D-4DBBD882CC7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pl-PL" dirty="0"/>
              <a:t>Sztokholm nazywany „Wenecją Północy”.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dirty="0"/>
              <a:t>Miasto położone na 14 wyspach i wysepkach połączonych 53 mostami.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dirty="0" err="1"/>
              <a:t>Kungliga</a:t>
            </a:r>
            <a:r>
              <a:rPr lang="pl-PL" dirty="0"/>
              <a:t> </a:t>
            </a:r>
            <a:r>
              <a:rPr lang="pl-PL" dirty="0" err="1"/>
              <a:t>Slottet</a:t>
            </a:r>
            <a:r>
              <a:rPr lang="pl-PL" dirty="0"/>
              <a:t>, czyli okazały, barokowy Zamek Królewski.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dirty="0"/>
              <a:t>zabytkowe kościoły, gmach Poczty Królewskiej czy Muzeum Alfreda Nobla. </a:t>
            </a:r>
          </a:p>
          <a:p>
            <a:pPr>
              <a:buFont typeface="Wingdings" panose="05000000000000000000" pitchFamily="2" charset="2"/>
              <a:buChar char="q"/>
            </a:pPr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xmlns="" id="{0CEA3DB2-9F3B-4A2D-AA7A-E6E39F1A11F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592727" y="2175798"/>
            <a:ext cx="6129008" cy="3691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832244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xmlns="" id="{493A5306-2BE0-4AD9-ACB0-C1AAAD062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5000" dirty="0"/>
              <a:t>CO WARTO ZOBACZYĆ?</a:t>
            </a:r>
            <a:br>
              <a:rPr lang="pl-PL" sz="5000" dirty="0"/>
            </a:br>
            <a:endParaRPr lang="pl-PL" sz="5000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xmlns="" id="{FEBC088A-32C9-46FA-8CD9-2761800C861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pl-PL" dirty="0"/>
              <a:t>Skania: kraina zamków - najbardziej wysunięty na południe region Szwecji połączony mostem z duńską wyspą Zelandią.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dirty="0"/>
              <a:t>Na powierzchni prawie 11 tys. km2 znajduje się ponad 200 zamków i dworków.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dirty="0"/>
              <a:t>Trzy niezwykłe przyrodniczo parki narodowe Dalby </a:t>
            </a:r>
            <a:r>
              <a:rPr lang="pl-PL" dirty="0" err="1"/>
              <a:t>Soderskog</a:t>
            </a:r>
            <a:r>
              <a:rPr lang="pl-PL" dirty="0"/>
              <a:t>, </a:t>
            </a:r>
            <a:r>
              <a:rPr lang="pl-PL" dirty="0" err="1"/>
              <a:t>Soderasen</a:t>
            </a:r>
            <a:r>
              <a:rPr lang="pl-PL" dirty="0"/>
              <a:t> i </a:t>
            </a:r>
            <a:r>
              <a:rPr lang="pl-PL" dirty="0" err="1"/>
              <a:t>Stenshuvud</a:t>
            </a:r>
            <a:r>
              <a:rPr lang="pl-PL" dirty="0"/>
              <a:t>.</a:t>
            </a:r>
          </a:p>
          <a:p>
            <a:pPr>
              <a:buFont typeface="Wingdings" panose="05000000000000000000" pitchFamily="2" charset="2"/>
              <a:buChar char="q"/>
            </a:pPr>
            <a:endParaRPr lang="pl-PL" dirty="0"/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xmlns="" id="{C0D85F9E-46CF-4501-9B69-5594AB3CFB5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786646" y="2171700"/>
            <a:ext cx="5931021" cy="3814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254887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xmlns="" id="{493A5306-2BE0-4AD9-ACB0-C1AAAD062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5000" dirty="0"/>
              <a:t>CO WARTO ZOBACZYĆ?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xmlns="" id="{D3BA42BB-682D-4C0C-89AA-4F31ADA6C65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pl-PL" dirty="0"/>
              <a:t>Göteborg: miasto kanałów po których pływają specjalne łodzie. W czasie zorganizowanego rejsu przepływa się pod licznymi mostami – szczególnie ciekawie prezentuje się tzw. Fryzjer.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dirty="0"/>
              <a:t>W samym centrum miasta dumnie wznosi się posąg Posejdona autorstwa Carla </a:t>
            </a:r>
            <a:r>
              <a:rPr lang="pl-PL" dirty="0" err="1"/>
              <a:t>Millesa</a:t>
            </a:r>
            <a:r>
              <a:rPr lang="pl-PL" dirty="0"/>
              <a:t>. 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dirty="0"/>
              <a:t> W Göteborgu znajduje się też największy w Skandynawii park rozrywki </a:t>
            </a:r>
            <a:r>
              <a:rPr lang="pl-PL" dirty="0" err="1"/>
              <a:t>Lieseberg</a:t>
            </a:r>
            <a:r>
              <a:rPr lang="pl-PL" dirty="0"/>
              <a:t>.</a:t>
            </a:r>
          </a:p>
          <a:p>
            <a:pPr>
              <a:buFont typeface="Wingdings" panose="05000000000000000000" pitchFamily="2" charset="2"/>
              <a:buChar char="q"/>
            </a:pPr>
            <a:endParaRPr lang="pl-PL" dirty="0"/>
          </a:p>
        </p:txBody>
      </p:sp>
      <p:pic>
        <p:nvPicPr>
          <p:cNvPr id="2" name="Symbol zastępczy zawartości 1">
            <a:extLst>
              <a:ext uri="{FF2B5EF4-FFF2-40B4-BE49-F238E27FC236}">
                <a16:creationId xmlns:a16="http://schemas.microsoft.com/office/drawing/2014/main" xmlns="" id="{A3B84C47-84C6-4E59-8B11-0D07728AD01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92186" y="2637371"/>
            <a:ext cx="5474001" cy="3351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340734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xmlns="" id="{493A5306-2BE0-4AD9-ACB0-C1AAAD062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5000" dirty="0"/>
              <a:t>CO WARTO ZOBACZYĆ?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xmlns="" id="{D3BA42BB-682D-4C0C-89AA-4F31ADA6C6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18811" y="1701209"/>
            <a:ext cx="4600575" cy="416619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pl-PL" dirty="0"/>
              <a:t>Gotlandia: „Wyspa Wikingów” - największa wyspa Bałtyku.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dirty="0"/>
              <a:t>Piaszczyste plaże, skaliste klify, zielone rezerwaty przyrody czy doskonale zachowane jaskinie.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dirty="0"/>
              <a:t>Visby – miasteczko z doskonale zachowaną średniowieczną zabudową, murami obronnymi i licznymi wieżyczkami. To miejsce usiane licznymi muzeami i galeriami z królującą, gotycką katedrą Najświętszej Maryi Panny. Najstarsza część Visby w 1995 roku została wpisana na Listę Światowego Dziedzictwa UNESCO.</a:t>
            </a:r>
          </a:p>
          <a:p>
            <a:pPr>
              <a:buFont typeface="Wingdings" panose="05000000000000000000" pitchFamily="2" charset="2"/>
              <a:buChar char="q"/>
            </a:pPr>
            <a:endParaRPr lang="pl-PL" dirty="0"/>
          </a:p>
        </p:txBody>
      </p:sp>
      <p:pic>
        <p:nvPicPr>
          <p:cNvPr id="2" name="Symbol zastępczy zawartości 1">
            <a:extLst>
              <a:ext uri="{FF2B5EF4-FFF2-40B4-BE49-F238E27FC236}">
                <a16:creationId xmlns:a16="http://schemas.microsoft.com/office/drawing/2014/main" xmlns="" id="{3B1A9D0A-5408-455F-B040-3446E0A9C8E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972175" y="2171700"/>
            <a:ext cx="6115795" cy="407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236447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xmlns="" id="{493A5306-2BE0-4AD9-ACB0-C1AAAD062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5000" dirty="0"/>
              <a:t>CO WARTO ZOBACZYĆ?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xmlns="" id="{D3BA42BB-682D-4C0C-89AA-4F31ADA6C65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pl-PL" dirty="0"/>
              <a:t> </a:t>
            </a:r>
            <a:r>
              <a:rPr lang="pl-PL" dirty="0" err="1"/>
              <a:t>Karlskrona</a:t>
            </a:r>
            <a:r>
              <a:rPr lang="pl-PL" dirty="0"/>
              <a:t> - Znajdziemy tu ponad 900 jezior i 12 rzek.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dirty="0"/>
              <a:t>Miasto wzniesione na trzydziestu trzech wyspach połączonych mostami i mostkami założył król Karol XI. Wysepki leżą tak blisko siebie, że nie wiadomo, kiedy przechodzi się z jednej na drugą. Centrum miasta znajduje się na wyspie </a:t>
            </a:r>
            <a:r>
              <a:rPr lang="pl-PL" dirty="0" err="1"/>
              <a:t>Trosso</a:t>
            </a:r>
            <a:r>
              <a:rPr lang="pl-PL" dirty="0"/>
              <a:t> – na tamtejszym rynku znajduje się ratusz, dwa barokowe kościoły oraz pomnik króla Karola. </a:t>
            </a:r>
          </a:p>
        </p:txBody>
      </p:sp>
      <p:pic>
        <p:nvPicPr>
          <p:cNvPr id="3" name="Symbol zastępczy zawartości 2">
            <a:extLst>
              <a:ext uri="{FF2B5EF4-FFF2-40B4-BE49-F238E27FC236}">
                <a16:creationId xmlns:a16="http://schemas.microsoft.com/office/drawing/2014/main" xmlns="" id="{52ADBF1C-03E8-49BD-92CA-D7A28C67FFF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774774" y="2171700"/>
            <a:ext cx="6245271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884663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75801654-C1E6-406B-8A10-91A48CC2C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5000" dirty="0"/>
              <a:t>TRADYCJE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xmlns="" id="{2FEF12BB-1A59-4702-9547-EFA60D7B87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pl-PL" dirty="0"/>
              <a:t>Święto Raka w sierpniu - tylko Szwecja tak bardzo przywiązana jest do tego skorupiaka, a sam sposób jego spożywania jest wręcz zbliżony do rytuału.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dirty="0"/>
              <a:t>Tradycją jest spożywanie w pierwszych miesiącach roku drożdżowych bułeczek, które w tym kraju noszą nazwę </a:t>
            </a:r>
            <a:r>
              <a:rPr lang="pl-PL" dirty="0" err="1"/>
              <a:t>semla</a:t>
            </a:r>
            <a:r>
              <a:rPr lang="pl-PL" dirty="0"/>
              <a:t>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dirty="0"/>
              <a:t>30 kwietnia - święto nadejścia wiosny – </a:t>
            </a:r>
            <a:r>
              <a:rPr lang="pl-PL" dirty="0" err="1"/>
              <a:t>valborgsmässoafton</a:t>
            </a:r>
            <a:r>
              <a:rPr lang="pl-PL" dirty="0"/>
              <a:t>. Wokół wielkich ognisk zbierają się ludzie i śpiewają wiosenne piosenki z rzadka przerywając przemówieniami.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dirty="0"/>
              <a:t>Tradycją jest stawianie krzyża ozdobionego kwiatami z dwoma wiszącymi wiankami w weekend przypadający najbliżej dnia 24 czerwca. Tańcząc i bawiąc się wokół krzyża wita się nadejście lata. Ciekawą tradycją jest spożywanie kiszonego śledzia, który marynuje się w puszkach.</a:t>
            </a:r>
          </a:p>
          <a:p>
            <a:pPr>
              <a:buFont typeface="Wingdings" panose="05000000000000000000" pitchFamily="2" charset="2"/>
              <a:buChar char="q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5368170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75801654-C1E6-406B-8A10-91A48CC2C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5000" dirty="0"/>
              <a:t>TRADYCJE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xmlns="" id="{2FEF12BB-1A59-4702-9547-EFA60D7B87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19200" y="1511375"/>
            <a:ext cx="5655744" cy="499575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pl-PL" dirty="0"/>
              <a:t>11 listopada - imieniny św. Martina - zgodnie z tradycją, która najbardziej rozpowszechniona jest na południu kraju, zabija się tuczone gęsi. Obiad również składa się z dań w skład których wchodzi głównie gęś.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dirty="0"/>
              <a:t>13 grudnia - Dzień Świętej Łucji. Tradycją  jest pojawienie się św. Łucji w wielu  publicznych instytucjach. Tego dnia w całej Szwecji szpitale, szkoły, miejsca pracy i domy starców odwiedza mieniący się magicznie orszak św. Łucji.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dirty="0"/>
              <a:t>Jednak jedną z najbardziej rozpoznawalnych tradycji Szwecji na całym świecie, praktykowaną od lat jest struganie z drewna sosnowego a także ręczne malowanie koników. Tradycją też jest darowanie owych koników z </a:t>
            </a:r>
            <a:r>
              <a:rPr lang="pl-PL" dirty="0" err="1"/>
              <a:t>Dalarna</a:t>
            </a:r>
            <a:r>
              <a:rPr lang="pl-PL" dirty="0"/>
              <a:t> w prezencie.</a:t>
            </a:r>
          </a:p>
        </p:txBody>
      </p:sp>
      <p:pic>
        <p:nvPicPr>
          <p:cNvPr id="9" name="Symbol zastępczy zawartości 8">
            <a:extLst>
              <a:ext uri="{FF2B5EF4-FFF2-40B4-BE49-F238E27FC236}">
                <a16:creationId xmlns:a16="http://schemas.microsoft.com/office/drawing/2014/main" xmlns="" id="{D5014142-FA31-4F9D-8B1F-B03CAEB3519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74944" y="1511374"/>
            <a:ext cx="4543537" cy="4356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494073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xmlns="" id="{493A5306-2BE0-4AD9-ACB0-C1AAAD062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5000" dirty="0"/>
              <a:t>KUCHNIA</a:t>
            </a:r>
          </a:p>
        </p:txBody>
      </p:sp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xmlns="" id="{13B76A7D-2E38-4B74-AB28-896816A0BD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19200" y="1701209"/>
            <a:ext cx="5144828" cy="416619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pl-PL" dirty="0"/>
              <a:t>Pokusa Janssona – zapiekanka z pokrojonych w cienkie plasterki ziemniaków, pokrojonej w talarki cebuli, a także filetów sardeli (anchois). Wszystko to zalane jest mlekiem zmieszanym ze świeżą śmietaną i zapieczone w piekarniku na złoty kolor. Zapiekankę spożywa się głównie w okresie świąt Bożego Narodzenia.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dirty="0" err="1"/>
              <a:t>Flygande</a:t>
            </a:r>
            <a:r>
              <a:rPr lang="pl-PL" dirty="0"/>
              <a:t> Jakob – pieczony kurczak z bananami, orzechami i sosem chili.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dirty="0" err="1"/>
              <a:t>Köttbullar</a:t>
            </a:r>
            <a:r>
              <a:rPr lang="pl-PL" dirty="0"/>
              <a:t> – kulki mięsne przyrządzane z mięsa wołowego lub wołowo-wieprzowego. Podawane są zwykle z purée ziemniaczanym i dżemem z borówek.</a:t>
            </a:r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xmlns="" id="{F01E52FA-5AEC-4D97-96C8-EE0B2E9FA1D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72616" y="2285999"/>
            <a:ext cx="5144828" cy="3603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707542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xmlns="" id="{493A5306-2BE0-4AD9-ACB0-C1AAAD062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5000" dirty="0"/>
              <a:t>KUCHNIA</a:t>
            </a:r>
          </a:p>
        </p:txBody>
      </p:sp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xmlns="" id="{13B76A7D-2E38-4B74-AB28-896816A0BD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600" y="1913982"/>
            <a:ext cx="4447786" cy="358140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pl-PL" dirty="0" err="1"/>
              <a:t>Blodpudding</a:t>
            </a:r>
            <a:r>
              <a:rPr lang="pl-PL" dirty="0"/>
              <a:t> – danie z krwi wieprzowej, mleka, mąki żytniej, smalcu, piwa lub syropu z przyprawami.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dirty="0" err="1"/>
              <a:t>Pyttipanna</a:t>
            </a:r>
            <a:r>
              <a:rPr lang="pl-PL" dirty="0"/>
              <a:t> – drobno pokrojone ziemniaki, cebula i mięso (kiełbasa lub kawałki wołowiny) podsmażone na patelni. </a:t>
            </a:r>
            <a:r>
              <a:rPr lang="pl-PL" dirty="0" err="1"/>
              <a:t>Pyttipanna</a:t>
            </a:r>
            <a:r>
              <a:rPr lang="pl-PL" dirty="0"/>
              <a:t> podawana jest tradycyjnie z jajkiem sadzonym i burakami.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dirty="0" err="1"/>
              <a:t>Surströmming</a:t>
            </a:r>
            <a:r>
              <a:rPr lang="pl-PL" dirty="0"/>
              <a:t> – kiszony śledź o silnym, charakterystycznym zapachu sprzedawany w zalewie solnej w puszkach.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xmlns="" id="{602B52A7-A03C-4B76-827A-6C8D261ECF4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081284" y="1882085"/>
            <a:ext cx="4189228" cy="460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700503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xmlns="" id="{493A5306-2BE0-4AD9-ACB0-C1AAAD062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5000" dirty="0"/>
              <a:t>CIEKAWOSTKI</a:t>
            </a:r>
          </a:p>
        </p:txBody>
      </p:sp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xmlns="" id="{4F848CD4-C4AB-4B62-8EDE-19F715BFDC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pl-PL" dirty="0"/>
              <a:t> W Szwecji, jako przejaw równości społecznej, nie używa się formy per Pan i Pani, natomiast wszyscy mówią do siebie na „ty”.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dirty="0"/>
              <a:t>Określenie „stół szwedzki” rzeczywiście pochodzie ze Szwecji. Serwowane były na nim niezliczone ilości potraw i przekąsek, a jego wielkość w XIX wieku dochodziła nawet do 15 metrów kwadratowych.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dirty="0"/>
              <a:t>Dynamit został wynaleziony przez Szweda Alfreda Nobla. W 1867 Nobel wymyślił patent na produkcje dynamitu. 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dirty="0"/>
              <a:t>Obecny klucz płaski został wynaleziony przez Szweda </a:t>
            </a:r>
            <a:r>
              <a:rPr lang="pl-PL" dirty="0" err="1"/>
              <a:t>Johana</a:t>
            </a:r>
            <a:r>
              <a:rPr lang="pl-PL" dirty="0"/>
              <a:t> </a:t>
            </a:r>
            <a:r>
              <a:rPr lang="pl-PL" dirty="0" err="1"/>
              <a:t>Pettera</a:t>
            </a:r>
            <a:r>
              <a:rPr lang="pl-PL" dirty="0"/>
              <a:t> Johanssona. Wynalazł go w 1892 i do dziś cały świat go używa. Amerykanie nazywają go „Szwedzkim kluczem klucza“.</a:t>
            </a:r>
          </a:p>
        </p:txBody>
      </p:sp>
    </p:spTree>
    <p:extLst>
      <p:ext uri="{BB962C8B-B14F-4D97-AF65-F5344CB8AC3E}">
        <p14:creationId xmlns:p14="http://schemas.microsoft.com/office/powerpoint/2010/main" xmlns="" val="3742942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xmlns="" id="{493A5306-2BE0-4AD9-ACB0-C1AAAD062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5000" dirty="0"/>
              <a:t>POŁOŻENIE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xmlns="" id="{D3BA42BB-682D-4C0C-89AA-4F31ADA6C65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pl-PL" dirty="0"/>
              <a:t>Szwecja, Królestwo Szwecji – państwo w Europie Północnej, zaliczane do państw skandynawskich.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dirty="0"/>
              <a:t>Szwecja jest członkiem Unii Europejskiej od 1995 roku.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dirty="0"/>
              <a:t>Z około 10,3 mln. mieszkańców jest najludniejszym krajem skandynawskim.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dirty="0"/>
              <a:t>Graniczy z Norwegią, Finlandią oraz z Danią przez most nad cieśniną </a:t>
            </a:r>
            <a:r>
              <a:rPr lang="pl-PL" dirty="0" err="1"/>
              <a:t>Öresund</a:t>
            </a:r>
            <a:r>
              <a:rPr lang="pl-PL" dirty="0"/>
              <a:t>.</a:t>
            </a:r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xmlns="" id="{D8506532-13D8-48C9-9B4B-EC0DBE7F2C8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72616" y="2171700"/>
            <a:ext cx="4679250" cy="3416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734893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9ED8C9E-4418-474E-B8F0-86B6A77B4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5000" dirty="0"/>
              <a:t>BIBLIOGRAFIA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7689DFA6-D8C2-4DF8-848C-73093B0D3C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pl-PL" dirty="0"/>
              <a:t> </a:t>
            </a:r>
            <a:r>
              <a:rPr lang="pl-PL" dirty="0">
                <a:hlinkClick r:id="rId2"/>
              </a:rPr>
              <a:t>https://pl.wikipedia.org/</a:t>
            </a:r>
            <a:endParaRPr lang="pl-PL" dirty="0"/>
          </a:p>
          <a:p>
            <a:pPr>
              <a:buFont typeface="Wingdings" panose="05000000000000000000" pitchFamily="2" charset="2"/>
              <a:buChar char="q"/>
            </a:pPr>
            <a:r>
              <a:rPr lang="pl-PL" dirty="0"/>
              <a:t> </a:t>
            </a:r>
            <a:r>
              <a:rPr lang="pl-PL" dirty="0">
                <a:hlinkClick r:id="rId3"/>
              </a:rPr>
              <a:t>http://szwecja.lovetotravel.pl/</a:t>
            </a:r>
            <a:endParaRPr lang="pl-PL" dirty="0"/>
          </a:p>
          <a:p>
            <a:pPr>
              <a:buFont typeface="Wingdings" panose="05000000000000000000" pitchFamily="2" charset="2"/>
              <a:buChar char="q"/>
            </a:pPr>
            <a:r>
              <a:rPr lang="pl-PL" dirty="0">
                <a:hlinkClick r:id="rId4"/>
              </a:rPr>
              <a:t>https://www.radiozet.pl/</a:t>
            </a:r>
            <a:endParaRPr lang="pl-PL" dirty="0"/>
          </a:p>
          <a:p>
            <a:pPr marL="0" indent="0">
              <a:buNone/>
            </a:pPr>
            <a:endParaRPr lang="pl-PL" dirty="0"/>
          </a:p>
          <a:p>
            <a:pPr>
              <a:buFont typeface="Wingdings" panose="05000000000000000000" pitchFamily="2" charset="2"/>
              <a:buChar char="q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660160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xmlns="" id="{493A5306-2BE0-4AD9-ACB0-C1AAAD062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5000" dirty="0"/>
              <a:t>GEOGRAFIA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xmlns="" id="{D3BA42BB-682D-4C0C-89AA-4F31ADA6C6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19200" y="1648047"/>
            <a:ext cx="4600186" cy="452415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pl-PL" dirty="0"/>
              <a:t> Powierzchnia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dirty="0"/>
              <a:t>ląd: 411 942 km²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dirty="0"/>
              <a:t>woda: 39 010 km²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dirty="0"/>
              <a:t> Długość granicy lądowej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dirty="0"/>
              <a:t> Finlandia: 589 km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dirty="0"/>
              <a:t>Norwegia: 1619 km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dirty="0"/>
              <a:t>całkowita: 2208 km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2" name="Symbol zastępczy zawartości 1">
            <a:extLst>
              <a:ext uri="{FF2B5EF4-FFF2-40B4-BE49-F238E27FC236}">
                <a16:creationId xmlns:a16="http://schemas.microsoft.com/office/drawing/2014/main" xmlns="" id="{E5EB8D84-B091-4CAF-8E06-ABCB39E4EF0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63875" y="876270"/>
            <a:ext cx="3510797" cy="5540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93893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xmlns="" id="{493A5306-2BE0-4AD9-ACB0-C1AAAD062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5000" dirty="0"/>
              <a:t>GEOGRAFIA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xmlns="" id="{D3BA42BB-682D-4C0C-89AA-4F31ADA6C6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19200" y="1648047"/>
            <a:ext cx="4600186" cy="452415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pl-PL" dirty="0"/>
              <a:t>Długość wybrzeża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dirty="0"/>
              <a:t> całkowita: 3218 km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/>
              <a:t> Najwyższy punkt: </a:t>
            </a:r>
            <a:r>
              <a:rPr lang="pl-PL" dirty="0" err="1"/>
              <a:t>Kebnekaise</a:t>
            </a:r>
            <a:r>
              <a:rPr lang="pl-PL" dirty="0"/>
              <a:t> 2111 m n.p.m.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/>
              <a:t>Najniższy punkt: zatoka jeziora </a:t>
            </a:r>
            <a:r>
              <a:rPr lang="pl-PL" dirty="0" err="1"/>
              <a:t>Hammarsjon</a:t>
            </a:r>
            <a:r>
              <a:rPr lang="pl-PL" dirty="0"/>
              <a:t>, koło Kristianstad, –2,4 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/>
              <a:t>Największe jezioro: Wener (</a:t>
            </a:r>
            <a:r>
              <a:rPr lang="pl-PL" dirty="0" err="1"/>
              <a:t>Vänern</a:t>
            </a:r>
            <a:r>
              <a:rPr lang="pl-PL" dirty="0"/>
              <a:t>) – 5546 km²</a:t>
            </a:r>
          </a:p>
          <a:p>
            <a:pPr>
              <a:buFont typeface="Wingdings" panose="05000000000000000000" pitchFamily="2" charset="2"/>
              <a:buChar char="q"/>
            </a:pPr>
            <a:endParaRPr lang="pl-PL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09875623-6F6D-4DD7-9B57-DE61411EF3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9007" y="807616"/>
            <a:ext cx="2580156" cy="5524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00034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xmlns="" id="{493A5306-2BE0-4AD9-ACB0-C1AAAD062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5000" dirty="0"/>
              <a:t>HISTORIA - XX WIEK</a:t>
            </a:r>
          </a:p>
        </p:txBody>
      </p:sp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xmlns="" id="{BC38FEF2-9431-4581-B62B-5B327F2A65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pl-PL" dirty="0"/>
              <a:t>Zmiany ustrojowe rozpoczęte już w drugiej połowie XIX wieku i na początku XX wieku, takie jak reforma parlamentu 1866, powstanie nowoczesnych partii, wprowadzenie rządów parlamentarnych, powszechne prawo wyborcze 1919 uczyniły ze Szwecji liberalne i nowoczesne państwo. W 1905 roku od Szwecji odłączyła się Norwegia, kładąc kres długoletniej unii. Szwecja zachowała neutralność podczas I </a:t>
            </a:r>
            <a:r>
              <a:rPr lang="pl-PL" dirty="0" err="1"/>
              <a:t>i</a:t>
            </a:r>
            <a:r>
              <a:rPr lang="pl-PL" dirty="0"/>
              <a:t> II wojny światowej, co uchroniło ją od zniszczeń i kosztów wojennych oraz wzmocniło gospodarkę.</a:t>
            </a:r>
          </a:p>
          <a:p>
            <a:endParaRPr lang="pl-PL" dirty="0"/>
          </a:p>
          <a:p>
            <a:pPr>
              <a:buFont typeface="Wingdings" panose="05000000000000000000" pitchFamily="2" charset="2"/>
              <a:buChar char="q"/>
            </a:pPr>
            <a:r>
              <a:rPr lang="pl-PL" dirty="0"/>
              <a:t>Od lat 30. władzę sprawowali głównie socjaldemokraci z partii SAP. Ich rządy przyniosły liczne reformy socjalne, przeprowadzone w duchu progresywizmu. W latach 50.–70. nastąpiła rozbudowa państwa opiekuńczego, związana z szybkim rozwojem gospodarczym. Głową państwa obecnie jest Karol XVI Gustaw.</a:t>
            </a:r>
          </a:p>
        </p:txBody>
      </p:sp>
    </p:spTree>
    <p:extLst>
      <p:ext uri="{BB962C8B-B14F-4D97-AF65-F5344CB8AC3E}">
        <p14:creationId xmlns:p14="http://schemas.microsoft.com/office/powerpoint/2010/main" xmlns="" val="126296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xmlns="" id="{493A5306-2BE0-4AD9-ACB0-C1AAAD062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5000" dirty="0"/>
              <a:t>SYSTEM POLITYCZNY</a:t>
            </a:r>
            <a:br>
              <a:rPr lang="pl-PL" sz="5000" dirty="0"/>
            </a:br>
            <a:r>
              <a:rPr lang="pl-PL" sz="5000" dirty="0"/>
              <a:t>KONSTYTUCJA</a:t>
            </a:r>
          </a:p>
        </p:txBody>
      </p:sp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xmlns="" id="{73F9D4FA-37F7-4B60-9050-6D69C8B52B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pl-PL" dirty="0"/>
              <a:t> Szwecja jest monarchią konstytucyjną.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dirty="0"/>
              <a:t> Konstytucja Szwecji nie jest jednolitym aktem prawnym, ponieważ w jej skład wchodzą oddzielne dokumenty: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dirty="0"/>
              <a:t> „Akt o formie rządów” z 1974 r.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dirty="0"/>
              <a:t>„Ustawa o wolności prasy” z 1948 r.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dirty="0"/>
              <a:t>„Akt o sukcesji tronu” z 1810 r.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dirty="0"/>
              <a:t>„Podstawowe Prawo Swobody Wyrazu” z 1991 r.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dirty="0"/>
              <a:t> Oprócz tych praw fundamentalnych istnieje jeszcze „Akt o Riksdagu”, który ma niższą rangę niż wcześniej wymienione.</a:t>
            </a:r>
          </a:p>
        </p:txBody>
      </p:sp>
    </p:spTree>
    <p:extLst>
      <p:ext uri="{BB962C8B-B14F-4D97-AF65-F5344CB8AC3E}">
        <p14:creationId xmlns:p14="http://schemas.microsoft.com/office/powerpoint/2010/main" xmlns="" val="2736336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xmlns="" id="{493A5306-2BE0-4AD9-ACB0-C1AAAD062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5000" dirty="0"/>
              <a:t>SYSTEM POLITYCZNY</a:t>
            </a:r>
            <a:br>
              <a:rPr lang="pl-PL" sz="5000" dirty="0"/>
            </a:br>
            <a:r>
              <a:rPr lang="pl-PL" sz="5000" dirty="0"/>
              <a:t>MONARCHA</a:t>
            </a:r>
          </a:p>
        </p:txBody>
      </p:sp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xmlns="" id="{73F9D4FA-37F7-4B60-9050-6D69C8B52B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pl-PL" dirty="0"/>
              <a:t> Król jest głową państwa, ale ma niewielkie uprawnienia.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dirty="0"/>
              <a:t> Do kompetencji szwedzkiego króla zalicza się zatem: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dirty="0"/>
              <a:t> reprezentowanie Szwecji wobec innych głów państw i dyplomatów,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dirty="0"/>
              <a:t>uroczyste otwieranie sesji Riksdagu,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dirty="0"/>
              <a:t>wręczanie Nagrody Nobla,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dirty="0"/>
              <a:t>udzielanie rady, zachęcanie i ostrzeganie parlamentu i rządu.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dirty="0"/>
              <a:t>w 2000 roku po rozdziale państwa od kościoła król utracił tytuł głowy kościoła szwedzkiego.</a:t>
            </a:r>
          </a:p>
          <a:p>
            <a:pPr>
              <a:buFont typeface="Wingdings" panose="05000000000000000000" pitchFamily="2" charset="2"/>
              <a:buChar char="q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0150740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xmlns="" id="{493A5306-2BE0-4AD9-ACB0-C1AAAD062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5000" dirty="0"/>
              <a:t>SYSTEM POLITYCZNY</a:t>
            </a:r>
            <a:br>
              <a:rPr lang="pl-PL" sz="5000" dirty="0"/>
            </a:br>
            <a:r>
              <a:rPr lang="pl-PL" sz="5000" dirty="0"/>
              <a:t>MONARCHA I PARLAMENT</a:t>
            </a:r>
          </a:p>
        </p:txBody>
      </p:sp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xmlns="" id="{73F9D4FA-37F7-4B60-9050-6D69C8B52B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pl-PL" dirty="0"/>
              <a:t>Król utracił funkcję zwierzchnika sił zbrojnych.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dirty="0"/>
              <a:t>Nie ma prawa również do wyznaczania premiera i zatwierdzania nominacji ministrów.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dirty="0"/>
              <a:t> W roku 1973 na tronie szwedzkim zasiadł Karol XVI Gustaw, wywodzący się z dynastii </a:t>
            </a:r>
            <a:r>
              <a:rPr lang="pl-PL" dirty="0" err="1"/>
              <a:t>Bernadotte</a:t>
            </a:r>
            <a:r>
              <a:rPr lang="pl-PL" dirty="0"/>
              <a:t>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dirty="0"/>
              <a:t>Riksdag - jednoizbowy parlament królestwa Szwecji.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dirty="0"/>
              <a:t>Liczy 349 posłów, wybieranych na czteroletnią kadencję.</a:t>
            </a:r>
          </a:p>
        </p:txBody>
      </p:sp>
    </p:spTree>
    <p:extLst>
      <p:ext uri="{BB962C8B-B14F-4D97-AF65-F5344CB8AC3E}">
        <p14:creationId xmlns:p14="http://schemas.microsoft.com/office/powerpoint/2010/main" xmlns="" val="23138523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xmlns="" id="{493A5306-2BE0-4AD9-ACB0-C1AAAD062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5000" dirty="0"/>
              <a:t>SYSTEM POLITYCZNY</a:t>
            </a:r>
            <a:br>
              <a:rPr lang="pl-PL" sz="5000" dirty="0"/>
            </a:br>
            <a:r>
              <a:rPr lang="pl-PL" sz="5000" dirty="0"/>
              <a:t>SYSTEM PARTYJNY</a:t>
            </a:r>
            <a:br>
              <a:rPr lang="pl-PL" sz="5000" dirty="0"/>
            </a:br>
            <a:endParaRPr lang="pl-PL" sz="5000" dirty="0"/>
          </a:p>
        </p:txBody>
      </p:sp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xmlns="" id="{73F9D4FA-37F7-4B60-9050-6D69C8B52B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pl-PL" dirty="0"/>
              <a:t> W latach powojennych w życiu politycznym Szwecji dominowała jedna partia: Szwedzka Socjaldemokratyczna Partia Robotnicza (SAP), która nieprzerwanie sprawowała władzę od 1932 do 1976 roku, kiedy przegrała wybory.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dirty="0"/>
              <a:t>Drugą porażkę poniosła w 1991 roku, ale następne wybory w latach 1994, 1998 i 2002 przyniosły jej powrót do władzy.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dirty="0"/>
              <a:t>SAP powstała w 1889 roku. Większość jej członków to działacze związków zawodowych. SAP jest zwolenniczką państwa opiekuńczego, popiera silny wpływ państwa na gospodarkę i równość społeczną. SAP przywiązuje również wagę do równouprawnienia kobiet. W rezultacie w Szwecji udział kobiet w wybieralnych organach politycznych dochodzi często do 50%.</a:t>
            </a:r>
          </a:p>
        </p:txBody>
      </p:sp>
    </p:spTree>
    <p:extLst>
      <p:ext uri="{BB962C8B-B14F-4D97-AF65-F5344CB8AC3E}">
        <p14:creationId xmlns:p14="http://schemas.microsoft.com/office/powerpoint/2010/main" xmlns="" val="4283418781"/>
      </p:ext>
    </p:extLst>
  </p:cSld>
  <p:clrMapOvr>
    <a:masterClrMapping/>
  </p:clrMapOvr>
</p:sld>
</file>

<file path=ppt/theme/theme1.xml><?xml version="1.0" encoding="utf-8"?>
<a:theme xmlns:a="http://schemas.openxmlformats.org/drawingml/2006/main" name="Przycięcie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E155078-021E-49AB-8F30-C53CA1A5999D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D26757D5-6F93-45B0-82A2-39BC87D70F3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4082C27-02EB-4B4A-A84F-7021AA79D4D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Podróże — projekt Przycięcie</Template>
  <TotalTime>0</TotalTime>
  <Words>1343</Words>
  <Application>Microsoft Office PowerPoint</Application>
  <PresentationFormat>Niestandardowy</PresentationFormat>
  <Paragraphs>100</Paragraphs>
  <Slides>20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1" baseType="lpstr">
      <vt:lpstr>Przycięcie</vt:lpstr>
      <vt:lpstr>szwecja</vt:lpstr>
      <vt:lpstr>POŁOŻENIE</vt:lpstr>
      <vt:lpstr>GEOGRAFIA</vt:lpstr>
      <vt:lpstr>GEOGRAFIA</vt:lpstr>
      <vt:lpstr>HISTORIA - XX WIEK</vt:lpstr>
      <vt:lpstr>SYSTEM POLITYCZNY KONSTYTUCJA</vt:lpstr>
      <vt:lpstr>SYSTEM POLITYCZNY MONARCHA</vt:lpstr>
      <vt:lpstr>SYSTEM POLITYCZNY MONARCHA I PARLAMENT</vt:lpstr>
      <vt:lpstr>SYSTEM POLITYCZNY SYSTEM PARTYJNY </vt:lpstr>
      <vt:lpstr>CO WARTO ZOBACZYĆ?</vt:lpstr>
      <vt:lpstr>CO WARTO ZOBACZYĆ? </vt:lpstr>
      <vt:lpstr>CO WARTO ZOBACZYĆ?</vt:lpstr>
      <vt:lpstr>CO WARTO ZOBACZYĆ?</vt:lpstr>
      <vt:lpstr>CO WARTO ZOBACZYĆ?</vt:lpstr>
      <vt:lpstr>TRADYCJE</vt:lpstr>
      <vt:lpstr>TRADYCJE</vt:lpstr>
      <vt:lpstr>KUCHNIA</vt:lpstr>
      <vt:lpstr>KUCHNIA</vt:lpstr>
      <vt:lpstr>CIEKAWOSTKI</vt:lpstr>
      <vt:lpstr>BIBLIOGRAFIA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2020-04-16T15:43:42Z</dcterms:created>
  <dcterms:modified xsi:type="dcterms:W3CDTF">2020-05-13T10:50:26Z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