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936" y="-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Pracovn__h_rok_programu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Pracovn__h_rok_programu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Hárok1!$B$1</c:f>
              <c:strCache>
                <c:ptCount val="1"/>
                <c:pt idx="0">
                  <c:v>Rad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Hárok1!$A$2:$A$7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Hárok1!$B$2:$B$7</c:f>
              <c:numCache>
                <c:formatCode>General</c:formatCode>
                <c:ptCount val="6"/>
                <c:pt idx="0">
                  <c:v>40</c:v>
                </c:pt>
                <c:pt idx="1">
                  <c:v>55</c:v>
                </c:pt>
                <c:pt idx="2">
                  <c:v>85</c:v>
                </c:pt>
                <c:pt idx="3">
                  <c:v>120</c:v>
                </c:pt>
                <c:pt idx="4">
                  <c:v>70</c:v>
                </c:pt>
                <c:pt idx="5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82-48A8-96A4-0F032A48997C}"/>
            </c:ext>
          </c:extLst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Stĺpec1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Hárok1!$A$2:$A$7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Hárok1!$C$2:$C$7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82-48A8-96A4-0F032A48997C}"/>
            </c:ext>
          </c:extLst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Stĺpec2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Hárok1!$A$2:$A$7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Hárok1!$D$2:$D$7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E82-48A8-96A4-0F032A48997C}"/>
            </c:ext>
          </c:extLst>
        </c:ser>
        <c:dLbls/>
        <c:gapWidth val="219"/>
        <c:overlap val="100"/>
        <c:axId val="139083776"/>
        <c:axId val="139085312"/>
      </c:barChart>
      <c:catAx>
        <c:axId val="1390837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39085312"/>
        <c:crosses val="autoZero"/>
        <c:auto val="1"/>
        <c:lblAlgn val="ctr"/>
        <c:lblOffset val="100"/>
      </c:catAx>
      <c:valAx>
        <c:axId val="1390853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39083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autoTitleDeleted val="1"/>
    <c:plotArea>
      <c:layout/>
      <c:pie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Rad 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1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904-40A6-A34A-04030F49C6F5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904-40A6-A34A-04030F49C6F5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904-40A6-A34A-04030F49C6F5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904-40A6-A34A-04030F49C6F5}"/>
              </c:ext>
            </c:extLst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904-40A6-A34A-04030F49C6F5}"/>
              </c:ext>
            </c:extLst>
          </c:dPt>
          <c:dLbls>
            <c:dLbl>
              <c:idx val="0"/>
              <c:layout>
                <c:manualLayout>
                  <c:x val="-0.10506635814385373"/>
                  <c:y val="0.10615962276872035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04-40A6-A34A-04030F49C6F5}"/>
                </c:ext>
              </c:extLst>
            </c:dLbl>
            <c:dLbl>
              <c:idx val="1"/>
              <c:layout>
                <c:manualLayout>
                  <c:x val="-0.18121389364917567"/>
                  <c:y val="0.1047149775955978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04-40A6-A34A-04030F49C6F5}"/>
                </c:ext>
              </c:extLst>
            </c:dLbl>
            <c:dLbl>
              <c:idx val="2"/>
              <c:layout>
                <c:manualLayout>
                  <c:x val="-0.19430188818816596"/>
                  <c:y val="-0.11907123295805391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04-40A6-A34A-04030F49C6F5}"/>
                </c:ext>
              </c:extLst>
            </c:dLbl>
            <c:dLbl>
              <c:idx val="4"/>
              <c:layout>
                <c:manualLayout>
                  <c:x val="0.1816947168496412"/>
                  <c:y val="0.13816542840832344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04-40A6-A34A-04030F49C6F5}"/>
                </c:ext>
              </c:extLst>
            </c:dLbl>
            <c:dLbl>
              <c:idx val="5"/>
              <c:layout>
                <c:manualLayout>
                  <c:x val="6.5441919347585864E-2"/>
                  <c:y val="9.2509153991884585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04-40A6-A34A-04030F49C6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Hárok1!$A$2:$A$7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Hárok1!$B$2:$B$7</c:f>
              <c:numCache>
                <c:formatCode>General</c:formatCode>
                <c:ptCount val="6"/>
                <c:pt idx="0">
                  <c:v>40</c:v>
                </c:pt>
                <c:pt idx="1">
                  <c:v>55</c:v>
                </c:pt>
                <c:pt idx="2">
                  <c:v>85</c:v>
                </c:pt>
                <c:pt idx="3">
                  <c:v>120</c:v>
                </c:pt>
                <c:pt idx="4">
                  <c:v>70</c:v>
                </c:pt>
                <c:pt idx="5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04-40A6-A34A-04030F49C6F5}"/>
            </c:ext>
          </c:extLst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Stĺpec1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Hárok1!$A$2:$A$7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Hárok1!$C$2:$C$7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04-40A6-A34A-04030F49C6F5}"/>
            </c:ext>
          </c:extLst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Stĺpec2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Hárok1!$A$2:$A$7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Hárok1!$D$2:$D$7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904-40A6-A34A-04030F49C6F5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64D-2C23-4D47-9CD6-BCB0F3BB6BC1}" type="datetimeFigureOut">
              <a:rPr lang="sk-SK" smtClean="0"/>
              <a:pPr/>
              <a:t>7. 6. 2020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5A72EAB-9742-4E2A-A483-A2D87FDC60E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5918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64D-2C23-4D47-9CD6-BCB0F3BB6BC1}" type="datetimeFigureOut">
              <a:rPr lang="sk-SK" smtClean="0"/>
              <a:pPr/>
              <a:t>7. 6. 2020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A72EAB-9742-4E2A-A483-A2D87FDC60E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8733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64D-2C23-4D47-9CD6-BCB0F3BB6BC1}" type="datetimeFigureOut">
              <a:rPr lang="sk-SK" smtClean="0"/>
              <a:pPr/>
              <a:t>7. 6. 2020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A72EAB-9742-4E2A-A483-A2D87FDC60E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24340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64D-2C23-4D47-9CD6-BCB0F3BB6BC1}" type="datetimeFigureOut">
              <a:rPr lang="sk-SK" smtClean="0"/>
              <a:pPr/>
              <a:t>7. 6. 2020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A72EAB-9742-4E2A-A483-A2D87FDC60E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72871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64D-2C23-4D47-9CD6-BCB0F3BB6BC1}" type="datetimeFigureOut">
              <a:rPr lang="sk-SK" smtClean="0"/>
              <a:pPr/>
              <a:t>7. 6. 2020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A72EAB-9742-4E2A-A483-A2D87FDC60E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96594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64D-2C23-4D47-9CD6-BCB0F3BB6BC1}" type="datetimeFigureOut">
              <a:rPr lang="sk-SK" smtClean="0"/>
              <a:pPr/>
              <a:t>7. 6. 2020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A72EAB-9742-4E2A-A483-A2D87FDC60E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78840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64D-2C23-4D47-9CD6-BCB0F3BB6BC1}" type="datetimeFigureOut">
              <a:rPr lang="sk-SK" smtClean="0"/>
              <a:pPr/>
              <a:t>7. 6. 2020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2EAB-9742-4E2A-A483-A2D87FDC60E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69993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64D-2C23-4D47-9CD6-BCB0F3BB6BC1}" type="datetimeFigureOut">
              <a:rPr lang="sk-SK" smtClean="0"/>
              <a:pPr/>
              <a:t>7. 6. 2020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2EAB-9742-4E2A-A483-A2D87FDC60E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9350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64D-2C23-4D47-9CD6-BCB0F3BB6BC1}" type="datetimeFigureOut">
              <a:rPr lang="sk-SK" smtClean="0"/>
              <a:pPr/>
              <a:t>7. 6. 2020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2EAB-9742-4E2A-A483-A2D87FDC60E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6657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64D-2C23-4D47-9CD6-BCB0F3BB6BC1}" type="datetimeFigureOut">
              <a:rPr lang="sk-SK" smtClean="0"/>
              <a:pPr/>
              <a:t>7. 6. 2020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A72EAB-9742-4E2A-A483-A2D87FDC60E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4626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64D-2C23-4D47-9CD6-BCB0F3BB6BC1}" type="datetimeFigureOut">
              <a:rPr lang="sk-SK" smtClean="0"/>
              <a:pPr/>
              <a:t>7. 6. 2020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A72EAB-9742-4E2A-A483-A2D87FDC60E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5985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64D-2C23-4D47-9CD6-BCB0F3BB6BC1}" type="datetimeFigureOut">
              <a:rPr lang="sk-SK" smtClean="0"/>
              <a:pPr/>
              <a:t>7. 6. 2020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A72EAB-9742-4E2A-A483-A2D87FDC60E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0804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64D-2C23-4D47-9CD6-BCB0F3BB6BC1}" type="datetimeFigureOut">
              <a:rPr lang="sk-SK" smtClean="0"/>
              <a:pPr/>
              <a:t>7. 6. 2020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2EAB-9742-4E2A-A483-A2D87FDC60E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3671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64D-2C23-4D47-9CD6-BCB0F3BB6BC1}" type="datetimeFigureOut">
              <a:rPr lang="sk-SK" smtClean="0"/>
              <a:pPr/>
              <a:t>7. 6. 2020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2EAB-9742-4E2A-A483-A2D87FDC60E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02257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64D-2C23-4D47-9CD6-BCB0F3BB6BC1}" type="datetimeFigureOut">
              <a:rPr lang="sk-SK" smtClean="0"/>
              <a:pPr/>
              <a:t>7. 6. 2020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2EAB-9742-4E2A-A483-A2D87FDC60E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9796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64D-2C23-4D47-9CD6-BCB0F3BB6BC1}" type="datetimeFigureOut">
              <a:rPr lang="sk-SK" smtClean="0"/>
              <a:pPr/>
              <a:t>7. 6. 2020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A72EAB-9742-4E2A-A483-A2D87FDC60E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4539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E264D-2C23-4D47-9CD6-BCB0F3BB6BC1}" type="datetimeFigureOut">
              <a:rPr lang="sk-SK" smtClean="0"/>
              <a:pPr/>
              <a:t>7. 6. 2020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5A72EAB-9742-4E2A-A483-A2D87FDC60E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8066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93E012D-BCA2-4100-84DA-0064817D36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/>
              <a:t>Štatistika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3D4E3DA5-D243-4D5F-B8B8-AA605D836F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65154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311220F-5DF2-415E-A05C-D3A4DA654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74405"/>
            <a:ext cx="8911687" cy="665044"/>
          </a:xfrm>
        </p:spPr>
        <p:txBody>
          <a:bodyPr>
            <a:normAutofit/>
          </a:bodyPr>
          <a:lstStyle/>
          <a:p>
            <a:r>
              <a:rPr lang="sk-SK" dirty="0"/>
              <a:t>Štatistika: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990D755D-ADBD-4CD6-84AE-D3F857D86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3830" y="839449"/>
            <a:ext cx="10408170" cy="5844145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sk-SK" sz="2000" dirty="0">
                <a:solidFill>
                  <a:schemeClr val="bg2">
                    <a:lumMod val="25000"/>
                  </a:schemeClr>
                </a:solidFill>
              </a:rPr>
              <a:t>Je to veľmi dôležitá časť matematiky.</a:t>
            </a:r>
          </a:p>
          <a:p>
            <a:pPr>
              <a:lnSpc>
                <a:spcPct val="150000"/>
              </a:lnSpc>
            </a:pPr>
            <a:r>
              <a:rPr lang="sk-SK" sz="2000" dirty="0">
                <a:solidFill>
                  <a:schemeClr val="accent4">
                    <a:lumMod val="75000"/>
                  </a:schemeClr>
                </a:solidFill>
              </a:rPr>
              <a:t>Nezaobíde sa bez nej žiadna poisťovňa, banka, ale aj škola, nemocnica či domácnosť.</a:t>
            </a:r>
          </a:p>
          <a:p>
            <a:pPr>
              <a:lnSpc>
                <a:spcPct val="150000"/>
              </a:lnSpc>
            </a:pPr>
            <a:r>
              <a:rPr lang="sk-SK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 štatistickými údajmi pracuje v živote každý z nás.</a:t>
            </a:r>
          </a:p>
          <a:p>
            <a:pPr>
              <a:lnSpc>
                <a:spcPct val="150000"/>
              </a:lnSpc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Napríklad aj v tomto období, všetci sme sledovali a aj sledujeme vývoj pandémie 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koronavírusu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sk-SK" sz="2000" b="1" dirty="0"/>
              <a:t>Štatistika sa zaoberá zberom, triedením a spracovávaním údajov rôzneho charakteru.</a:t>
            </a:r>
          </a:p>
          <a:p>
            <a:pPr>
              <a:lnSpc>
                <a:spcPct val="150000"/>
              </a:lnSpc>
            </a:pPr>
            <a:r>
              <a:rPr lang="sk-SK" sz="2000" dirty="0"/>
              <a:t>V štatistike </a:t>
            </a:r>
            <a:r>
              <a:rPr lang="sk-SK" sz="2000" b="1" dirty="0"/>
              <a:t>získavame údaje </a:t>
            </a:r>
            <a:r>
              <a:rPr lang="sk-SK" sz="2000" dirty="0"/>
              <a:t>– číselné informácie </a:t>
            </a: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</a:rPr>
              <a:t>pozorovaním, meraním, skúmaním.</a:t>
            </a:r>
          </a:p>
          <a:p>
            <a:pPr>
              <a:lnSpc>
                <a:spcPct val="150000"/>
              </a:lnSpc>
            </a:pPr>
            <a:r>
              <a:rPr lang="sk-SK" sz="2000" dirty="0">
                <a:solidFill>
                  <a:schemeClr val="accent2">
                    <a:lumMod val="75000"/>
                  </a:schemeClr>
                </a:solidFill>
              </a:rPr>
              <a:t>Tieto údaje potom triedime, spracovávame, vytvárame tabuľky, grafy, diagramy</a:t>
            </a:r>
            <a:r>
              <a:rPr lang="sk-SK" sz="2000" dirty="0"/>
              <a:t>.</a:t>
            </a:r>
          </a:p>
          <a:p>
            <a:pPr>
              <a:lnSpc>
                <a:spcPct val="150000"/>
              </a:lnSpc>
            </a:pPr>
            <a:r>
              <a:rPr lang="sk-SK" sz="2000" dirty="0">
                <a:solidFill>
                  <a:schemeClr val="accent4">
                    <a:lumMod val="50000"/>
                  </a:schemeClr>
                </a:solidFill>
              </a:rPr>
              <a:t>Na získanie informácií často realizujeme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štatistický prieskum.</a:t>
            </a:r>
          </a:p>
          <a:p>
            <a:pPr>
              <a:lnSpc>
                <a:spcPct val="150000"/>
              </a:lnSpc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xmlns="" val="108565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12F3DB1-7E7F-4B06-A544-F4E4CD94D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1597" y="39564"/>
            <a:ext cx="8911687" cy="505488"/>
          </a:xfrm>
        </p:spPr>
        <p:txBody>
          <a:bodyPr>
            <a:normAutofit fontScale="90000"/>
          </a:bodyPr>
          <a:lstStyle/>
          <a:p>
            <a:r>
              <a:rPr lang="sk-SK" sz="2800" b="1" dirty="0"/>
              <a:t>Štatistický prieskum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C835C3CA-CF11-4D64-BED6-EF0648F3E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3336" y="545052"/>
            <a:ext cx="10688663" cy="627338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sk-SK" dirty="0"/>
              <a:t>Alebo </a:t>
            </a:r>
            <a:r>
              <a:rPr lang="sk-SK" b="1" dirty="0"/>
              <a:t>štatistické zisťovanie </a:t>
            </a:r>
            <a:r>
              <a:rPr lang="sk-SK" dirty="0"/>
              <a:t>je činnosť, pri ktorej získavame štatistické údaje.</a:t>
            </a:r>
          </a:p>
          <a:p>
            <a:pPr>
              <a:lnSpc>
                <a:spcPct val="120000"/>
              </a:lnSpc>
            </a:pPr>
            <a:r>
              <a:rPr lang="sk-SK" dirty="0"/>
              <a:t>Dôležité pojmy:</a:t>
            </a:r>
          </a:p>
          <a:p>
            <a:pPr>
              <a:lnSpc>
                <a:spcPct val="120000"/>
              </a:lnSpc>
            </a:pPr>
            <a:r>
              <a:rPr lang="sk-SK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Štatistický súbor </a:t>
            </a:r>
            <a:r>
              <a:rPr lang="sk-SK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</a:p>
          <a:p>
            <a:pPr lvl="1">
              <a:lnSpc>
                <a:spcPct val="120000"/>
              </a:lnSpc>
            </a:pPr>
            <a:r>
              <a:rPr lang="sk-SK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je to najčastejšie skupina ľudí, vecí, predmetov,</a:t>
            </a:r>
          </a:p>
          <a:p>
            <a:pPr lvl="1">
              <a:lnSpc>
                <a:spcPct val="120000"/>
              </a:lnSpc>
            </a:pPr>
            <a:r>
              <a:rPr lang="sk-SK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Napríklad : všetci žiaci v triede, všetci obyvatelia Slovenska, všetky stromy v sade, všetky písmená v texte,... </a:t>
            </a:r>
          </a:p>
          <a:p>
            <a:pPr lvl="1">
              <a:lnSpc>
                <a:spcPct val="120000"/>
              </a:lnSpc>
            </a:pPr>
            <a:r>
              <a:rPr lang="sk-SK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Tvoria ho štatistické jednotky.</a:t>
            </a:r>
          </a:p>
          <a:p>
            <a:pPr lvl="1">
              <a:lnSpc>
                <a:spcPct val="120000"/>
              </a:lnSpc>
            </a:pPr>
            <a:r>
              <a:rPr lang="sk-SK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Rozsah súboru </a:t>
            </a:r>
            <a:r>
              <a:rPr lang="sk-SK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– je to počet štatistických jednotiek v súbore.</a:t>
            </a:r>
          </a:p>
          <a:p>
            <a:pPr>
              <a:lnSpc>
                <a:spcPct val="120000"/>
              </a:lnSpc>
            </a:pPr>
            <a:r>
              <a:rPr lang="sk-SK" b="1" dirty="0">
                <a:solidFill>
                  <a:schemeClr val="accent5">
                    <a:lumMod val="75000"/>
                  </a:schemeClr>
                </a:solidFill>
              </a:rPr>
              <a:t>Štatistická jednotka:</a:t>
            </a:r>
          </a:p>
          <a:p>
            <a:pPr lvl="1">
              <a:lnSpc>
                <a:spcPct val="120000"/>
              </a:lnSpc>
            </a:pP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Je to prvok štatistického súboru,</a:t>
            </a:r>
          </a:p>
          <a:p>
            <a:pPr lvl="1">
              <a:lnSpc>
                <a:spcPct val="120000"/>
              </a:lnSpc>
            </a:pP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Napríklad: jeden žiak v triede, jeden obyvateľ Slovenska, jeden strom v sade, jedno písmeno v texte,...</a:t>
            </a:r>
          </a:p>
          <a:p>
            <a:pPr>
              <a:lnSpc>
                <a:spcPct val="150000"/>
              </a:lnSpc>
            </a:pPr>
            <a:r>
              <a:rPr lang="sk-SK" b="1" dirty="0">
                <a:solidFill>
                  <a:schemeClr val="tx2">
                    <a:lumMod val="75000"/>
                  </a:schemeClr>
                </a:solidFill>
              </a:rPr>
              <a:t>Štatistický znak:</a:t>
            </a:r>
          </a:p>
          <a:p>
            <a:pPr lvl="1">
              <a:lnSpc>
                <a:spcPct val="150000"/>
              </a:lnSpc>
            </a:pPr>
            <a:r>
              <a:rPr lang="sk-SK" dirty="0">
                <a:solidFill>
                  <a:schemeClr val="tx2">
                    <a:lumMod val="75000"/>
                  </a:schemeClr>
                </a:solidFill>
              </a:rPr>
              <a:t>Môžeme povedať, že je to určitá vlastnosť  štatistickej jednotky.</a:t>
            </a:r>
          </a:p>
          <a:p>
            <a:pPr lvl="1">
              <a:lnSpc>
                <a:spcPct val="150000"/>
              </a:lnSpc>
            </a:pPr>
            <a:r>
              <a:rPr lang="sk-SK" dirty="0">
                <a:solidFill>
                  <a:schemeClr val="tx2">
                    <a:lumMod val="75000"/>
                  </a:schemeClr>
                </a:solidFill>
              </a:rPr>
              <a:t>Napr. známka z matematiky, vek, druh ovocia, druh písmena,....</a:t>
            </a:r>
          </a:p>
          <a:p>
            <a:pPr>
              <a:lnSpc>
                <a:spcPct val="150000"/>
              </a:lnSpc>
            </a:pPr>
            <a:endParaRPr lang="sk-SK" dirty="0"/>
          </a:p>
          <a:p>
            <a:pPr>
              <a:lnSpc>
                <a:spcPct val="150000"/>
              </a:lnSpc>
            </a:pPr>
            <a:endParaRPr lang="sk-SK" dirty="0"/>
          </a:p>
          <a:p>
            <a:pPr lvl="1">
              <a:lnSpc>
                <a:spcPct val="150000"/>
              </a:lnSpc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93687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88596EB-B228-4BF8-9AFA-FF3A82DFD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887" y="63921"/>
            <a:ext cx="8911687" cy="476270"/>
          </a:xfrm>
        </p:spPr>
        <p:txBody>
          <a:bodyPr>
            <a:noAutofit/>
          </a:bodyPr>
          <a:lstStyle/>
          <a:p>
            <a:r>
              <a:rPr lang="sk-SK" sz="2800" dirty="0"/>
              <a:t>Spracovanie štatistického prieskumu: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E589A70A-23B8-4E74-98D2-E4C6274C4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874" y="540191"/>
            <a:ext cx="10716125" cy="625388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sk-SK" dirty="0"/>
              <a:t>Ak robíme sami nejaký štatistický prieskum, je potrebné najskôr </a:t>
            </a:r>
            <a:r>
              <a:rPr lang="sk-SK" b="1" dirty="0"/>
              <a:t>údaje zaznamenať,</a:t>
            </a:r>
          </a:p>
          <a:p>
            <a:pPr>
              <a:lnSpc>
                <a:spcPct val="120000"/>
              </a:lnSpc>
            </a:pPr>
            <a:endParaRPr lang="sk-SK" dirty="0"/>
          </a:p>
          <a:p>
            <a:pPr>
              <a:lnSpc>
                <a:spcPct val="120000"/>
              </a:lnSpc>
            </a:pPr>
            <a:endParaRPr lang="sk-SK" dirty="0"/>
          </a:p>
          <a:p>
            <a:pPr>
              <a:lnSpc>
                <a:spcPct val="120000"/>
              </a:lnSpc>
            </a:pPr>
            <a:endParaRPr lang="sk-SK" dirty="0"/>
          </a:p>
          <a:p>
            <a:pPr>
              <a:lnSpc>
                <a:spcPct val="120000"/>
              </a:lnSpc>
            </a:pPr>
            <a:endParaRPr lang="sk-SK" dirty="0"/>
          </a:p>
          <a:p>
            <a:pPr>
              <a:lnSpc>
                <a:spcPct val="120000"/>
              </a:lnSpc>
            </a:pPr>
            <a:endParaRPr lang="sk-SK" dirty="0"/>
          </a:p>
          <a:p>
            <a:pPr>
              <a:lnSpc>
                <a:spcPct val="120000"/>
              </a:lnSpc>
            </a:pPr>
            <a:r>
              <a:rPr lang="sk-SK" dirty="0"/>
              <a:t>Potom údaje spracujeme </a:t>
            </a:r>
            <a:r>
              <a:rPr lang="sk-SK" b="1" dirty="0"/>
              <a:t>do tabuľky</a:t>
            </a:r>
            <a:r>
              <a:rPr lang="sk-SK" dirty="0"/>
              <a:t>, v ktorej sa uvádza absolútna početnosť znaku a relatívna početnosť znaku:</a:t>
            </a:r>
          </a:p>
          <a:p>
            <a:pPr>
              <a:lnSpc>
                <a:spcPct val="120000"/>
              </a:lnSpc>
            </a:pPr>
            <a:r>
              <a:rPr lang="sk-SK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Absolútna početnosť znaku – </a:t>
            </a:r>
            <a:r>
              <a:rPr lang="sk-SK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číslo, ktoré vyjadruje, koľkokrát sa štatistický znak vyskytol.</a:t>
            </a:r>
          </a:p>
          <a:p>
            <a:pPr>
              <a:lnSpc>
                <a:spcPct val="120000"/>
              </a:lnSpc>
            </a:pP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Relatívna početnosť znaku – </a:t>
            </a:r>
            <a:r>
              <a:rPr lang="sk-SK" dirty="0">
                <a:solidFill>
                  <a:schemeClr val="accent6">
                    <a:lumMod val="75000"/>
                  </a:schemeClr>
                </a:solidFill>
              </a:rPr>
              <a:t>je to podiel absolútnej početnosti a rozsahu štatistického súboru . 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Vyjadruje sa desatinným číslom, zlomkom, percentami .</a:t>
            </a:r>
          </a:p>
          <a:p>
            <a:pPr>
              <a:lnSpc>
                <a:spcPct val="120000"/>
              </a:lnSpc>
            </a:pPr>
            <a:r>
              <a:rPr lang="sk-SK" dirty="0">
                <a:solidFill>
                  <a:schemeClr val="tx2">
                    <a:lumMod val="75000"/>
                  </a:schemeClr>
                </a:solidFill>
              </a:rPr>
              <a:t>Dôležitou súčasťou spracovania je aj </a:t>
            </a:r>
            <a:r>
              <a:rPr lang="sk-SK" b="1" dirty="0">
                <a:solidFill>
                  <a:schemeClr val="tx2">
                    <a:lumMod val="75000"/>
                  </a:schemeClr>
                </a:solidFill>
              </a:rPr>
              <a:t>vytvorenie grafu, diagramu, </a:t>
            </a:r>
            <a:r>
              <a:rPr lang="sk-SK" dirty="0">
                <a:solidFill>
                  <a:schemeClr val="tx2">
                    <a:lumMod val="75000"/>
                  </a:schemeClr>
                </a:solidFill>
              </a:rPr>
              <a:t>napríklad </a:t>
            </a:r>
            <a:r>
              <a:rPr lang="sk-SK" b="1" dirty="0">
                <a:solidFill>
                  <a:schemeClr val="tx2">
                    <a:lumMod val="75000"/>
                  </a:schemeClr>
                </a:solidFill>
              </a:rPr>
              <a:t>stĺpcový graf, kruhový diagram.</a:t>
            </a:r>
          </a:p>
          <a:p>
            <a:pPr>
              <a:lnSpc>
                <a:spcPct val="120000"/>
              </a:lnSpc>
            </a:pP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Súčasťou spracovania je aj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interpretovanie výsledkov,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 výpočet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aritmetického priemeru, ...</a:t>
            </a:r>
          </a:p>
        </p:txBody>
      </p:sp>
      <p:grpSp>
        <p:nvGrpSpPr>
          <p:cNvPr id="48" name="Skupina 47">
            <a:extLst>
              <a:ext uri="{FF2B5EF4-FFF2-40B4-BE49-F238E27FC236}">
                <a16:creationId xmlns:a16="http://schemas.microsoft.com/office/drawing/2014/main" xmlns="" id="{3E40A843-DD8E-4E37-8C7B-B35B851D28EF}"/>
              </a:ext>
            </a:extLst>
          </p:cNvPr>
          <p:cNvGrpSpPr/>
          <p:nvPr/>
        </p:nvGrpSpPr>
        <p:grpSpPr>
          <a:xfrm>
            <a:off x="7110078" y="958335"/>
            <a:ext cx="3882189" cy="2346622"/>
            <a:chOff x="4867274" y="2806440"/>
            <a:chExt cx="3728299" cy="2123059"/>
          </a:xfrm>
        </p:grpSpPr>
        <p:grpSp>
          <p:nvGrpSpPr>
            <p:cNvPr id="46" name="Skupina 45">
              <a:extLst>
                <a:ext uri="{FF2B5EF4-FFF2-40B4-BE49-F238E27FC236}">
                  <a16:creationId xmlns:a16="http://schemas.microsoft.com/office/drawing/2014/main" xmlns="" id="{A6025D21-F46A-423F-AEAA-F9F8E32A4CB1}"/>
                </a:ext>
              </a:extLst>
            </p:cNvPr>
            <p:cNvGrpSpPr/>
            <p:nvPr/>
          </p:nvGrpSpPr>
          <p:grpSpPr>
            <a:xfrm>
              <a:off x="4867274" y="2806440"/>
              <a:ext cx="3728299" cy="2123059"/>
              <a:chOff x="4381499" y="2263515"/>
              <a:chExt cx="3728299" cy="2123059"/>
            </a:xfrm>
          </p:grpSpPr>
          <p:grpSp>
            <p:nvGrpSpPr>
              <p:cNvPr id="44" name="Skupina 43">
                <a:extLst>
                  <a:ext uri="{FF2B5EF4-FFF2-40B4-BE49-F238E27FC236}">
                    <a16:creationId xmlns:a16="http://schemas.microsoft.com/office/drawing/2014/main" xmlns="" id="{6D369EC7-61B8-45A6-9C71-D3225286FDC7}"/>
                  </a:ext>
                </a:extLst>
              </p:cNvPr>
              <p:cNvGrpSpPr/>
              <p:nvPr/>
            </p:nvGrpSpPr>
            <p:grpSpPr>
              <a:xfrm>
                <a:off x="4381499" y="2263515"/>
                <a:ext cx="3728299" cy="2123059"/>
                <a:chOff x="4381499" y="2263515"/>
                <a:chExt cx="3728299" cy="2123059"/>
              </a:xfrm>
            </p:grpSpPr>
            <p:grpSp>
              <p:nvGrpSpPr>
                <p:cNvPr id="43" name="Skupina 42">
                  <a:extLst>
                    <a:ext uri="{FF2B5EF4-FFF2-40B4-BE49-F238E27FC236}">
                      <a16:creationId xmlns:a16="http://schemas.microsoft.com/office/drawing/2014/main" xmlns="" id="{49C0C68D-C766-433D-BFA4-1FB7FEEDA604}"/>
                    </a:ext>
                  </a:extLst>
                </p:cNvPr>
                <p:cNvGrpSpPr/>
                <p:nvPr/>
              </p:nvGrpSpPr>
              <p:grpSpPr>
                <a:xfrm>
                  <a:off x="4381499" y="2263515"/>
                  <a:ext cx="3728299" cy="2123059"/>
                  <a:chOff x="4381499" y="2263515"/>
                  <a:chExt cx="3728299" cy="2123059"/>
                </a:xfrm>
              </p:grpSpPr>
              <p:pic>
                <p:nvPicPr>
                  <p:cNvPr id="1026" name="Picture 2" descr="Listy - November 2016 | Školský portál">
                    <a:extLst>
                      <a:ext uri="{FF2B5EF4-FFF2-40B4-BE49-F238E27FC236}">
                        <a16:creationId xmlns:a16="http://schemas.microsoft.com/office/drawing/2014/main" xmlns="" id="{E662C441-9195-496F-ABEC-C788D349E13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381499" y="2263515"/>
                    <a:ext cx="3728299" cy="212305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grpSp>
                <p:nvGrpSpPr>
                  <p:cNvPr id="40" name="Skupina 39">
                    <a:extLst>
                      <a:ext uri="{FF2B5EF4-FFF2-40B4-BE49-F238E27FC236}">
                        <a16:creationId xmlns:a16="http://schemas.microsoft.com/office/drawing/2014/main" xmlns="" id="{06635E98-6785-4841-8815-2554EE2EBD3F}"/>
                      </a:ext>
                    </a:extLst>
                  </p:cNvPr>
                  <p:cNvGrpSpPr/>
                  <p:nvPr/>
                </p:nvGrpSpPr>
                <p:grpSpPr>
                  <a:xfrm>
                    <a:off x="4567608" y="2528747"/>
                    <a:ext cx="430323" cy="1733495"/>
                    <a:chOff x="4567608" y="2528747"/>
                    <a:chExt cx="430323" cy="1733495"/>
                  </a:xfrm>
                </p:grpSpPr>
                <p:sp>
                  <p:nvSpPr>
                    <p:cNvPr id="4" name="BlokTextu 3">
                      <a:extLst>
                        <a:ext uri="{FF2B5EF4-FFF2-40B4-BE49-F238E27FC236}">
                          <a16:creationId xmlns:a16="http://schemas.microsoft.com/office/drawing/2014/main" xmlns="" id="{51CDC345-3CE1-4F8E-8E9D-0D07FE39FA8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567608" y="2528747"/>
                      <a:ext cx="419725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sk-SK" sz="2000" b="1" dirty="0">
                          <a:latin typeface="Ink Free" panose="03080402000500000000" pitchFamily="66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6" name="BlokTextu 5">
                      <a:extLst>
                        <a:ext uri="{FF2B5EF4-FFF2-40B4-BE49-F238E27FC236}">
                          <a16:creationId xmlns:a16="http://schemas.microsoft.com/office/drawing/2014/main" xmlns="" id="{03C760C6-8DB8-4C96-855F-6A73FA216A5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567608" y="2816848"/>
                      <a:ext cx="419725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sk-SK" sz="2000" b="1" dirty="0">
                          <a:latin typeface="Ink Free" panose="03080402000500000000" pitchFamily="66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7" name="BlokTextu 6">
                      <a:extLst>
                        <a:ext uri="{FF2B5EF4-FFF2-40B4-BE49-F238E27FC236}">
                          <a16:creationId xmlns:a16="http://schemas.microsoft.com/office/drawing/2014/main" xmlns="" id="{27887A34-5436-468E-B09C-780958DAC7A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567608" y="3104949"/>
                      <a:ext cx="419725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sk-SK" sz="2000" b="1" dirty="0">
                          <a:latin typeface="Ink Free" panose="03080402000500000000" pitchFamily="66" charset="0"/>
                        </a:rPr>
                        <a:t>3</a:t>
                      </a:r>
                    </a:p>
                  </p:txBody>
                </p:sp>
                <p:sp>
                  <p:nvSpPr>
                    <p:cNvPr id="8" name="BlokTextu 7">
                      <a:extLst>
                        <a:ext uri="{FF2B5EF4-FFF2-40B4-BE49-F238E27FC236}">
                          <a16:creationId xmlns:a16="http://schemas.microsoft.com/office/drawing/2014/main" xmlns="" id="{E70C676B-2103-411C-B8DE-89FDBEFA396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578206" y="3331668"/>
                      <a:ext cx="419725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sk-SK" sz="2000" b="1" dirty="0">
                          <a:latin typeface="Ink Free" panose="03080402000500000000" pitchFamily="66" charset="0"/>
                        </a:rPr>
                        <a:t>4</a:t>
                      </a:r>
                    </a:p>
                  </p:txBody>
                </p:sp>
                <p:sp>
                  <p:nvSpPr>
                    <p:cNvPr id="9" name="BlokTextu 8">
                      <a:extLst>
                        <a:ext uri="{FF2B5EF4-FFF2-40B4-BE49-F238E27FC236}">
                          <a16:creationId xmlns:a16="http://schemas.microsoft.com/office/drawing/2014/main" xmlns="" id="{5FE130BB-B859-4F6B-8A0B-DA0C651A8C7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578206" y="3596900"/>
                      <a:ext cx="419725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sk-SK" sz="2000" b="1" dirty="0">
                          <a:latin typeface="Ink Free" panose="03080402000500000000" pitchFamily="66" charset="0"/>
                        </a:rPr>
                        <a:t>5</a:t>
                      </a:r>
                    </a:p>
                  </p:txBody>
                </p:sp>
                <p:sp>
                  <p:nvSpPr>
                    <p:cNvPr id="10" name="BlokTextu 9">
                      <a:extLst>
                        <a:ext uri="{FF2B5EF4-FFF2-40B4-BE49-F238E27FC236}">
                          <a16:creationId xmlns:a16="http://schemas.microsoft.com/office/drawing/2014/main" xmlns="" id="{3D7BE862-3E19-405E-9E3A-8A8F67D3259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578206" y="3862132"/>
                      <a:ext cx="419725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sk-SK" sz="2000" b="1" dirty="0">
                          <a:latin typeface="Ink Free" panose="03080402000500000000" pitchFamily="66" charset="0"/>
                        </a:rPr>
                        <a:t>6</a:t>
                      </a:r>
                    </a:p>
                  </p:txBody>
                </p:sp>
              </p:grpSp>
            </p:grpSp>
            <p:cxnSp>
              <p:nvCxnSpPr>
                <p:cNvPr id="11" name="Rovná spojnica 10">
                  <a:extLst>
                    <a:ext uri="{FF2B5EF4-FFF2-40B4-BE49-F238E27FC236}">
                      <a16:creationId xmlns:a16="http://schemas.microsoft.com/office/drawing/2014/main" xmlns="" id="{53D763F1-1F30-4609-9F76-7A5BA9967B8A}"/>
                    </a:ext>
                  </a:extLst>
                </p:cNvPr>
                <p:cNvCxnSpPr/>
                <p:nvPr/>
              </p:nvCxnSpPr>
              <p:spPr>
                <a:xfrm>
                  <a:off x="5111646" y="2528747"/>
                  <a:ext cx="0" cy="173349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" name="Skupina 44">
                <a:extLst>
                  <a:ext uri="{FF2B5EF4-FFF2-40B4-BE49-F238E27FC236}">
                    <a16:creationId xmlns:a16="http://schemas.microsoft.com/office/drawing/2014/main" xmlns="" id="{A59E84F1-0A3E-4360-8133-E9ED49135014}"/>
                  </a:ext>
                </a:extLst>
              </p:cNvPr>
              <p:cNvGrpSpPr/>
              <p:nvPr/>
            </p:nvGrpSpPr>
            <p:grpSpPr>
              <a:xfrm>
                <a:off x="5141627" y="2528747"/>
                <a:ext cx="932401" cy="1677490"/>
                <a:chOff x="5141627" y="2528747"/>
                <a:chExt cx="932401" cy="1677490"/>
              </a:xfrm>
            </p:grpSpPr>
            <p:cxnSp>
              <p:nvCxnSpPr>
                <p:cNvPr id="13" name="Rovná spojnica 12">
                  <a:extLst>
                    <a:ext uri="{FF2B5EF4-FFF2-40B4-BE49-F238E27FC236}">
                      <a16:creationId xmlns:a16="http://schemas.microsoft.com/office/drawing/2014/main" xmlns="" id="{46C348BE-62C7-4A59-8716-34A31D925F98}"/>
                    </a:ext>
                  </a:extLst>
                </p:cNvPr>
                <p:cNvCxnSpPr/>
                <p:nvPr/>
              </p:nvCxnSpPr>
              <p:spPr>
                <a:xfrm flipH="1">
                  <a:off x="5291528" y="2528747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ovná spojnica 14">
                  <a:extLst>
                    <a:ext uri="{FF2B5EF4-FFF2-40B4-BE49-F238E27FC236}">
                      <a16:creationId xmlns:a16="http://schemas.microsoft.com/office/drawing/2014/main" xmlns="" id="{B2147A01-1D65-4A4F-B4AF-37F76204E8A5}"/>
                    </a:ext>
                  </a:extLst>
                </p:cNvPr>
                <p:cNvCxnSpPr/>
                <p:nvPr/>
              </p:nvCxnSpPr>
              <p:spPr>
                <a:xfrm flipH="1">
                  <a:off x="5409887" y="2545446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ovná spojnica 15">
                  <a:extLst>
                    <a:ext uri="{FF2B5EF4-FFF2-40B4-BE49-F238E27FC236}">
                      <a16:creationId xmlns:a16="http://schemas.microsoft.com/office/drawing/2014/main" xmlns="" id="{8A791074-3E01-4514-B37E-18AD2488A7E7}"/>
                    </a:ext>
                  </a:extLst>
                </p:cNvPr>
                <p:cNvCxnSpPr/>
                <p:nvPr/>
              </p:nvCxnSpPr>
              <p:spPr>
                <a:xfrm flipH="1">
                  <a:off x="5526684" y="2557242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ovná spojnica 16">
                  <a:extLst>
                    <a:ext uri="{FF2B5EF4-FFF2-40B4-BE49-F238E27FC236}">
                      <a16:creationId xmlns:a16="http://schemas.microsoft.com/office/drawing/2014/main" xmlns="" id="{E11FCDD7-0423-4056-9AF1-8C1515FE8A2E}"/>
                    </a:ext>
                  </a:extLst>
                </p:cNvPr>
                <p:cNvCxnSpPr/>
                <p:nvPr/>
              </p:nvCxnSpPr>
              <p:spPr>
                <a:xfrm flipH="1">
                  <a:off x="5645043" y="2557242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Rovná spojnica 17">
                  <a:extLst>
                    <a:ext uri="{FF2B5EF4-FFF2-40B4-BE49-F238E27FC236}">
                      <a16:creationId xmlns:a16="http://schemas.microsoft.com/office/drawing/2014/main" xmlns="" id="{B82CA664-C8EF-4734-8769-52BDAD3ADED7}"/>
                    </a:ext>
                  </a:extLst>
                </p:cNvPr>
                <p:cNvCxnSpPr/>
                <p:nvPr/>
              </p:nvCxnSpPr>
              <p:spPr>
                <a:xfrm flipH="1">
                  <a:off x="5200806" y="2888492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Rovná spojnica 18">
                  <a:extLst>
                    <a:ext uri="{FF2B5EF4-FFF2-40B4-BE49-F238E27FC236}">
                      <a16:creationId xmlns:a16="http://schemas.microsoft.com/office/drawing/2014/main" xmlns="" id="{033FDBE3-B00A-418D-B012-E590A9E28775}"/>
                    </a:ext>
                  </a:extLst>
                </p:cNvPr>
                <p:cNvCxnSpPr/>
                <p:nvPr/>
              </p:nvCxnSpPr>
              <p:spPr>
                <a:xfrm flipH="1">
                  <a:off x="5324007" y="3652904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Rovná spojnica 19">
                  <a:extLst>
                    <a:ext uri="{FF2B5EF4-FFF2-40B4-BE49-F238E27FC236}">
                      <a16:creationId xmlns:a16="http://schemas.microsoft.com/office/drawing/2014/main" xmlns="" id="{21C62B60-CCD9-4B6E-8E72-7CD587CB911D}"/>
                    </a:ext>
                  </a:extLst>
                </p:cNvPr>
                <p:cNvCxnSpPr/>
                <p:nvPr/>
              </p:nvCxnSpPr>
              <p:spPr>
                <a:xfrm flipH="1">
                  <a:off x="5141627" y="3637533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Rovná spojnica 20">
                  <a:extLst>
                    <a:ext uri="{FF2B5EF4-FFF2-40B4-BE49-F238E27FC236}">
                      <a16:creationId xmlns:a16="http://schemas.microsoft.com/office/drawing/2014/main" xmlns="" id="{0210F5FB-FB95-4D2C-9FB6-A05AA20896FB}"/>
                    </a:ext>
                  </a:extLst>
                </p:cNvPr>
                <p:cNvCxnSpPr/>
                <p:nvPr/>
              </p:nvCxnSpPr>
              <p:spPr>
                <a:xfrm flipH="1">
                  <a:off x="5225362" y="3637534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Rovná spojnica 21">
                  <a:extLst>
                    <a:ext uri="{FF2B5EF4-FFF2-40B4-BE49-F238E27FC236}">
                      <a16:creationId xmlns:a16="http://schemas.microsoft.com/office/drawing/2014/main" xmlns="" id="{5177F551-CA9E-4F8A-AEEF-E266B9960CF1}"/>
                    </a:ext>
                  </a:extLst>
                </p:cNvPr>
                <p:cNvCxnSpPr/>
                <p:nvPr/>
              </p:nvCxnSpPr>
              <p:spPr>
                <a:xfrm flipH="1">
                  <a:off x="5427021" y="3910919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Rovná spojnica 22">
                  <a:extLst>
                    <a:ext uri="{FF2B5EF4-FFF2-40B4-BE49-F238E27FC236}">
                      <a16:creationId xmlns:a16="http://schemas.microsoft.com/office/drawing/2014/main" xmlns="" id="{4ED274C8-34E6-4EAB-8AB5-660CE4AAB65F}"/>
                    </a:ext>
                  </a:extLst>
                </p:cNvPr>
                <p:cNvCxnSpPr/>
                <p:nvPr/>
              </p:nvCxnSpPr>
              <p:spPr>
                <a:xfrm flipH="1">
                  <a:off x="5292757" y="3910919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ovná spojnica 23">
                  <a:extLst>
                    <a:ext uri="{FF2B5EF4-FFF2-40B4-BE49-F238E27FC236}">
                      <a16:creationId xmlns:a16="http://schemas.microsoft.com/office/drawing/2014/main" xmlns="" id="{71765D5C-A522-4F29-AEBE-842120CF1CD1}"/>
                    </a:ext>
                  </a:extLst>
                </p:cNvPr>
                <p:cNvCxnSpPr/>
                <p:nvPr/>
              </p:nvCxnSpPr>
              <p:spPr>
                <a:xfrm flipH="1">
                  <a:off x="5170338" y="3918136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Rovná spojnica 24">
                  <a:extLst>
                    <a:ext uri="{FF2B5EF4-FFF2-40B4-BE49-F238E27FC236}">
                      <a16:creationId xmlns:a16="http://schemas.microsoft.com/office/drawing/2014/main" xmlns="" id="{1A46CF90-0B62-4619-8A73-77B584534329}"/>
                    </a:ext>
                  </a:extLst>
                </p:cNvPr>
                <p:cNvCxnSpPr/>
                <p:nvPr/>
              </p:nvCxnSpPr>
              <p:spPr>
                <a:xfrm flipH="1">
                  <a:off x="5434984" y="2857139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ovná spojnica 25">
                  <a:extLst>
                    <a:ext uri="{FF2B5EF4-FFF2-40B4-BE49-F238E27FC236}">
                      <a16:creationId xmlns:a16="http://schemas.microsoft.com/office/drawing/2014/main" xmlns="" id="{B1650203-270F-42CB-8D0E-6AE93511B94B}"/>
                    </a:ext>
                  </a:extLst>
                </p:cNvPr>
                <p:cNvCxnSpPr/>
                <p:nvPr/>
              </p:nvCxnSpPr>
              <p:spPr>
                <a:xfrm flipH="1">
                  <a:off x="5301211" y="2888492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ovná spojnica 26">
                  <a:extLst>
                    <a:ext uri="{FF2B5EF4-FFF2-40B4-BE49-F238E27FC236}">
                      <a16:creationId xmlns:a16="http://schemas.microsoft.com/office/drawing/2014/main" xmlns="" id="{733A4606-AD7F-45A6-BB33-0C3AF64785F8}"/>
                    </a:ext>
                  </a:extLst>
                </p:cNvPr>
                <p:cNvCxnSpPr/>
                <p:nvPr/>
              </p:nvCxnSpPr>
              <p:spPr>
                <a:xfrm flipH="1">
                  <a:off x="5530588" y="3376598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Rovná spojnica 27">
                  <a:extLst>
                    <a:ext uri="{FF2B5EF4-FFF2-40B4-BE49-F238E27FC236}">
                      <a16:creationId xmlns:a16="http://schemas.microsoft.com/office/drawing/2014/main" xmlns="" id="{2B211BAF-8341-45E7-A942-62559DAF3B67}"/>
                    </a:ext>
                  </a:extLst>
                </p:cNvPr>
                <p:cNvCxnSpPr/>
                <p:nvPr/>
              </p:nvCxnSpPr>
              <p:spPr>
                <a:xfrm flipH="1">
                  <a:off x="5416446" y="3376599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ovná spojnica 28">
                  <a:extLst>
                    <a:ext uri="{FF2B5EF4-FFF2-40B4-BE49-F238E27FC236}">
                      <a16:creationId xmlns:a16="http://schemas.microsoft.com/office/drawing/2014/main" xmlns="" id="{A47D4B06-63F7-4E97-85CC-7FBE8D7513CD}"/>
                    </a:ext>
                  </a:extLst>
                </p:cNvPr>
                <p:cNvCxnSpPr/>
                <p:nvPr/>
              </p:nvCxnSpPr>
              <p:spPr>
                <a:xfrm flipH="1">
                  <a:off x="5291528" y="3384984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Rovná spojnica 29">
                  <a:extLst>
                    <a:ext uri="{FF2B5EF4-FFF2-40B4-BE49-F238E27FC236}">
                      <a16:creationId xmlns:a16="http://schemas.microsoft.com/office/drawing/2014/main" xmlns="" id="{CC6EEDD7-8317-46C9-9351-AFDD87F9B149}"/>
                    </a:ext>
                  </a:extLst>
                </p:cNvPr>
                <p:cNvCxnSpPr/>
                <p:nvPr/>
              </p:nvCxnSpPr>
              <p:spPr>
                <a:xfrm flipH="1">
                  <a:off x="5175824" y="3387672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Rovná spojnica 30">
                  <a:extLst>
                    <a:ext uri="{FF2B5EF4-FFF2-40B4-BE49-F238E27FC236}">
                      <a16:creationId xmlns:a16="http://schemas.microsoft.com/office/drawing/2014/main" xmlns="" id="{4DFC88CD-4D49-4A0A-BB58-D99B70CB7208}"/>
                    </a:ext>
                  </a:extLst>
                </p:cNvPr>
                <p:cNvCxnSpPr/>
                <p:nvPr/>
              </p:nvCxnSpPr>
              <p:spPr>
                <a:xfrm flipH="1">
                  <a:off x="5490258" y="3109155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Rovná spojnica 31">
                  <a:extLst>
                    <a:ext uri="{FF2B5EF4-FFF2-40B4-BE49-F238E27FC236}">
                      <a16:creationId xmlns:a16="http://schemas.microsoft.com/office/drawing/2014/main" xmlns="" id="{421718FF-2BCB-4AFC-8460-7A004D61D159}"/>
                    </a:ext>
                  </a:extLst>
                </p:cNvPr>
                <p:cNvCxnSpPr/>
                <p:nvPr/>
              </p:nvCxnSpPr>
              <p:spPr>
                <a:xfrm flipH="1">
                  <a:off x="5395368" y="3118961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Rovná spojnica 32">
                  <a:extLst>
                    <a:ext uri="{FF2B5EF4-FFF2-40B4-BE49-F238E27FC236}">
                      <a16:creationId xmlns:a16="http://schemas.microsoft.com/office/drawing/2014/main" xmlns="" id="{90B20B5C-5757-4421-B4F4-57A66133F480}"/>
                    </a:ext>
                  </a:extLst>
                </p:cNvPr>
                <p:cNvCxnSpPr/>
                <p:nvPr/>
              </p:nvCxnSpPr>
              <p:spPr>
                <a:xfrm flipH="1">
                  <a:off x="5291349" y="3118961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Rovná spojnica 33">
                  <a:extLst>
                    <a:ext uri="{FF2B5EF4-FFF2-40B4-BE49-F238E27FC236}">
                      <a16:creationId xmlns:a16="http://schemas.microsoft.com/office/drawing/2014/main" xmlns="" id="{1967524B-3AF0-486B-9E70-8B29D3A9EDCD}"/>
                    </a:ext>
                  </a:extLst>
                </p:cNvPr>
                <p:cNvCxnSpPr/>
                <p:nvPr/>
              </p:nvCxnSpPr>
              <p:spPr>
                <a:xfrm flipH="1">
                  <a:off x="5157866" y="3146507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ovná spojnica 34">
                  <a:extLst>
                    <a:ext uri="{FF2B5EF4-FFF2-40B4-BE49-F238E27FC236}">
                      <a16:creationId xmlns:a16="http://schemas.microsoft.com/office/drawing/2014/main" xmlns="" id="{EC6AB7F5-6FF7-4B32-906F-D2C28F990078}"/>
                    </a:ext>
                  </a:extLst>
                </p:cNvPr>
                <p:cNvCxnSpPr/>
                <p:nvPr/>
              </p:nvCxnSpPr>
              <p:spPr>
                <a:xfrm flipH="1">
                  <a:off x="5954107" y="2557388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Rovná spojnica 35">
                  <a:extLst>
                    <a:ext uri="{FF2B5EF4-FFF2-40B4-BE49-F238E27FC236}">
                      <a16:creationId xmlns:a16="http://schemas.microsoft.com/office/drawing/2014/main" xmlns="" id="{35FB0CC5-BE32-4A5F-A9B9-8624C779B96C}"/>
                    </a:ext>
                  </a:extLst>
                </p:cNvPr>
                <p:cNvCxnSpPr/>
                <p:nvPr/>
              </p:nvCxnSpPr>
              <p:spPr>
                <a:xfrm flipH="1">
                  <a:off x="5744625" y="3098836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ovná spojnica 36">
                  <a:extLst>
                    <a:ext uri="{FF2B5EF4-FFF2-40B4-BE49-F238E27FC236}">
                      <a16:creationId xmlns:a16="http://schemas.microsoft.com/office/drawing/2014/main" xmlns="" id="{FFE5A55E-116F-406F-8075-719C32829F92}"/>
                    </a:ext>
                  </a:extLst>
                </p:cNvPr>
                <p:cNvCxnSpPr/>
                <p:nvPr/>
              </p:nvCxnSpPr>
              <p:spPr>
                <a:xfrm flipH="1">
                  <a:off x="5538971" y="3915732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ovná spojnica 37">
                  <a:extLst>
                    <a:ext uri="{FF2B5EF4-FFF2-40B4-BE49-F238E27FC236}">
                      <a16:creationId xmlns:a16="http://schemas.microsoft.com/office/drawing/2014/main" xmlns="" id="{A203487D-D27C-4EA1-A2C0-34392D902B85}"/>
                    </a:ext>
                  </a:extLst>
                </p:cNvPr>
                <p:cNvCxnSpPr/>
                <p:nvPr/>
              </p:nvCxnSpPr>
              <p:spPr>
                <a:xfrm flipH="1">
                  <a:off x="5894147" y="2545446"/>
                  <a:ext cx="119921" cy="28810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ovná spojnica 38">
                  <a:extLst>
                    <a:ext uri="{FF2B5EF4-FFF2-40B4-BE49-F238E27FC236}">
                      <a16:creationId xmlns:a16="http://schemas.microsoft.com/office/drawing/2014/main" xmlns="" id="{819B8F25-C75F-42DA-939E-CDF98F7E80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55726" y="2535657"/>
                  <a:ext cx="349277" cy="24773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Rovná spojnica 40">
                  <a:extLst>
                    <a:ext uri="{FF2B5EF4-FFF2-40B4-BE49-F238E27FC236}">
                      <a16:creationId xmlns:a16="http://schemas.microsoft.com/office/drawing/2014/main" xmlns="" id="{E4B2651B-1648-41E7-934C-B05BEE79FF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1966" y="3143270"/>
                  <a:ext cx="349277" cy="24773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Rovná spojnica 41">
                  <a:extLst>
                    <a:ext uri="{FF2B5EF4-FFF2-40B4-BE49-F238E27FC236}">
                      <a16:creationId xmlns:a16="http://schemas.microsoft.com/office/drawing/2014/main" xmlns="" id="{3B5F6FC0-1CDC-4F83-A489-05C73FC9CC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60345" y="3366054"/>
                  <a:ext cx="349277" cy="24773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7" name="BlokTextu 46">
              <a:extLst>
                <a:ext uri="{FF2B5EF4-FFF2-40B4-BE49-F238E27FC236}">
                  <a16:creationId xmlns:a16="http://schemas.microsoft.com/office/drawing/2014/main" xmlns="" id="{3E06A9A1-EDF0-4143-A22E-C834130A2A74}"/>
                </a:ext>
              </a:extLst>
            </p:cNvPr>
            <p:cNvSpPr txBox="1"/>
            <p:nvPr/>
          </p:nvSpPr>
          <p:spPr>
            <a:xfrm>
              <a:off x="6898680" y="3061675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>
                  <a:latin typeface="Calibri" panose="020F0502020204030204" pitchFamily="34" charset="0"/>
                  <a:cs typeface="Calibri" panose="020F0502020204030204" pitchFamily="34" charset="0"/>
                </a:rPr>
                <a:t>⑦</a:t>
              </a:r>
              <a:endParaRPr lang="sk-SK" dirty="0"/>
            </a:p>
          </p:txBody>
        </p:sp>
        <p:sp>
          <p:nvSpPr>
            <p:cNvPr id="49" name="BlokTextu 48">
              <a:extLst>
                <a:ext uri="{FF2B5EF4-FFF2-40B4-BE49-F238E27FC236}">
                  <a16:creationId xmlns:a16="http://schemas.microsoft.com/office/drawing/2014/main" xmlns="" id="{8EEE0577-9F6A-4159-BE0C-C4E1C8DAA0EF}"/>
                </a:ext>
              </a:extLst>
            </p:cNvPr>
            <p:cNvSpPr txBox="1"/>
            <p:nvPr/>
          </p:nvSpPr>
          <p:spPr>
            <a:xfrm>
              <a:off x="6594306" y="3346458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>
                  <a:latin typeface="Calibri" panose="020F0502020204030204" pitchFamily="34" charset="0"/>
                  <a:cs typeface="Calibri" panose="020F0502020204030204" pitchFamily="34" charset="0"/>
                </a:rPr>
                <a:t>③</a:t>
              </a:r>
              <a:endParaRPr lang="sk-SK" dirty="0"/>
            </a:p>
          </p:txBody>
        </p:sp>
        <p:sp>
          <p:nvSpPr>
            <p:cNvPr id="50" name="BlokTextu 49">
              <a:extLst>
                <a:ext uri="{FF2B5EF4-FFF2-40B4-BE49-F238E27FC236}">
                  <a16:creationId xmlns:a16="http://schemas.microsoft.com/office/drawing/2014/main" xmlns="" id="{AF8BF7CA-B0EC-4942-9EB3-20F6370B0973}"/>
                </a:ext>
              </a:extLst>
            </p:cNvPr>
            <p:cNvSpPr txBox="1"/>
            <p:nvPr/>
          </p:nvSpPr>
          <p:spPr>
            <a:xfrm>
              <a:off x="6953756" y="3601693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>
                  <a:latin typeface="Calibri" panose="020F0502020204030204" pitchFamily="34" charset="0"/>
                  <a:cs typeface="Calibri" panose="020F0502020204030204" pitchFamily="34" charset="0"/>
                </a:rPr>
                <a:t>⑥</a:t>
              </a:r>
              <a:endParaRPr lang="sk-SK" dirty="0"/>
            </a:p>
          </p:txBody>
        </p:sp>
        <p:sp>
          <p:nvSpPr>
            <p:cNvPr id="51" name="BlokTextu 50">
              <a:extLst>
                <a:ext uri="{FF2B5EF4-FFF2-40B4-BE49-F238E27FC236}">
                  <a16:creationId xmlns:a16="http://schemas.microsoft.com/office/drawing/2014/main" xmlns="" id="{EB5B4A12-0CBD-42A1-AB6A-4021B7A96075}"/>
                </a:ext>
              </a:extLst>
            </p:cNvPr>
            <p:cNvSpPr txBox="1"/>
            <p:nvPr/>
          </p:nvSpPr>
          <p:spPr>
            <a:xfrm>
              <a:off x="6451608" y="3878718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>
                  <a:latin typeface="Calibri" panose="020F0502020204030204" pitchFamily="34" charset="0"/>
                  <a:cs typeface="Calibri" panose="020F0502020204030204" pitchFamily="34" charset="0"/>
                </a:rPr>
                <a:t>⑤</a:t>
              </a:r>
              <a:endParaRPr lang="sk-SK" dirty="0"/>
            </a:p>
          </p:txBody>
        </p:sp>
        <p:sp>
          <p:nvSpPr>
            <p:cNvPr id="52" name="BlokTextu 51">
              <a:extLst>
                <a:ext uri="{FF2B5EF4-FFF2-40B4-BE49-F238E27FC236}">
                  <a16:creationId xmlns:a16="http://schemas.microsoft.com/office/drawing/2014/main" xmlns="" id="{E50519E1-D45E-4F5A-9DA8-6D3F2E9A720F}"/>
                </a:ext>
              </a:extLst>
            </p:cNvPr>
            <p:cNvSpPr txBox="1"/>
            <p:nvPr/>
          </p:nvSpPr>
          <p:spPr>
            <a:xfrm>
              <a:off x="6163857" y="4156715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>
                  <a:latin typeface="Calibri" panose="020F0502020204030204" pitchFamily="34" charset="0"/>
                  <a:cs typeface="Calibri" panose="020F0502020204030204" pitchFamily="34" charset="0"/>
                </a:rPr>
                <a:t>③</a:t>
              </a:r>
              <a:endParaRPr lang="sk-SK" dirty="0"/>
            </a:p>
          </p:txBody>
        </p:sp>
        <p:sp>
          <p:nvSpPr>
            <p:cNvPr id="53" name="BlokTextu 52">
              <a:extLst>
                <a:ext uri="{FF2B5EF4-FFF2-40B4-BE49-F238E27FC236}">
                  <a16:creationId xmlns:a16="http://schemas.microsoft.com/office/drawing/2014/main" xmlns="" id="{840F7C2A-E3BA-4967-9A8D-12EFC84212EA}"/>
                </a:ext>
              </a:extLst>
            </p:cNvPr>
            <p:cNvSpPr txBox="1"/>
            <p:nvPr/>
          </p:nvSpPr>
          <p:spPr>
            <a:xfrm>
              <a:off x="6424213" y="4446099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>
                  <a:latin typeface="Calibri" panose="020F0502020204030204" pitchFamily="34" charset="0"/>
                  <a:cs typeface="Calibri" panose="020F0502020204030204" pitchFamily="34" charset="0"/>
                </a:rPr>
                <a:t>④</a:t>
              </a:r>
              <a:endParaRPr lang="sk-SK" dirty="0"/>
            </a:p>
          </p:txBody>
        </p:sp>
      </p:grpSp>
      <p:sp>
        <p:nvSpPr>
          <p:cNvPr id="54" name="BlokTextu 53">
            <a:extLst>
              <a:ext uri="{FF2B5EF4-FFF2-40B4-BE49-F238E27FC236}">
                <a16:creationId xmlns:a16="http://schemas.microsoft.com/office/drawing/2014/main" xmlns="" id="{2FBACDC8-7558-4150-9021-E4DEAA01FD6F}"/>
              </a:ext>
            </a:extLst>
          </p:cNvPr>
          <p:cNvSpPr txBox="1"/>
          <p:nvPr/>
        </p:nvSpPr>
        <p:spPr>
          <a:xfrm>
            <a:off x="1799100" y="958335"/>
            <a:ext cx="5119715" cy="205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sk-SK" dirty="0"/>
              <a:t>V malom to robíme často </a:t>
            </a:r>
            <a:r>
              <a:rPr lang="sk-SK" b="1" dirty="0"/>
              <a:t>na papier</a:t>
            </a:r>
            <a:r>
              <a:rPr lang="sk-SK" dirty="0"/>
              <a:t>, kde si napíšeme napr. jednotlivé známky, druhy ovocných stromov, obľúbené farby, pri ktorých si robíme značky ( už sme také robili, keď sme hádzali kockou, pre jednoduchšie počítanie robíme značky po piatich. </a:t>
            </a:r>
          </a:p>
        </p:txBody>
      </p:sp>
    </p:spTree>
    <p:extLst>
      <p:ext uri="{BB962C8B-B14F-4D97-AF65-F5344CB8AC3E}">
        <p14:creationId xmlns:p14="http://schemas.microsoft.com/office/powerpoint/2010/main" xmlns="" val="195578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D1E5FE1-F191-4BFD-A8E0-4B0FC6B6E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4030" y="0"/>
            <a:ext cx="8911687" cy="423081"/>
          </a:xfrm>
        </p:spPr>
        <p:txBody>
          <a:bodyPr>
            <a:normAutofit fontScale="90000"/>
          </a:bodyPr>
          <a:lstStyle/>
          <a:p>
            <a:r>
              <a:rPr lang="sk-SK" sz="2800" b="1" dirty="0"/>
              <a:t>Vzorový príklad: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C08C7168-885E-43BF-BCF8-0EC65C87ED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73707" y="423082"/>
                <a:ext cx="11018293" cy="6292072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sk-SK" dirty="0"/>
                  <a:t>Na jednom sídlisku bývajú rôzne početné domácnosti: jednočlenných domácností je 40, dvojčlenných je 55, trojčlenných 85, štvorčlenných 120, päťčlenných 70 a šesťčlenných 30. </a:t>
                </a:r>
              </a:p>
              <a:p>
                <a:pPr>
                  <a:lnSpc>
                    <a:spcPct val="150000"/>
                  </a:lnSpc>
                </a:pPr>
                <a:r>
                  <a:rPr lang="sk-SK" b="1" dirty="0"/>
                  <a:t>Štatistický súbor: </a:t>
                </a:r>
                <a:r>
                  <a:rPr lang="sk-SK" dirty="0"/>
                  <a:t>všetky domácnosti na sídlisku, </a:t>
                </a:r>
                <a:r>
                  <a:rPr lang="sk-SK" b="1" dirty="0"/>
                  <a:t>rozsah súboru : 400 domácností</a:t>
                </a:r>
              </a:p>
              <a:p>
                <a:pPr>
                  <a:lnSpc>
                    <a:spcPct val="150000"/>
                  </a:lnSpc>
                </a:pPr>
                <a:r>
                  <a:rPr lang="sk-SK" b="1" dirty="0"/>
                  <a:t>Štatistická jednotka : </a:t>
                </a:r>
                <a:r>
                  <a:rPr lang="sk-SK" dirty="0"/>
                  <a:t>jedna domácnosť</a:t>
                </a:r>
              </a:p>
              <a:p>
                <a:pPr>
                  <a:lnSpc>
                    <a:spcPct val="150000"/>
                  </a:lnSpc>
                </a:pPr>
                <a:r>
                  <a:rPr lang="sk-SK" b="1" dirty="0"/>
                  <a:t>Štatistický znak : </a:t>
                </a:r>
                <a:r>
                  <a:rPr lang="sk-SK" dirty="0"/>
                  <a:t>počet členov v dom.</a:t>
                </a:r>
              </a:p>
              <a:p>
                <a:pPr>
                  <a:lnSpc>
                    <a:spcPct val="150000"/>
                  </a:lnSpc>
                </a:pPr>
                <a:r>
                  <a:rPr lang="sk-SK" b="1" dirty="0"/>
                  <a:t>Výpočet relatívnej  početnosti:</a:t>
                </a:r>
              </a:p>
              <a:p>
                <a:pPr>
                  <a:lnSpc>
                    <a:spcPct val="150000"/>
                  </a:lnSpc>
                </a:pPr>
                <a:r>
                  <a:rPr lang="sk-SK" dirty="0"/>
                  <a:t>Napr.: 1 –</a:t>
                </a:r>
                <a:r>
                  <a:rPr lang="sk-SK"/>
                  <a:t>členná dom.: </a:t>
                </a:r>
                <a:r>
                  <a:rPr lang="sk-SK" dirty="0"/>
                  <a:t>40 : 400 = 0,1</a:t>
                </a:r>
              </a:p>
              <a:p>
                <a:pPr>
                  <a:lnSpc>
                    <a:spcPct val="150000"/>
                  </a:lnSpc>
                </a:pPr>
                <a:r>
                  <a:rPr lang="sk-SK" dirty="0"/>
                  <a:t>0,1 </a:t>
                </a:r>
                <a:r>
                  <a:rPr lang="sk-SK" dirty="0">
                    <a:cs typeface="Calibri" panose="020F0502020204030204" pitchFamily="34" charset="0"/>
                  </a:rPr>
                  <a:t>∙ 100 % = 10 %</a:t>
                </a:r>
                <a:endParaRPr lang="sk-SK" dirty="0"/>
              </a:p>
              <a:p>
                <a:pPr>
                  <a:lnSpc>
                    <a:spcPct val="150000"/>
                  </a:lnSpc>
                </a:pPr>
                <a:r>
                  <a:rPr lang="sk-SK" dirty="0"/>
                  <a:t>Priemerný počet členov v domácnosti je: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sk-SK" b="1" i="1" smtClean="0">
                        <a:latin typeface="Cambria Math" panose="02040503050406030204" pitchFamily="18" charset="0"/>
                      </a:rPr>
                      <m:t>𝒑𝒓𝒊𝒆𝒎𝒆𝒓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∙40+2∙55+3∙85+4∙120+5∙70+6∙30</m:t>
                        </m:r>
                      </m:num>
                      <m:den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400</m:t>
                        </m:r>
                      </m:den>
                    </m:f>
                    <m:r>
                      <a:rPr lang="sk-SK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k-SK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sk-SK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k-SK" b="1" i="1" smtClean="0">
                        <a:latin typeface="Cambria Math" panose="02040503050406030204" pitchFamily="18" charset="0"/>
                      </a:rPr>
                      <m:t>𝟓𝟒</m:t>
                    </m:r>
                  </m:oMath>
                </a14:m>
                <a:endParaRPr lang="sk-SK" b="1" dirty="0"/>
              </a:p>
              <a:p>
                <a:pPr>
                  <a:lnSpc>
                    <a:spcPct val="120000"/>
                  </a:lnSpc>
                </a:pPr>
                <a:endParaRPr lang="sk-SK" dirty="0"/>
              </a:p>
              <a:p>
                <a:endParaRPr lang="sk-SK" dirty="0"/>
              </a:p>
            </p:txBody>
          </p:sp>
        </mc:Choice>
        <mc:Fallback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xmlns="" id="{C08C7168-885E-43BF-BCF8-0EC65C87ED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3707" y="423082"/>
                <a:ext cx="11018293" cy="6292072"/>
              </a:xfrm>
              <a:blipFill>
                <a:blip r:embed="rId2" cstate="print"/>
                <a:stretch>
                  <a:fillRect l="-38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Tabuľka 4">
                <a:extLst>
                  <a:ext uri="{FF2B5EF4-FFF2-40B4-BE49-F238E27FC236}">
                    <a16:creationId xmlns:a16="http://schemas.microsoft.com/office/drawing/2014/main" id="{173071E3-775C-4058-A850-A697CFB286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06929463"/>
                  </p:ext>
                </p:extLst>
              </p:nvPr>
            </p:nvGraphicFramePr>
            <p:xfrm>
              <a:off x="6523630" y="1949809"/>
              <a:ext cx="5668370" cy="35861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8173">
                      <a:extLst>
                        <a:ext uri="{9D8B030D-6E8A-4147-A177-3AD203B41FA5}">
                          <a16:colId xmlns:a16="http://schemas.microsoft.com/office/drawing/2014/main" val="194929061"/>
                        </a:ext>
                      </a:extLst>
                    </a:gridCol>
                    <a:gridCol w="1396930">
                      <a:extLst>
                        <a:ext uri="{9D8B030D-6E8A-4147-A177-3AD203B41FA5}">
                          <a16:colId xmlns:a16="http://schemas.microsoft.com/office/drawing/2014/main" val="3452150009"/>
                        </a:ext>
                      </a:extLst>
                    </a:gridCol>
                    <a:gridCol w="895894">
                      <a:extLst>
                        <a:ext uri="{9D8B030D-6E8A-4147-A177-3AD203B41FA5}">
                          <a16:colId xmlns:a16="http://schemas.microsoft.com/office/drawing/2014/main" val="2480271130"/>
                        </a:ext>
                      </a:extLst>
                    </a:gridCol>
                    <a:gridCol w="1119116">
                      <a:extLst>
                        <a:ext uri="{9D8B030D-6E8A-4147-A177-3AD203B41FA5}">
                          <a16:colId xmlns:a16="http://schemas.microsoft.com/office/drawing/2014/main" val="2603285283"/>
                        </a:ext>
                      </a:extLst>
                    </a:gridCol>
                    <a:gridCol w="1178257">
                      <a:extLst>
                        <a:ext uri="{9D8B030D-6E8A-4147-A177-3AD203B41FA5}">
                          <a16:colId xmlns:a16="http://schemas.microsoft.com/office/drawing/2014/main" val="741802472"/>
                        </a:ext>
                      </a:extLst>
                    </a:gridCol>
                  </a:tblGrid>
                  <a:tr h="357501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k-SK" sz="1600" b="0" dirty="0">
                              <a:solidFill>
                                <a:schemeClr val="tx1"/>
                              </a:solidFill>
                            </a:rPr>
                            <a:t>Počet členov v dom.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k-SK" sz="1600" b="1" dirty="0">
                              <a:solidFill>
                                <a:schemeClr val="tx1"/>
                              </a:solidFill>
                            </a:rPr>
                            <a:t>početnosť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sk-SK" sz="1600" b="1" dirty="0">
                              <a:solidFill>
                                <a:schemeClr val="tx1"/>
                              </a:solidFill>
                            </a:rPr>
                            <a:t>Relatívna početnosť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sk-SK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sk-SK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84629226"/>
                      </a:ext>
                    </a:extLst>
                  </a:tr>
                  <a:tr h="780001">
                    <a:tc vMerge="1"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sz="1600" b="0" dirty="0">
                              <a:solidFill>
                                <a:schemeClr val="tx1"/>
                              </a:solidFill>
                            </a:rPr>
                            <a:t>zlomok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sz="1600" b="0" dirty="0">
                              <a:solidFill>
                                <a:schemeClr val="tx1"/>
                              </a:solidFill>
                            </a:rPr>
                            <a:t>des. číslo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sz="1600" b="0" dirty="0">
                              <a:solidFill>
                                <a:schemeClr val="tx1"/>
                              </a:solidFill>
                            </a:rPr>
                            <a:t>percentá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5750204"/>
                      </a:ext>
                    </a:extLst>
                  </a:tr>
                  <a:tr h="4986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40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k-SK" sz="1600" b="0" i="1" u="none" strike="noStrike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f>
                                  <m:fPr>
                                    <m:ctrlPr>
                                      <a:rPr lang="sk-SK" sz="1600" b="0" i="1" u="none" strike="noStrike" dirty="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sz="1600" b="0" i="1" u="none" strike="noStrike" dirty="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k-SK" sz="1600" b="0" i="1" u="none" strike="noStrike" dirty="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sk-SK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10 %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65843817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55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sk-SK" sz="1600" b="0" i="1" u="none" strike="noStrike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den>
                              </m:f>
                            </m:oMath>
                          </a14:m>
                          <a:endParaRPr lang="sk-SK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0,1375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13,75 %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79372121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85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80</m:t>
                                  </m:r>
                                </m:den>
                              </m:f>
                            </m:oMath>
                          </a14:m>
                          <a:endParaRPr lang="sk-SK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0,2125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21,25%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76374034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120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den>
                              </m:f>
                            </m:oMath>
                          </a14:m>
                          <a:endParaRPr lang="sk-SK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30 %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47571903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70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den>
                              </m:f>
                            </m:oMath>
                          </a14:m>
                          <a:endParaRPr lang="sk-SK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0,175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17,5 %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18043051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den>
                              </m:f>
                            </m:oMath>
                          </a14:m>
                          <a:endParaRPr lang="sk-SK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0,075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7,5 %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3939035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uľka 4">
                <a:extLst>
                  <a:ext uri="{FF2B5EF4-FFF2-40B4-BE49-F238E27FC236}">
                    <a16:creationId xmlns:a16="http://schemas.microsoft.com/office/drawing/2014/main" xmlns="" id="{173071E3-775C-4058-A850-A697CFB286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206929463"/>
                  </p:ext>
                </p:extLst>
              </p:nvPr>
            </p:nvGraphicFramePr>
            <p:xfrm>
              <a:off x="6523630" y="1949809"/>
              <a:ext cx="5668370" cy="35861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8173">
                      <a:extLst>
                        <a:ext uri="{9D8B030D-6E8A-4147-A177-3AD203B41FA5}">
                          <a16:colId xmlns:a16="http://schemas.microsoft.com/office/drawing/2014/main" xmlns="" val="194929061"/>
                        </a:ext>
                      </a:extLst>
                    </a:gridCol>
                    <a:gridCol w="1396930">
                      <a:extLst>
                        <a:ext uri="{9D8B030D-6E8A-4147-A177-3AD203B41FA5}">
                          <a16:colId xmlns:a16="http://schemas.microsoft.com/office/drawing/2014/main" xmlns="" val="3452150009"/>
                        </a:ext>
                      </a:extLst>
                    </a:gridCol>
                    <a:gridCol w="895894">
                      <a:extLst>
                        <a:ext uri="{9D8B030D-6E8A-4147-A177-3AD203B41FA5}">
                          <a16:colId xmlns:a16="http://schemas.microsoft.com/office/drawing/2014/main" xmlns="" val="2480271130"/>
                        </a:ext>
                      </a:extLst>
                    </a:gridCol>
                    <a:gridCol w="1119116">
                      <a:extLst>
                        <a:ext uri="{9D8B030D-6E8A-4147-A177-3AD203B41FA5}">
                          <a16:colId xmlns:a16="http://schemas.microsoft.com/office/drawing/2014/main" xmlns="" val="2603285283"/>
                        </a:ext>
                      </a:extLst>
                    </a:gridCol>
                    <a:gridCol w="1178257">
                      <a:extLst>
                        <a:ext uri="{9D8B030D-6E8A-4147-A177-3AD203B41FA5}">
                          <a16:colId xmlns:a16="http://schemas.microsoft.com/office/drawing/2014/main" xmlns="" val="741802472"/>
                        </a:ext>
                      </a:extLst>
                    </a:gridCol>
                  </a:tblGrid>
                  <a:tr h="357501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k-SK" sz="1600" b="0" dirty="0">
                              <a:solidFill>
                                <a:schemeClr val="tx1"/>
                              </a:solidFill>
                            </a:rPr>
                            <a:t>Počet členov v dom.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k-SK" sz="1600" b="1" dirty="0">
                              <a:solidFill>
                                <a:schemeClr val="tx1"/>
                              </a:solidFill>
                            </a:rPr>
                            <a:t>početnosť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sk-SK" sz="1600" b="1" dirty="0">
                              <a:solidFill>
                                <a:schemeClr val="tx1"/>
                              </a:solidFill>
                            </a:rPr>
                            <a:t>Relatívna početnosť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sk-SK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sk-SK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884629226"/>
                      </a:ext>
                    </a:extLst>
                  </a:tr>
                  <a:tr h="780001">
                    <a:tc vMerge="1"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sz="1600" b="0" dirty="0">
                              <a:solidFill>
                                <a:schemeClr val="tx1"/>
                              </a:solidFill>
                            </a:rPr>
                            <a:t>zlomok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sz="1600" b="0" dirty="0">
                              <a:solidFill>
                                <a:schemeClr val="tx1"/>
                              </a:solidFill>
                            </a:rPr>
                            <a:t>des. číslo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sz="1600" b="0" dirty="0">
                              <a:solidFill>
                                <a:schemeClr val="tx1"/>
                              </a:solidFill>
                            </a:rPr>
                            <a:t>percentá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105750204"/>
                      </a:ext>
                    </a:extLst>
                  </a:tr>
                  <a:tr h="4986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40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6871" t="-229268" r="-258503" b="-4085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10 %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565843817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55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6871" t="-421875" r="-258503" b="-423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0,1375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13,75 %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79372121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85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6871" t="-513846" r="-258503" b="-3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0,2125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21,25%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576374034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120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6871" t="-623438" r="-258503" b="-22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30 %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247571903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70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6871" t="-723438" r="-258503" b="-12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0,175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17,5 %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618043051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6871" t="-823438" r="-258503" b="-2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0,075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7,5 %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93939035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265453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D1E5FE1-F191-4BFD-A8E0-4B0FC6B6E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4030" y="0"/>
            <a:ext cx="8911687" cy="423081"/>
          </a:xfrm>
        </p:spPr>
        <p:txBody>
          <a:bodyPr>
            <a:normAutofit fontScale="90000"/>
          </a:bodyPr>
          <a:lstStyle/>
          <a:p>
            <a:r>
              <a:rPr lang="sk-SK" sz="2800" b="1" dirty="0"/>
              <a:t>Vzorový príklad: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C08C7168-885E-43BF-BCF8-0EC65C87E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707" y="423082"/>
            <a:ext cx="11018293" cy="6292072"/>
          </a:xfrm>
        </p:spPr>
        <p:txBody>
          <a:bodyPr/>
          <a:lstStyle/>
          <a:p>
            <a:pPr>
              <a:lnSpc>
                <a:spcPct val="120000"/>
              </a:lnSpc>
            </a:pP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Graf alebo diagram nakreslíme – narysujeme podľa toho ,</a:t>
            </a:r>
          </a:p>
          <a:p>
            <a:pPr marL="457200" lvl="1" indent="0">
              <a:buNone/>
            </a:pPr>
            <a:r>
              <a:rPr lang="sk-SK" sz="1800" dirty="0"/>
              <a:t>čo chceme znázorniť. </a:t>
            </a:r>
          </a:p>
          <a:p>
            <a:pPr marL="457200" lvl="1" indent="0">
              <a:buNone/>
            </a:pPr>
            <a:r>
              <a:rPr lang="sk-SK" sz="1800" dirty="0"/>
              <a:t>Najlepšie je použiť tabuľkový editor, napr. Microsoft Excel.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Tabuľka 4">
                <a:extLst>
                  <a:ext uri="{FF2B5EF4-FFF2-40B4-BE49-F238E27FC236}">
                    <a16:creationId xmlns:a16="http://schemas.microsoft.com/office/drawing/2014/main" id="{173071E3-775C-4058-A850-A697CFB286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75228388"/>
                  </p:ext>
                </p:extLst>
              </p:nvPr>
            </p:nvGraphicFramePr>
            <p:xfrm>
              <a:off x="1705971" y="598680"/>
              <a:ext cx="5668370" cy="35861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8173">
                      <a:extLst>
                        <a:ext uri="{9D8B030D-6E8A-4147-A177-3AD203B41FA5}">
                          <a16:colId xmlns:a16="http://schemas.microsoft.com/office/drawing/2014/main" val="194929061"/>
                        </a:ext>
                      </a:extLst>
                    </a:gridCol>
                    <a:gridCol w="1396930">
                      <a:extLst>
                        <a:ext uri="{9D8B030D-6E8A-4147-A177-3AD203B41FA5}">
                          <a16:colId xmlns:a16="http://schemas.microsoft.com/office/drawing/2014/main" val="3452150009"/>
                        </a:ext>
                      </a:extLst>
                    </a:gridCol>
                    <a:gridCol w="895894">
                      <a:extLst>
                        <a:ext uri="{9D8B030D-6E8A-4147-A177-3AD203B41FA5}">
                          <a16:colId xmlns:a16="http://schemas.microsoft.com/office/drawing/2014/main" val="2480271130"/>
                        </a:ext>
                      </a:extLst>
                    </a:gridCol>
                    <a:gridCol w="1119116">
                      <a:extLst>
                        <a:ext uri="{9D8B030D-6E8A-4147-A177-3AD203B41FA5}">
                          <a16:colId xmlns:a16="http://schemas.microsoft.com/office/drawing/2014/main" val="2603285283"/>
                        </a:ext>
                      </a:extLst>
                    </a:gridCol>
                    <a:gridCol w="1178257">
                      <a:extLst>
                        <a:ext uri="{9D8B030D-6E8A-4147-A177-3AD203B41FA5}">
                          <a16:colId xmlns:a16="http://schemas.microsoft.com/office/drawing/2014/main" val="741802472"/>
                        </a:ext>
                      </a:extLst>
                    </a:gridCol>
                  </a:tblGrid>
                  <a:tr h="357501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k-SK" sz="1600" b="0" dirty="0">
                              <a:solidFill>
                                <a:schemeClr val="tx1"/>
                              </a:solidFill>
                            </a:rPr>
                            <a:t>Počet členov v dom.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k-SK" sz="1600" b="1" dirty="0">
                              <a:solidFill>
                                <a:schemeClr val="tx1"/>
                              </a:solidFill>
                            </a:rPr>
                            <a:t>početnosť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sk-SK" sz="1600" b="1" dirty="0">
                              <a:solidFill>
                                <a:schemeClr val="tx1"/>
                              </a:solidFill>
                            </a:rPr>
                            <a:t>Relatívna početnosť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sk-SK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sk-SK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84629226"/>
                      </a:ext>
                    </a:extLst>
                  </a:tr>
                  <a:tr h="780001">
                    <a:tc vMerge="1"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sz="1600" b="0" dirty="0">
                              <a:solidFill>
                                <a:schemeClr val="tx1"/>
                              </a:solidFill>
                            </a:rPr>
                            <a:t>zlomok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sz="1600" b="0" dirty="0">
                              <a:solidFill>
                                <a:schemeClr val="tx1"/>
                              </a:solidFill>
                            </a:rPr>
                            <a:t>des. číslo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sz="1600" b="0" dirty="0">
                              <a:solidFill>
                                <a:schemeClr val="tx1"/>
                              </a:solidFill>
                            </a:rPr>
                            <a:t>percentá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5750204"/>
                      </a:ext>
                    </a:extLst>
                  </a:tr>
                  <a:tr h="4986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40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k-SK" sz="1600" b="0" i="1" u="none" strike="noStrike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f>
                                  <m:fPr>
                                    <m:ctrlPr>
                                      <a:rPr lang="sk-SK" sz="1600" b="0" i="1" u="none" strike="noStrike" dirty="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sz="1600" b="0" i="1" u="none" strike="noStrike" dirty="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k-SK" sz="1600" b="0" i="1" u="none" strike="noStrike" dirty="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sk-SK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10 %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65843817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55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sk-SK" sz="1600" b="0" i="1" u="none" strike="noStrike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den>
                              </m:f>
                            </m:oMath>
                          </a14:m>
                          <a:endParaRPr lang="sk-SK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0,1375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13,75 %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79372121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85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80</m:t>
                                  </m:r>
                                </m:den>
                              </m:f>
                            </m:oMath>
                          </a14:m>
                          <a:endParaRPr lang="sk-SK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0,2125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21,25%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76374034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120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den>
                              </m:f>
                            </m:oMath>
                          </a14:m>
                          <a:endParaRPr lang="sk-SK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30 %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47571903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70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den>
                              </m:f>
                            </m:oMath>
                          </a14:m>
                          <a:endParaRPr lang="sk-SK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0,175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17,5 %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18043051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6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sk-SK" sz="1600" b="0" i="1" u="none" strike="noStrike" dirty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den>
                              </m:f>
                            </m:oMath>
                          </a14:m>
                          <a:endParaRPr lang="sk-SK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0,075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7,5 %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3939035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uľka 4">
                <a:extLst>
                  <a:ext uri="{FF2B5EF4-FFF2-40B4-BE49-F238E27FC236}">
                    <a16:creationId xmlns:a16="http://schemas.microsoft.com/office/drawing/2014/main" xmlns="" id="{173071E3-775C-4058-A850-A697CFB286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4075228388"/>
                  </p:ext>
                </p:extLst>
              </p:nvPr>
            </p:nvGraphicFramePr>
            <p:xfrm>
              <a:off x="1705971" y="598680"/>
              <a:ext cx="5668370" cy="35861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8173">
                      <a:extLst>
                        <a:ext uri="{9D8B030D-6E8A-4147-A177-3AD203B41FA5}">
                          <a16:colId xmlns:a16="http://schemas.microsoft.com/office/drawing/2014/main" xmlns="" val="194929061"/>
                        </a:ext>
                      </a:extLst>
                    </a:gridCol>
                    <a:gridCol w="1396930">
                      <a:extLst>
                        <a:ext uri="{9D8B030D-6E8A-4147-A177-3AD203B41FA5}">
                          <a16:colId xmlns:a16="http://schemas.microsoft.com/office/drawing/2014/main" xmlns="" val="3452150009"/>
                        </a:ext>
                      </a:extLst>
                    </a:gridCol>
                    <a:gridCol w="895894">
                      <a:extLst>
                        <a:ext uri="{9D8B030D-6E8A-4147-A177-3AD203B41FA5}">
                          <a16:colId xmlns:a16="http://schemas.microsoft.com/office/drawing/2014/main" xmlns="" val="2480271130"/>
                        </a:ext>
                      </a:extLst>
                    </a:gridCol>
                    <a:gridCol w="1119116">
                      <a:extLst>
                        <a:ext uri="{9D8B030D-6E8A-4147-A177-3AD203B41FA5}">
                          <a16:colId xmlns:a16="http://schemas.microsoft.com/office/drawing/2014/main" xmlns="" val="2603285283"/>
                        </a:ext>
                      </a:extLst>
                    </a:gridCol>
                    <a:gridCol w="1178257">
                      <a:extLst>
                        <a:ext uri="{9D8B030D-6E8A-4147-A177-3AD203B41FA5}">
                          <a16:colId xmlns:a16="http://schemas.microsoft.com/office/drawing/2014/main" xmlns="" val="741802472"/>
                        </a:ext>
                      </a:extLst>
                    </a:gridCol>
                  </a:tblGrid>
                  <a:tr h="357501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k-SK" sz="1600" b="0" dirty="0">
                              <a:solidFill>
                                <a:schemeClr val="tx1"/>
                              </a:solidFill>
                            </a:rPr>
                            <a:t>Počet členov v dom.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k-SK" sz="1600" b="1" dirty="0">
                              <a:solidFill>
                                <a:schemeClr val="tx1"/>
                              </a:solidFill>
                            </a:rPr>
                            <a:t>početnosť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sk-SK" sz="1600" b="1" dirty="0">
                              <a:solidFill>
                                <a:schemeClr val="tx1"/>
                              </a:solidFill>
                            </a:rPr>
                            <a:t>Relatívna početnosť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sk-SK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sk-SK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884629226"/>
                      </a:ext>
                    </a:extLst>
                  </a:tr>
                  <a:tr h="780001">
                    <a:tc vMerge="1"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sz="1600" b="0" dirty="0">
                              <a:solidFill>
                                <a:schemeClr val="tx1"/>
                              </a:solidFill>
                            </a:rPr>
                            <a:t>zlomok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sz="1600" b="0" dirty="0">
                              <a:solidFill>
                                <a:schemeClr val="tx1"/>
                              </a:solidFill>
                            </a:rPr>
                            <a:t>des. číslo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sz="1600" b="0" dirty="0">
                              <a:solidFill>
                                <a:schemeClr val="tx1"/>
                              </a:solidFill>
                            </a:rPr>
                            <a:t>percentá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105750204"/>
                      </a:ext>
                    </a:extLst>
                  </a:tr>
                  <a:tr h="4986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40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77551" t="-229268" r="-257823" b="-4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0,1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10 %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565843817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55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77551" t="-421875" r="-257823" b="-42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0,1375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13,75 %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79372121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85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77551" t="-521875" r="-257823" b="-32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0,2125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21,25%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576374034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120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77551" t="-621875" r="-257823" b="-22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0,3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30 %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247571903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70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77551" t="-721875" r="-257823" b="-12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0,175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17,5 %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618043051"/>
                      </a:ext>
                    </a:extLst>
                  </a:tr>
                  <a:tr h="390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1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b="0" dirty="0">
                              <a:solidFill>
                                <a:schemeClr val="tx1"/>
                              </a:solidFill>
                            </a:rPr>
                            <a:t>30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77551" t="-821875" r="-257823" b="-2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0,075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k-SK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7,5 %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93939035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xmlns="" id="{F285CAC1-A28E-4322-A454-565B532964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750637460"/>
              </p:ext>
            </p:extLst>
          </p:nvPr>
        </p:nvGraphicFramePr>
        <p:xfrm>
          <a:off x="7671558" y="423081"/>
          <a:ext cx="4223224" cy="3761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BEE6B79F-18B5-4FB4-A8AA-01A21121E9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152279748"/>
              </p:ext>
            </p:extLst>
          </p:nvPr>
        </p:nvGraphicFramePr>
        <p:xfrm>
          <a:off x="8183503" y="4184860"/>
          <a:ext cx="3082214" cy="2660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90338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7" grpId="0">
        <p:bldAsOne/>
      </p:bldGraphic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9D14E97C-95C5-4ED4-B85F-D3F4F2ECA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Ďakujem za pozornosť!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5F2759C8-610C-4F56-B575-A3E7BAF28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56848493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126</TotalTime>
  <Words>516</Words>
  <Application>Microsoft Office PowerPoint</Application>
  <PresentationFormat>Vlastná</PresentationFormat>
  <Paragraphs>132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Dym</vt:lpstr>
      <vt:lpstr>Štatistika </vt:lpstr>
      <vt:lpstr>Štatistika:</vt:lpstr>
      <vt:lpstr>Štatistický prieskum</vt:lpstr>
      <vt:lpstr>Spracovanie štatistického prieskumu:</vt:lpstr>
      <vt:lpstr>Vzorový príklad:</vt:lpstr>
      <vt:lpstr>Vzorový príklad:</vt:lpstr>
      <vt:lpstr>Ďakujem za pozornosť!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Štatistika</dc:title>
  <dc:creator>Zuzana  Kodadová</dc:creator>
  <cp:lastModifiedBy>Ema</cp:lastModifiedBy>
  <cp:revision>28</cp:revision>
  <dcterms:created xsi:type="dcterms:W3CDTF">2020-05-15T13:19:54Z</dcterms:created>
  <dcterms:modified xsi:type="dcterms:W3CDTF">2020-06-07T14:01:50Z</dcterms:modified>
</cp:coreProperties>
</file>