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6" r:id="rId2"/>
    <p:sldId id="453" r:id="rId3"/>
    <p:sldId id="465" r:id="rId4"/>
    <p:sldId id="449" r:id="rId5"/>
    <p:sldId id="450" r:id="rId6"/>
    <p:sldId id="451" r:id="rId7"/>
    <p:sldId id="452" r:id="rId8"/>
    <p:sldId id="459" r:id="rId9"/>
    <p:sldId id="460" r:id="rId10"/>
    <p:sldId id="461" r:id="rId11"/>
    <p:sldId id="462" r:id="rId12"/>
    <p:sldId id="463" r:id="rId13"/>
    <p:sldId id="464" r:id="rId14"/>
    <p:sldId id="475" r:id="rId15"/>
    <p:sldId id="476" r:id="rId16"/>
    <p:sldId id="477" r:id="rId17"/>
    <p:sldId id="478" r:id="rId18"/>
    <p:sldId id="479" r:id="rId19"/>
    <p:sldId id="480" r:id="rId20"/>
    <p:sldId id="481" r:id="rId21"/>
    <p:sldId id="482" r:id="rId22"/>
    <p:sldId id="483" r:id="rId23"/>
    <p:sldId id="484" r:id="rId24"/>
    <p:sldId id="485" r:id="rId25"/>
    <p:sldId id="486" r:id="rId26"/>
    <p:sldId id="487" r:id="rId27"/>
    <p:sldId id="488" r:id="rId28"/>
    <p:sldId id="491" r:id="rId29"/>
    <p:sldId id="492" r:id="rId30"/>
    <p:sldId id="493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700" autoAdjust="0"/>
  </p:normalViewPr>
  <p:slideViewPr>
    <p:cSldViewPr>
      <p:cViewPr varScale="1">
        <p:scale>
          <a:sx n="66" d="100"/>
          <a:sy n="66" d="100"/>
        </p:scale>
        <p:origin x="130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17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EA713-D0A9-4ED5-B941-1405076A49F6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9BCD7-E5FC-4786-A099-9D8DF5B477D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5154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9415F-90DF-43EF-80C6-A20BDCAFD5DE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29F97-B4A7-416B-9111-76D1C080BF7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763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pPr/>
              <a:t>26. 6. 2021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9" y="531055"/>
            <a:ext cx="1152128" cy="130501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43" y="480179"/>
            <a:ext cx="1342857" cy="126666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-180527" y="325434"/>
            <a:ext cx="9505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algn="ctr"/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k-SK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TREDNÁ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sk-SK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RIEMYSELNÁ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sk-SK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KOLA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sk-SK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OPRAVNÁ      </a:t>
            </a:r>
          </a:p>
          <a:p>
            <a:pPr algn="ctr"/>
            <a:r>
              <a:rPr lang="sk-SK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TRNAVA</a:t>
            </a:r>
          </a:p>
          <a:p>
            <a:pPr algn="ctr"/>
            <a:endParaRPr lang="sk-SK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sk-SK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spsdtt.edupage.org/photos/skin/slide/ifx84a35aa2d36a0ee1_COVP_obr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437112"/>
            <a:ext cx="7056784" cy="139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67545" y="6093296"/>
            <a:ext cx="504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Škola zapojená do projektu</a:t>
            </a:r>
            <a:endParaRPr lang="sk-SK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85" y="6130793"/>
            <a:ext cx="1784226" cy="5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04076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Učili sme dištančne zo školy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20888"/>
            <a:ext cx="3302494" cy="2476871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7457"/>
            <a:ext cx="2915816" cy="218686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9" y="4293096"/>
            <a:ext cx="3227851" cy="242088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16" y="1183527"/>
            <a:ext cx="3419872" cy="256490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35" y="4221088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98418"/>
      </p:ext>
    </p:extLst>
  </p:cSld>
  <p:clrMapOvr>
    <a:masterClrMapping/>
  </p:clrMapOvr>
  <p:transition spd="slow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Dištančne podľa rozvrhu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693804" cy="5693804"/>
          </a:xfrm>
        </p:spPr>
      </p:pic>
    </p:spTree>
    <p:extLst>
      <p:ext uri="{BB962C8B-B14F-4D97-AF65-F5344CB8AC3E}">
        <p14:creationId xmlns:p14="http://schemas.microsoft.com/office/powerpoint/2010/main" val="1548522129"/>
      </p:ext>
    </p:extLst>
  </p:cSld>
  <p:clrMapOvr>
    <a:masterClrMapping/>
  </p:clrMapOvr>
  <p:transition spd="slow"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Úspech v súťaži AMAVET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dirty="0"/>
              <a:t>V súťaži - Festival vedy a techniky </a:t>
            </a:r>
            <a:r>
              <a:rPr lang="sk-SK" dirty="0" smtClean="0"/>
              <a:t>AMAVET</a:t>
            </a:r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dirty="0"/>
              <a:t>pre Bratislavský a Trnavský kraj </a:t>
            </a:r>
            <a:r>
              <a:rPr lang="sk-SK" dirty="0" smtClean="0"/>
              <a:t>: </a:t>
            </a:r>
            <a:r>
              <a:rPr lang="sk-SK" b="1" dirty="0" smtClean="0"/>
              <a:t>1</a:t>
            </a:r>
            <a:r>
              <a:rPr lang="sk-SK" b="1" dirty="0"/>
              <a:t>. miesto</a:t>
            </a:r>
            <a:r>
              <a:rPr lang="sk-SK" dirty="0"/>
              <a:t> 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- </a:t>
            </a:r>
            <a:r>
              <a:rPr lang="sk-SK" dirty="0"/>
              <a:t>Michal Trúchly a Maťo </a:t>
            </a:r>
            <a:r>
              <a:rPr lang="sk-SK" dirty="0" err="1"/>
              <a:t>Sorád</a:t>
            </a:r>
            <a:r>
              <a:rPr lang="sk-SK" dirty="0"/>
              <a:t> - III. </a:t>
            </a:r>
            <a:r>
              <a:rPr lang="sk-SK" dirty="0" smtClean="0"/>
              <a:t>EA</a:t>
            </a:r>
            <a:endParaRPr lang="sk-SK" dirty="0"/>
          </a:p>
          <a:p>
            <a:pPr marL="0" indent="0">
              <a:buNone/>
            </a:pPr>
            <a:r>
              <a:rPr lang="sk-SK" b="1" dirty="0"/>
              <a:t>6. miesto </a:t>
            </a:r>
            <a:r>
              <a:rPr lang="sk-SK" dirty="0" smtClean="0"/>
              <a:t>Dušan </a:t>
            </a:r>
            <a:r>
              <a:rPr lang="sk-SK" dirty="0" err="1"/>
              <a:t>Ptačin</a:t>
            </a:r>
            <a:r>
              <a:rPr lang="sk-SK" dirty="0"/>
              <a:t> a Dávid </a:t>
            </a:r>
            <a:r>
              <a:rPr lang="sk-SK" dirty="0" err="1"/>
              <a:t>Urminský</a:t>
            </a:r>
            <a:r>
              <a:rPr lang="sk-SK" dirty="0"/>
              <a:t>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II.EB </a:t>
            </a:r>
            <a:r>
              <a:rPr lang="sk-SK" dirty="0"/>
              <a:t>a III.EA 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/>
              <a:t/>
            </a:r>
            <a:br>
              <a:rPr lang="sk-SK" dirty="0"/>
            </a:br>
            <a:r>
              <a:rPr lang="sk-SK" dirty="0"/>
              <a:t>Blahoželáme a ďakujeme za vzornú reprezentáciu školy.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11171"/>
            <a:ext cx="2327267" cy="400506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13703"/>
            <a:ext cx="2826173" cy="20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95531"/>
      </p:ext>
    </p:extLst>
  </p:cSld>
  <p:clrMapOvr>
    <a:masterClrMapping/>
  </p:clrMapOvr>
  <p:transition spd="slow"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Úspech v šachu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Lukáš </a:t>
            </a:r>
            <a:r>
              <a:rPr lang="sk-SK" dirty="0" err="1"/>
              <a:t>Bango</a:t>
            </a:r>
            <a:r>
              <a:rPr lang="sk-SK" dirty="0"/>
              <a:t> z III.A zvíťazil v Majstrovstvách Trnavského kraja stredných škôl v online šachu. Blahoželáme a ďakujeme za reprezentáciu školy.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01008"/>
            <a:ext cx="4056112" cy="30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57361"/>
      </p:ext>
    </p:extLst>
  </p:cSld>
  <p:clrMapOvr>
    <a:masterClrMapping/>
  </p:clrMapOvr>
  <p:transition spd="slow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Mladý </a:t>
            </a:r>
            <a:r>
              <a:rPr lang="sk-SK" dirty="0" err="1" smtClean="0"/>
              <a:t>elektronik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 smtClean="0"/>
              <a:t>Filip </a:t>
            </a:r>
            <a:r>
              <a:rPr lang="sk-SK" dirty="0" err="1" smtClean="0"/>
              <a:t>Majchrák</a:t>
            </a:r>
            <a:r>
              <a:rPr lang="sk-SK" dirty="0" smtClean="0"/>
              <a:t> a Martin </a:t>
            </a:r>
            <a:r>
              <a:rPr lang="sk-SK" dirty="0" err="1" smtClean="0"/>
              <a:t>Šimák</a:t>
            </a:r>
            <a:r>
              <a:rPr lang="sk-SK" dirty="0" smtClean="0"/>
              <a:t> (II.EA) reprezentovali školu na 2. ročníku súťaže žiakov stredných škôl Súťaže mladých </a:t>
            </a:r>
            <a:r>
              <a:rPr lang="sk-SK" dirty="0" err="1" smtClean="0"/>
              <a:t>elektronikov</a:t>
            </a:r>
            <a:r>
              <a:rPr lang="sk-SK" dirty="0" smtClean="0"/>
              <a:t> – dištančne</a:t>
            </a:r>
          </a:p>
          <a:p>
            <a:pPr marL="0" indent="0" algn="just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80" y="3717032"/>
            <a:ext cx="6732240" cy="272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85285"/>
      </p:ext>
    </p:extLst>
  </p:cSld>
  <p:clrMapOvr>
    <a:masterClrMapping/>
  </p:clrMapOvr>
  <p:transition spd="slow" advClick="0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Ekotopfilm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1877" y="166248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Druháci a tretiaci sa zúčastnili dňa 1.12.2020 on </a:t>
            </a:r>
            <a:r>
              <a:rPr lang="sk-SK" dirty="0" err="1" smtClean="0"/>
              <a:t>line</a:t>
            </a:r>
            <a:r>
              <a:rPr lang="sk-SK" dirty="0" smtClean="0"/>
              <a:t> festivalu </a:t>
            </a:r>
            <a:r>
              <a:rPr lang="sk-SK" dirty="0" err="1" smtClean="0"/>
              <a:t>Ekotopfilm</a:t>
            </a:r>
            <a:r>
              <a:rPr lang="sk-SK" dirty="0" smtClean="0"/>
              <a:t>. </a:t>
            </a:r>
            <a:r>
              <a:rPr lang="sk-SK" dirty="0"/>
              <a:t>Cieľom festivalu </a:t>
            </a:r>
            <a:r>
              <a:rPr lang="sk-SK" dirty="0" err="1"/>
              <a:t>Ekotopfilm</a:t>
            </a:r>
            <a:r>
              <a:rPr lang="sk-SK" dirty="0"/>
              <a:t> je inšpiratívnym spôsobom meniť správanie spoločnosti vo vzťahu k životnému prostrediu a vytvoriť priestor k otvorenej diskusii o otázkach trvalo udržateľného rozvoja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1028" name="Picture 4" descr="Ekotopfilm - Obrázo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77" y="4940673"/>
            <a:ext cx="36576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28523"/>
      </p:ext>
    </p:extLst>
  </p:cSld>
  <p:clrMapOvr>
    <a:masterClrMapping/>
  </p:clrMapOvr>
  <p:transition spd="slow" advClick="0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On </a:t>
            </a:r>
            <a:r>
              <a:rPr lang="sk-SK" dirty="0" err="1" smtClean="0"/>
              <a:t>line</a:t>
            </a:r>
            <a:r>
              <a:rPr lang="sk-SK" dirty="0" smtClean="0"/>
              <a:t> protidrogová beseda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D</a:t>
            </a:r>
            <a:r>
              <a:rPr lang="sk-SK" dirty="0" smtClean="0"/>
              <a:t>ňa </a:t>
            </a:r>
            <a:r>
              <a:rPr lang="sk-SK" dirty="0"/>
              <a:t>11. 12. 2020  </a:t>
            </a:r>
            <a:r>
              <a:rPr lang="sk-SK" dirty="0" smtClean="0"/>
              <a:t>sa uskutočnila </a:t>
            </a:r>
            <a:r>
              <a:rPr lang="sk-SK" dirty="0"/>
              <a:t>na hodinách </a:t>
            </a:r>
            <a:r>
              <a:rPr lang="sk-SK" dirty="0" err="1"/>
              <a:t>ObN</a:t>
            </a:r>
            <a:r>
              <a:rPr lang="sk-SK" dirty="0"/>
              <a:t> v triedach I.A, I.D, I.EB </a:t>
            </a:r>
            <a:r>
              <a:rPr lang="sk-SK" dirty="0" smtClean="0"/>
              <a:t>protidrogová beseda organizovaná spoločnosťou </a:t>
            </a:r>
            <a:r>
              <a:rPr lang="sk-SK" dirty="0"/>
              <a:t>Slovensko bez drog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789040"/>
            <a:ext cx="4681393" cy="15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43164"/>
      </p:ext>
    </p:extLst>
  </p:cSld>
  <p:clrMapOvr>
    <a:masterClrMapping/>
  </p:clrMapOvr>
  <p:transition spd="slow" advClick="0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69"/>
          <a:stretch/>
        </p:blipFill>
        <p:spPr>
          <a:xfrm>
            <a:off x="1403648" y="980728"/>
            <a:ext cx="6046243" cy="472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9392"/>
      </p:ext>
    </p:extLst>
  </p:cSld>
  <p:clrMapOvr>
    <a:masterClrMapping/>
  </p:clrMapOvr>
  <p:transition spd="slow"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TTSK zabezpečil pre školu nové </a:t>
            </a:r>
            <a:r>
              <a:rPr lang="sk-SK" smtClean="0"/>
              <a:t>služobné vozidlo </a:t>
            </a:r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894087555"/>
      </p:ext>
    </p:extLst>
  </p:cSld>
  <p:clrMapOvr>
    <a:masterClrMapping/>
  </p:clrMapOvr>
  <p:transition spd="slow" advClick="0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Úspech v ZENITE v elektronike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800" dirty="0" smtClean="0"/>
              <a:t>Matej Sabo III.EB a Michal Trúchly III.EA úspešne reprezentovali školu v krajskom kole ZENIT v elektronike a umiestnili sa na prvých dvoch miestach v kategórii A (3. a 4. ročníky) a rovnako na prvých dvoch miestach v kategórii B (1. a 2. </a:t>
            </a:r>
            <a:r>
              <a:rPr lang="sk-SK" sz="2800" smtClean="0"/>
              <a:t>ročníky) sa </a:t>
            </a:r>
            <a:r>
              <a:rPr lang="sk-SK" sz="2800" dirty="0" smtClean="0"/>
              <a:t>umiestnili Dušan </a:t>
            </a:r>
            <a:r>
              <a:rPr lang="sk-SK" sz="2800" dirty="0" err="1" smtClean="0"/>
              <a:t>Ptačin</a:t>
            </a:r>
            <a:r>
              <a:rPr lang="sk-SK" sz="2800" dirty="0" smtClean="0"/>
              <a:t> II.EB a Adam </a:t>
            </a:r>
            <a:r>
              <a:rPr lang="sk-SK" sz="2800" dirty="0" err="1" smtClean="0"/>
              <a:t>Gergely</a:t>
            </a:r>
            <a:r>
              <a:rPr lang="sk-SK" sz="2800" dirty="0" smtClean="0"/>
              <a:t> I.EC</a:t>
            </a:r>
          </a:p>
          <a:p>
            <a:pPr marL="0" indent="0" algn="ctr">
              <a:buNone/>
            </a:pPr>
            <a:r>
              <a:rPr lang="sk-SK" dirty="0" smtClean="0"/>
              <a:t>Srdečne blahoželáme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087" y="4797152"/>
            <a:ext cx="16478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11601"/>
      </p:ext>
    </p:extLst>
  </p:cSld>
  <p:clrMapOvr>
    <a:masterClrMapping/>
  </p:clrMapOvr>
  <p:transition spd="slow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Dnes 25.9. </a:t>
            </a:r>
            <a:r>
              <a:rPr lang="cs-CZ" dirty="0" err="1" smtClean="0"/>
              <a:t>sme</a:t>
            </a:r>
            <a:r>
              <a:rPr lang="cs-CZ" dirty="0" smtClean="0"/>
              <a:t> </a:t>
            </a:r>
            <a:r>
              <a:rPr lang="cs-CZ" dirty="0" err="1" smtClean="0"/>
              <a:t>mali</a:t>
            </a:r>
            <a:r>
              <a:rPr lang="cs-CZ" dirty="0" smtClean="0"/>
              <a:t> na škole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02" y="1600200"/>
            <a:ext cx="6434396" cy="4525963"/>
          </a:xfrm>
        </p:spPr>
      </p:pic>
    </p:spTree>
    <p:extLst>
      <p:ext uri="{BB962C8B-B14F-4D97-AF65-F5344CB8AC3E}">
        <p14:creationId xmlns:p14="http://schemas.microsoft.com/office/powerpoint/2010/main" val="301481446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Úspech v SOČ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sk-SK" dirty="0"/>
              <a:t>Aj v tomto ročníku krajského kola (organizátor Gymnázium </a:t>
            </a:r>
            <a:r>
              <a:rPr lang="sk-SK" dirty="0" err="1"/>
              <a:t>Pierra</a:t>
            </a:r>
            <a:r>
              <a:rPr lang="sk-SK" dirty="0"/>
              <a:t> de </a:t>
            </a:r>
            <a:r>
              <a:rPr lang="sk-SK" dirty="0" err="1"/>
              <a:t>Coubertina</a:t>
            </a:r>
            <a:r>
              <a:rPr lang="sk-SK" dirty="0"/>
              <a:t> Piešťany), ktoré sa konalo online formou sme dosiahli výborné výsledky – dve prvé, tri druhé a tri tretie miesta sú úspechom :</a:t>
            </a:r>
          </a:p>
          <a:p>
            <a:pPr marL="0" indent="0" algn="just">
              <a:buNone/>
            </a:pPr>
            <a:r>
              <a:rPr lang="sk-SK" b="1" dirty="0" smtClean="0">
                <a:solidFill>
                  <a:srgbClr val="FF0000"/>
                </a:solidFill>
              </a:rPr>
              <a:t>1. miesto </a:t>
            </a:r>
            <a:r>
              <a:rPr lang="sk-SK" b="1" dirty="0">
                <a:solidFill>
                  <a:srgbClr val="FF0000"/>
                </a:solidFill>
              </a:rPr>
              <a:t>a postup do celoštátneho kola :</a:t>
            </a:r>
            <a:endParaRPr lang="sk-SK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k-SK" b="1" dirty="0"/>
              <a:t>Kategória 09 - Strojárstvo, hutníctvo, doprava </a:t>
            </a:r>
            <a:endParaRPr lang="sk-SK" dirty="0"/>
          </a:p>
          <a:p>
            <a:pPr marL="0" indent="0" algn="just">
              <a:buNone/>
            </a:pPr>
            <a:r>
              <a:rPr lang="sk-SK" dirty="0"/>
              <a:t>Jakub </a:t>
            </a:r>
            <a:r>
              <a:rPr lang="sk-SK" dirty="0" err="1"/>
              <a:t>Halaš</a:t>
            </a:r>
            <a:r>
              <a:rPr lang="sk-SK" dirty="0"/>
              <a:t> (IV.CE-C) – Aerodynamika vozidla a návrh karosérie vozidla (konzultant : Ing. Hana </a:t>
            </a:r>
            <a:r>
              <a:rPr lang="sk-SK" dirty="0" err="1"/>
              <a:t>Šályová</a:t>
            </a:r>
            <a:r>
              <a:rPr lang="sk-SK" dirty="0"/>
              <a:t>)</a:t>
            </a:r>
          </a:p>
          <a:p>
            <a:pPr marL="0" indent="0" algn="just">
              <a:buNone/>
            </a:pPr>
            <a:r>
              <a:rPr lang="sk-SK" b="1" dirty="0"/>
              <a:t>Kategória 11 – Informatika</a:t>
            </a:r>
            <a:endParaRPr lang="sk-SK" dirty="0"/>
          </a:p>
          <a:p>
            <a:pPr marL="0" indent="0" algn="just">
              <a:buNone/>
            </a:pPr>
            <a:r>
              <a:rPr lang="sk-SK" dirty="0"/>
              <a:t>Tomáš Karel (IV.EB) – Inteligentný dom (konzultant Ing. Roman Ilavský)</a:t>
            </a:r>
          </a:p>
          <a:p>
            <a:pPr marL="0" indent="0" algn="just">
              <a:buNone/>
            </a:pP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54641224"/>
      </p:ext>
    </p:extLst>
  </p:cSld>
  <p:clrMapOvr>
    <a:masterClrMapping/>
  </p:clrMapOvr>
  <p:transition spd="slow" advClick="0"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Úspech v SOČ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b="1" dirty="0" smtClean="0">
                <a:solidFill>
                  <a:srgbClr val="FF0000"/>
                </a:solidFill>
              </a:rPr>
              <a:t>2. miesto </a:t>
            </a:r>
            <a:r>
              <a:rPr lang="sk-SK" b="1" dirty="0">
                <a:solidFill>
                  <a:srgbClr val="FF0000"/>
                </a:solidFill>
              </a:rPr>
              <a:t>a postup do celoštátneho kola :</a:t>
            </a:r>
            <a:endParaRPr lang="sk-SK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b="1" dirty="0"/>
              <a:t>Kategória 02 – Matematika, fyzika  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Tomáš Krasňanský (IV.EB) – Návrh konštrukcie </a:t>
            </a:r>
            <a:r>
              <a:rPr lang="sk-SK" dirty="0" err="1"/>
              <a:t>fotovoltiky</a:t>
            </a:r>
            <a:r>
              <a:rPr lang="sk-SK" dirty="0"/>
              <a:t> v RD (konzultant : Ing. Vladimír </a:t>
            </a:r>
            <a:r>
              <a:rPr lang="sk-SK" dirty="0" err="1"/>
              <a:t>Brath</a:t>
            </a:r>
            <a:r>
              <a:rPr lang="sk-SK" dirty="0"/>
              <a:t>)</a:t>
            </a:r>
          </a:p>
          <a:p>
            <a:pPr marL="0" indent="0">
              <a:buNone/>
            </a:pPr>
            <a:r>
              <a:rPr lang="sk-SK" b="1" dirty="0"/>
              <a:t>Kategória 05 – Životné prostredie, geografia, geodézia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Jozef </a:t>
            </a:r>
            <a:r>
              <a:rPr lang="sk-SK" dirty="0" err="1"/>
              <a:t>Doboš</a:t>
            </a:r>
            <a:r>
              <a:rPr lang="sk-SK" dirty="0"/>
              <a:t>, Lukáš </a:t>
            </a:r>
            <a:r>
              <a:rPr lang="sk-SK" dirty="0" err="1"/>
              <a:t>Marušinec</a:t>
            </a:r>
            <a:r>
              <a:rPr lang="sk-SK" dirty="0"/>
              <a:t> (IV.CE-E) - Elektrický RC automobil so solárnym dobíjaním (konzultant Ing. Roman Ilavský)</a:t>
            </a:r>
          </a:p>
          <a:p>
            <a:pPr marL="0" indent="0">
              <a:buNone/>
            </a:pPr>
            <a:r>
              <a:rPr lang="sk-SK" b="1" dirty="0"/>
              <a:t>Kategória 12 – </a:t>
            </a:r>
            <a:r>
              <a:rPr lang="sk-SK" b="1" dirty="0" err="1"/>
              <a:t>Elektrotechnika,hardware</a:t>
            </a:r>
            <a:r>
              <a:rPr lang="sk-SK" b="1" dirty="0"/>
              <a:t>, </a:t>
            </a:r>
            <a:r>
              <a:rPr lang="sk-SK" b="1" dirty="0" err="1"/>
              <a:t>mechatronika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Juraj </a:t>
            </a:r>
            <a:r>
              <a:rPr lang="sk-SK" dirty="0" err="1"/>
              <a:t>Halada</a:t>
            </a:r>
            <a:r>
              <a:rPr lang="sk-SK" dirty="0"/>
              <a:t> (IV.EA) - Elektrická </a:t>
            </a:r>
            <a:r>
              <a:rPr lang="sk-SK" dirty="0" err="1"/>
              <a:t>bodovačka</a:t>
            </a:r>
            <a:r>
              <a:rPr lang="sk-SK" dirty="0"/>
              <a:t> článkov akumulátorov (konzultant : Ing. Vladimír </a:t>
            </a:r>
            <a:r>
              <a:rPr lang="sk-SK" dirty="0" err="1"/>
              <a:t>Brath</a:t>
            </a:r>
            <a:r>
              <a:rPr lang="sk-SK" dirty="0"/>
              <a:t>)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10534797"/>
      </p:ext>
    </p:extLst>
  </p:cSld>
  <p:clrMapOvr>
    <a:masterClrMapping/>
  </p:clrMapOvr>
  <p:transition spd="slow" advClick="0"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Úspech v SOČ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k-SK" b="1" dirty="0" smtClean="0">
                <a:solidFill>
                  <a:srgbClr val="FF0000"/>
                </a:solidFill>
              </a:rPr>
              <a:t>3. miesto </a:t>
            </a:r>
            <a:r>
              <a:rPr lang="sk-SK" b="1" dirty="0">
                <a:solidFill>
                  <a:srgbClr val="FF0000"/>
                </a:solidFill>
              </a:rPr>
              <a:t>:</a:t>
            </a:r>
            <a:endParaRPr lang="sk-SK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b="1" dirty="0"/>
              <a:t>Kategória 02 – Matematika, fyzika  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Maroš </a:t>
            </a:r>
            <a:r>
              <a:rPr lang="sk-SK" dirty="0" err="1"/>
              <a:t>Fandel</a:t>
            </a:r>
            <a:r>
              <a:rPr lang="sk-SK" dirty="0"/>
              <a:t>,  Krištof Kulifaj (IV.EB) - Nízkofrekvenčný </a:t>
            </a:r>
            <a:r>
              <a:rPr lang="sk-SK" dirty="0" err="1"/>
              <a:t>elektronkový</a:t>
            </a:r>
            <a:r>
              <a:rPr lang="sk-SK" dirty="0"/>
              <a:t> zosilňovač (konzultant : Ing. Vladimír </a:t>
            </a:r>
            <a:r>
              <a:rPr lang="sk-SK" dirty="0" err="1"/>
              <a:t>Brath</a:t>
            </a:r>
            <a:r>
              <a:rPr lang="sk-SK" dirty="0"/>
              <a:t>)</a:t>
            </a:r>
          </a:p>
          <a:p>
            <a:pPr marL="0" indent="0">
              <a:buNone/>
            </a:pPr>
            <a:r>
              <a:rPr lang="sk-SK" b="1" dirty="0"/>
              <a:t>Kategória 14 - Tvorba učebných pomôcok, didaktické technológie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Monika Zapletalová (IV.DT): Pracovný zošit pre účtovnú dokumentáciu v softvéri Omega pre ekonomickú prax (konzultant: Ing. Ľubica </a:t>
            </a:r>
            <a:r>
              <a:rPr lang="sk-SK" dirty="0" err="1"/>
              <a:t>Gergelyová</a:t>
            </a:r>
            <a:r>
              <a:rPr lang="sk-SK" dirty="0"/>
              <a:t>)</a:t>
            </a:r>
          </a:p>
          <a:p>
            <a:pPr marL="0" indent="0">
              <a:buNone/>
            </a:pPr>
            <a:r>
              <a:rPr lang="sk-SK" b="1" dirty="0"/>
              <a:t>Kategória 15 - Ekonomika a riadenie 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              Michaela Danišová (IV.DT) : Ako budovať spokojnosť zákazníka vo firme (konzultant: Ing. Ľubica </a:t>
            </a:r>
            <a:r>
              <a:rPr lang="sk-SK" dirty="0" err="1"/>
              <a:t>Gergelyová</a:t>
            </a:r>
            <a:r>
              <a:rPr lang="sk-SK" dirty="0"/>
              <a:t>)</a:t>
            </a:r>
          </a:p>
          <a:p>
            <a:pPr marL="0" indent="0">
              <a:buNone/>
            </a:pPr>
            <a:r>
              <a:rPr lang="sk-SK" dirty="0"/>
              <a:t> </a:t>
            </a:r>
          </a:p>
          <a:p>
            <a:pPr marL="0" indent="0">
              <a:buNone/>
            </a:pPr>
            <a:r>
              <a:rPr lang="sk-SK" b="1" dirty="0"/>
              <a:t>              Blahoželáme k úspechu a ďakujeme študentom i konzultantom k výbornej reprezentácii školy.                                                    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28333895"/>
      </p:ext>
    </p:extLst>
  </p:cSld>
  <p:clrMapOvr>
    <a:masterClrMapping/>
  </p:clrMapOvr>
  <p:transition spd="slow" advClick="0"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Úspech v </a:t>
            </a:r>
            <a:r>
              <a:rPr lang="sk-SK" dirty="0" err="1" smtClean="0"/>
              <a:t>Amavet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Naši študenti Matej </a:t>
            </a:r>
            <a:r>
              <a:rPr lang="sk-SK" dirty="0" err="1"/>
              <a:t>Varáček</a:t>
            </a:r>
            <a:r>
              <a:rPr lang="sk-SK" dirty="0"/>
              <a:t> a </a:t>
            </a:r>
            <a:r>
              <a:rPr lang="sk-SK" dirty="0" err="1"/>
              <a:t>Simon</a:t>
            </a:r>
            <a:r>
              <a:rPr lang="sk-SK" dirty="0"/>
              <a:t> Polakovič (II.EA) postúpili do celoštátneho kola súťaže </a:t>
            </a:r>
            <a:r>
              <a:rPr lang="sk-SK" dirty="0" err="1"/>
              <a:t>Amavet</a:t>
            </a:r>
            <a:r>
              <a:rPr lang="sk-SK" dirty="0"/>
              <a:t> - Junior Internet. Srdečne blahoželáme.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65104"/>
            <a:ext cx="33337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01541"/>
      </p:ext>
    </p:extLst>
  </p:cSld>
  <p:clrMapOvr>
    <a:masterClrMapping/>
  </p:clrMapOvr>
  <p:transition spd="slow" advClick="0"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Dobiehali sme  </a:t>
            </a:r>
            <a:r>
              <a:rPr lang="sk-SK" dirty="0" smtClean="0"/>
              <a:t>praktické zručnosti</a:t>
            </a:r>
            <a:endParaRPr lang="sk-SK" dirty="0"/>
          </a:p>
        </p:txBody>
      </p:sp>
      <p:pic>
        <p:nvPicPr>
          <p:cNvPr id="9" name="Zástupný symbol obsah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45" y="3911229"/>
            <a:ext cx="3319447" cy="2214934"/>
          </a:xfr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209872"/>
            <a:ext cx="3492839" cy="233063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44" y="1354120"/>
            <a:ext cx="3319447" cy="2214934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92923"/>
            <a:ext cx="3492839" cy="23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8014"/>
      </p:ext>
    </p:extLst>
  </p:cSld>
  <p:clrMapOvr>
    <a:masterClrMapping/>
  </p:clrMapOvr>
  <p:transition spd="slow"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Maturita – anglický jazyk B2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39" y="1600200"/>
            <a:ext cx="6048521" cy="4525963"/>
          </a:xfrm>
        </p:spPr>
      </p:pic>
    </p:spTree>
    <p:extLst>
      <p:ext uri="{BB962C8B-B14F-4D97-AF65-F5344CB8AC3E}">
        <p14:creationId xmlns:p14="http://schemas.microsoft.com/office/powerpoint/2010/main" val="437690226"/>
      </p:ext>
    </p:extLst>
  </p:cSld>
  <p:clrMapOvr>
    <a:masterClrMapping/>
  </p:clrMapOvr>
  <p:transition spd="slow" advClick="0"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Rozlúčka s absolventami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1124744"/>
            <a:ext cx="554461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76440"/>
      </p:ext>
    </p:extLst>
  </p:cSld>
  <p:clrMapOvr>
    <a:masterClrMapping/>
  </p:clrMapOvr>
  <p:transition spd="slow" advClick="0"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Rozlúčka s absolventami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6" y="1593336"/>
            <a:ext cx="3960440" cy="296350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88" y="1593336"/>
            <a:ext cx="460851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27818"/>
      </p:ext>
    </p:extLst>
  </p:cSld>
  <p:clrMapOvr>
    <a:masterClrMapping/>
  </p:clrMapOvr>
  <p:transition spd="slow" advClick="0"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Škola pokračuje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17" y="1171795"/>
            <a:ext cx="5719365" cy="5719365"/>
          </a:xfrm>
        </p:spPr>
      </p:pic>
    </p:spTree>
    <p:extLst>
      <p:ext uri="{BB962C8B-B14F-4D97-AF65-F5344CB8AC3E}">
        <p14:creationId xmlns:p14="http://schemas.microsoft.com/office/powerpoint/2010/main" val="2412043498"/>
      </p:ext>
    </p:extLst>
  </p:cSld>
  <p:clrMapOvr>
    <a:masterClrMapping/>
  </p:clrMapOvr>
  <p:transition spd="slow" advClick="0"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Salón elektromobilov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Tím "</a:t>
            </a:r>
            <a:r>
              <a:rPr lang="sk-SK" dirty="0" err="1"/>
              <a:t>Dopraváci</a:t>
            </a:r>
            <a:r>
              <a:rPr lang="sk-SK" dirty="0"/>
              <a:t>" sa zúčastnili akcie Salón elektromobilov 2021 v Bory </a:t>
            </a:r>
            <a:r>
              <a:rPr lang="sk-SK" dirty="0" err="1"/>
              <a:t>Mall</a:t>
            </a:r>
            <a:r>
              <a:rPr lang="sk-SK" dirty="0"/>
              <a:t> v Bratislave 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156035"/>
            <a:ext cx="2139702" cy="285293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93" y="2567264"/>
            <a:ext cx="1707654" cy="227687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7836"/>
            <a:ext cx="3203848" cy="240288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3" y="2558136"/>
            <a:ext cx="3203848" cy="18997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02" y="3211895"/>
            <a:ext cx="2153145" cy="287086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49" y="4582503"/>
            <a:ext cx="1721097" cy="229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1041"/>
      </p:ext>
    </p:extLst>
  </p:cSld>
  <p:clrMapOvr>
    <a:masterClrMapping/>
  </p:clrMapOvr>
  <p:transition spd="slow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Európsky deň jazykov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94" y="2132856"/>
            <a:ext cx="2589212" cy="345228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943" y="4215614"/>
            <a:ext cx="2852936" cy="213970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9" y="1641490"/>
            <a:ext cx="2987824" cy="199365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71" y="1664554"/>
            <a:ext cx="2953259" cy="197059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08" y="4365104"/>
            <a:ext cx="3169092" cy="21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17962"/>
      </p:ext>
    </p:extLst>
  </p:cSld>
  <p:clrMapOvr>
    <a:masterClrMapping/>
  </p:clrMapOvr>
  <p:transition spd="slow" advClick="0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Rozlúčka s kolegami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7" y="1600200"/>
            <a:ext cx="7690506" cy="4525963"/>
          </a:xfrm>
        </p:spPr>
      </p:pic>
    </p:spTree>
    <p:extLst>
      <p:ext uri="{BB962C8B-B14F-4D97-AF65-F5344CB8AC3E}">
        <p14:creationId xmlns:p14="http://schemas.microsoft.com/office/powerpoint/2010/main" val="1184489364"/>
      </p:ext>
    </p:extLst>
  </p:cSld>
  <p:clrMapOvr>
    <a:masterClrMapping/>
  </p:clrMapOvr>
  <p:transition spd="slow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Vyhlásili </a:t>
            </a:r>
            <a:r>
              <a:rPr lang="cs-CZ" dirty="0" err="1" smtClean="0"/>
              <a:t>sme</a:t>
            </a:r>
            <a:r>
              <a:rPr lang="cs-CZ" dirty="0" smtClean="0"/>
              <a:t> </a:t>
            </a:r>
            <a:r>
              <a:rPr lang="cs-CZ" dirty="0" err="1" smtClean="0"/>
              <a:t>súťaž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45" y="1600200"/>
            <a:ext cx="6399309" cy="4525963"/>
          </a:xfrm>
        </p:spPr>
      </p:pic>
    </p:spTree>
    <p:extLst>
      <p:ext uri="{BB962C8B-B14F-4D97-AF65-F5344CB8AC3E}">
        <p14:creationId xmlns:p14="http://schemas.microsoft.com/office/powerpoint/2010/main" val="341755316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Šachový </a:t>
            </a:r>
            <a:r>
              <a:rPr lang="cs-CZ" smtClean="0"/>
              <a:t>úspech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Lukáš </a:t>
            </a:r>
            <a:r>
              <a:rPr lang="sk-SK" dirty="0" err="1"/>
              <a:t>Bango</a:t>
            </a:r>
            <a:r>
              <a:rPr lang="sk-SK" dirty="0"/>
              <a:t> (III.A) s individuálnym 1.miestom a Václav </a:t>
            </a:r>
            <a:r>
              <a:rPr lang="sk-SK" dirty="0" err="1"/>
              <a:t>Švarc</a:t>
            </a:r>
            <a:r>
              <a:rPr lang="sk-SK" dirty="0"/>
              <a:t> (III.EA) s individuálnym 3. miestom zaradili našu školu na 1.miesto v Trnavskom šachovom rebríčku stredných škôl. Blahoželáme.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9"/>
          <a:stretch/>
        </p:blipFill>
        <p:spPr>
          <a:xfrm>
            <a:off x="438944" y="193502"/>
            <a:ext cx="1612776" cy="139183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1853" y="4029067"/>
            <a:ext cx="307234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084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Emma </a:t>
            </a:r>
            <a:r>
              <a:rPr lang="cs-CZ" sz="3600" dirty="0" err="1" smtClean="0"/>
              <a:t>Damaškovičová</a:t>
            </a:r>
            <a:r>
              <a:rPr lang="cs-CZ" sz="3600" dirty="0" smtClean="0"/>
              <a:t>  (II.A) získala 3. </a:t>
            </a:r>
            <a:r>
              <a:rPr lang="cs-CZ" sz="3600" dirty="0" err="1" smtClean="0"/>
              <a:t>miesto</a:t>
            </a:r>
            <a:r>
              <a:rPr lang="cs-CZ" sz="3600" dirty="0" smtClean="0"/>
              <a:t> v </a:t>
            </a:r>
            <a:r>
              <a:rPr lang="cs-CZ" sz="3600" dirty="0" err="1" smtClean="0"/>
              <a:t>regionálnom</a:t>
            </a:r>
            <a:r>
              <a:rPr lang="cs-CZ" sz="3600" dirty="0" smtClean="0"/>
              <a:t> kole </a:t>
            </a:r>
            <a:r>
              <a:rPr lang="cs-CZ" sz="3600" dirty="0" err="1" smtClean="0"/>
              <a:t>Hollého</a:t>
            </a:r>
            <a:r>
              <a:rPr lang="cs-CZ" sz="3600" dirty="0" smtClean="0"/>
              <a:t> </a:t>
            </a:r>
            <a:r>
              <a:rPr lang="cs-CZ" sz="3600" dirty="0" err="1" smtClean="0"/>
              <a:t>pamätníka</a:t>
            </a:r>
            <a:endParaRPr lang="sk-SK" sz="36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4094"/>
            <a:ext cx="3430646" cy="4525963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3024336" cy="452129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619672" y="6093296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/>
              <a:t>Blahoželáme</a:t>
            </a:r>
            <a:r>
              <a:rPr lang="cs-CZ" sz="3200" dirty="0" smtClean="0"/>
              <a:t> !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54830104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Boli sme na župnej akcii </a:t>
            </a:r>
            <a:br>
              <a:rPr lang="sk-SK" dirty="0" smtClean="0"/>
            </a:br>
            <a:r>
              <a:rPr lang="sk-SK" dirty="0" smtClean="0"/>
              <a:t>Mladý záchranár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636912"/>
            <a:ext cx="3494517" cy="262088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" y="1642492"/>
            <a:ext cx="2651787" cy="198884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" y="4797151"/>
            <a:ext cx="2669556" cy="200216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05" y="1532952"/>
            <a:ext cx="2747799" cy="206084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05" y="4653136"/>
            <a:ext cx="2747799" cy="20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2869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...a zase prišiel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69" y="1909737"/>
            <a:ext cx="6249473" cy="3749684"/>
          </a:xfrm>
        </p:spPr>
      </p:pic>
    </p:spTree>
    <p:extLst>
      <p:ext uri="{BB962C8B-B14F-4D97-AF65-F5344CB8AC3E}">
        <p14:creationId xmlns:p14="http://schemas.microsoft.com/office/powerpoint/2010/main" val="3056388862"/>
      </p:ext>
    </p:extLst>
  </p:cSld>
  <p:clrMapOvr>
    <a:masterClrMapping/>
  </p:clrMapOvr>
  <p:transition spd="slow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prázdne triedy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26" y="1848379"/>
            <a:ext cx="6268792" cy="3872960"/>
          </a:xfrm>
        </p:spPr>
      </p:pic>
    </p:spTree>
    <p:extLst>
      <p:ext uri="{BB962C8B-B14F-4D97-AF65-F5344CB8AC3E}">
        <p14:creationId xmlns:p14="http://schemas.microsoft.com/office/powerpoint/2010/main" val="2309286366"/>
      </p:ext>
    </p:extLst>
  </p:cSld>
  <p:clrMapOvr>
    <a:masterClrMapping/>
  </p:clrMapOvr>
  <p:transition spd="slow" advClick="0" advTm="10000"/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82599</TotalTime>
  <Words>384</Words>
  <Application>Microsoft Office PowerPoint</Application>
  <PresentationFormat>Prezentácia na obrazovke (4:3)</PresentationFormat>
  <Paragraphs>75</Paragraphs>
  <Slides>30</Slides>
  <Notes>0</Notes>
  <HiddenSlides>1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3" baseType="lpstr">
      <vt:lpstr>Arial</vt:lpstr>
      <vt:lpstr>Calibri</vt:lpstr>
      <vt:lpstr>Motív Office</vt:lpstr>
      <vt:lpstr>Prezentácia programu PowerPoint</vt:lpstr>
      <vt:lpstr>Dnes 25.9. sme mali na škole</vt:lpstr>
      <vt:lpstr>Európsky deň jazykov</vt:lpstr>
      <vt:lpstr>Vyhlásili sme súťaž</vt:lpstr>
      <vt:lpstr>Šachový úspech</vt:lpstr>
      <vt:lpstr>Emma Damaškovičová  (II.A) získala 3. miesto v regionálnom kole Hollého pamätníka</vt:lpstr>
      <vt:lpstr>Boli sme na župnej akcii  Mladý záchranár</vt:lpstr>
      <vt:lpstr>...a zase prišiel</vt:lpstr>
      <vt:lpstr>a prázdne triedy</vt:lpstr>
      <vt:lpstr>Učili sme dištančne zo školy</vt:lpstr>
      <vt:lpstr>Dištančne podľa rozvrhu</vt:lpstr>
      <vt:lpstr>Úspech v súťaži AMAVET</vt:lpstr>
      <vt:lpstr>Úspech v šachu</vt:lpstr>
      <vt:lpstr>Mladý elektronik</vt:lpstr>
      <vt:lpstr>Ekotopfilm</vt:lpstr>
      <vt:lpstr>On line protidrogová beseda</vt:lpstr>
      <vt:lpstr>Prezentácia programu PowerPoint</vt:lpstr>
      <vt:lpstr>TTSK zabezpečil pre školu nové služobné vozidlo </vt:lpstr>
      <vt:lpstr>Úspech v ZENITE v elektronike</vt:lpstr>
      <vt:lpstr>Úspech v SOČ </vt:lpstr>
      <vt:lpstr>Úspech v SOČ</vt:lpstr>
      <vt:lpstr>Úspech v SOČ</vt:lpstr>
      <vt:lpstr>Úspech v Amavet</vt:lpstr>
      <vt:lpstr>Dobiehali sme  praktické zručnosti</vt:lpstr>
      <vt:lpstr>Maturita – anglický jazyk B2</vt:lpstr>
      <vt:lpstr>   Rozlúčka s absolventami</vt:lpstr>
      <vt:lpstr>Rozlúčka s absolventami</vt:lpstr>
      <vt:lpstr>Škola pokračuje</vt:lpstr>
      <vt:lpstr>Salón elektromobilov</vt:lpstr>
      <vt:lpstr>Rozlúčka s kolegami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Peter</dc:creator>
  <cp:lastModifiedBy>peterpapik.spsdtt@gmail.com</cp:lastModifiedBy>
  <cp:revision>1516</cp:revision>
  <dcterms:created xsi:type="dcterms:W3CDTF">2014-10-21T12:34:03Z</dcterms:created>
  <dcterms:modified xsi:type="dcterms:W3CDTF">2021-06-26T13:25:18Z</dcterms:modified>
</cp:coreProperties>
</file>