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6" r:id="rId3"/>
    <p:sldId id="257" r:id="rId4"/>
    <p:sldId id="274" r:id="rId5"/>
    <p:sldId id="275" r:id="rId6"/>
    <p:sldId id="276" r:id="rId7"/>
    <p:sldId id="277" r:id="rId8"/>
    <p:sldId id="269" r:id="rId9"/>
    <p:sldId id="286" r:id="rId10"/>
    <p:sldId id="278" r:id="rId11"/>
    <p:sldId id="288" r:id="rId12"/>
    <p:sldId id="281" r:id="rId13"/>
    <p:sldId id="285" r:id="rId14"/>
    <p:sldId id="271" r:id="rId15"/>
    <p:sldId id="287" r:id="rId16"/>
    <p:sldId id="279" r:id="rId17"/>
    <p:sldId id="280" r:id="rId18"/>
    <p:sldId id="28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78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5EF8982-E1E0-4305-91C5-8FD2899888FD}" type="datetimeFigureOut">
              <a:rPr lang="pl-PL" smtClean="0"/>
              <a:t>2020-10-12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FF41DDB-A33A-42A4-A595-21F2A45136D1}" type="slidenum">
              <a:rPr lang="pl-PL" smtClean="0"/>
              <a:t>‹#›</a:t>
            </a:fld>
            <a:endParaRPr lang="pl-PL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493014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8982-E1E0-4305-91C5-8FD2899888FD}" type="datetimeFigureOut">
              <a:rPr lang="pl-PL" smtClean="0"/>
              <a:t>2020-10-12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1DDB-A33A-42A4-A595-21F2A45136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77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8982-E1E0-4305-91C5-8FD2899888FD}" type="datetimeFigureOut">
              <a:rPr lang="pl-PL" smtClean="0"/>
              <a:t>2020-10-12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1DDB-A33A-42A4-A595-21F2A45136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089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8982-E1E0-4305-91C5-8FD2899888FD}" type="datetimeFigureOut">
              <a:rPr lang="pl-PL" smtClean="0"/>
              <a:t>2020-10-12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1DDB-A33A-42A4-A595-21F2A45136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909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EF8982-E1E0-4305-91C5-8FD2899888FD}" type="datetimeFigureOut">
              <a:rPr lang="pl-PL" smtClean="0"/>
              <a:t>2020-10-12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F41DDB-A33A-42A4-A595-21F2A45136D1}" type="slidenum">
              <a:rPr lang="pl-PL" smtClean="0"/>
              <a:t>‹#›</a:t>
            </a:fld>
            <a:endParaRPr lang="pl-PL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4773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8982-E1E0-4305-91C5-8FD2899888FD}" type="datetimeFigureOut">
              <a:rPr lang="pl-PL" smtClean="0"/>
              <a:t>2020-10-12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1DDB-A33A-42A4-A595-21F2A45136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2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8982-E1E0-4305-91C5-8FD2899888FD}" type="datetimeFigureOut">
              <a:rPr lang="pl-PL" smtClean="0"/>
              <a:t>2020-10-12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1DDB-A33A-42A4-A595-21F2A45136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13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8982-E1E0-4305-91C5-8FD2899888FD}" type="datetimeFigureOut">
              <a:rPr lang="pl-PL" smtClean="0"/>
              <a:t>2020-10-12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1DDB-A33A-42A4-A595-21F2A45136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640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8982-E1E0-4305-91C5-8FD2899888FD}" type="datetimeFigureOut">
              <a:rPr lang="pl-PL" smtClean="0"/>
              <a:t>2020-10-12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1DDB-A33A-42A4-A595-21F2A45136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140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EF8982-E1E0-4305-91C5-8FD2899888FD}" type="datetimeFigureOut">
              <a:rPr lang="pl-PL" smtClean="0"/>
              <a:t>2020-10-12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F41DDB-A33A-42A4-A595-21F2A45136D1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783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EF8982-E1E0-4305-91C5-8FD2899888FD}" type="datetimeFigureOut">
              <a:rPr lang="pl-PL" smtClean="0"/>
              <a:t>2020-10-12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F41DDB-A33A-42A4-A595-21F2A45136D1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263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5EF8982-E1E0-4305-91C5-8FD2899888FD}" type="datetimeFigureOut">
              <a:rPr lang="pl-PL" smtClean="0"/>
              <a:t>2020-10-12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AFF41DDB-A33A-42A4-A595-21F2A45136D1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1778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katedra.uksw.edu.pl/dydaktyka/cwiczenia/roman_ingarden.pdf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eTD4h8_HT0" TargetMode="External"/><Relationship Id="rId2" Type="http://schemas.openxmlformats.org/officeDocument/2006/relationships/hyperlink" Target="https://www.youtube.com/watch?v=rBhg5OkwBx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www.edukator.pl/roman-ingarden,5396.html" TargetMode="External"/><Relationship Id="rId7" Type="http://schemas.openxmlformats.org/officeDocument/2006/relationships/hyperlink" Target="https://dzieje.pl/dziedzictwo-kulturowe/roman-ingarden-nieznane-oblicze-filozofa" TargetMode="External"/><Relationship Id="rId2" Type="http://schemas.openxmlformats.org/officeDocument/2006/relationships/hyperlink" Target="https://krakow.gosc.pl/doc/6345108.Nie-pisal-latw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" TargetMode="External"/><Relationship Id="rId5" Type="http://schemas.openxmlformats.org/officeDocument/2006/relationships/hyperlink" Target="https://encyklopedia.pwn.pl/haslo/Ingarden-Roman-Witold;3914717.html" TargetMode="External"/><Relationship Id="rId4" Type="http://schemas.openxmlformats.org/officeDocument/2006/relationships/hyperlink" Target="https://pl.wikipedia.org/wiki/Roman_Ingarden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>
            <a:extLst>
              <a:ext uri="{FF2B5EF4-FFF2-40B4-BE49-F238E27FC236}">
                <a16:creationId xmlns="" xmlns:a16="http://schemas.microsoft.com/office/drawing/2014/main" id="{C5F79084-E805-48DA-8EAC-CD5FD493EE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0">
            <a:extLst>
              <a:ext uri="{FF2B5EF4-FFF2-40B4-BE49-F238E27FC236}">
                <a16:creationId xmlns="" xmlns:a16="http://schemas.microsoft.com/office/drawing/2014/main" id="{E0FDBC02-48C1-48B7-BF61-2D10CC72F0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="" xmlns:a16="http://schemas.microsoft.com/office/drawing/2014/main" id="{4462AAD0-42E1-4737-9C88-868AC0C1DD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="" xmlns:a16="http://schemas.microsoft.com/office/drawing/2014/main" id="{B8A582B3-A3B3-49D5-BBF0-98FEA4C2FB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E143F64-D44C-4123-A2E1-FEC1C3F30C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7DB13B9-D0D4-4393-AFAB-2B39448B22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F1537A0C-C014-4D2B-9A55-92011B20D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7508"/>
          <a:stretch/>
        </p:blipFill>
        <p:spPr>
          <a:xfrm>
            <a:off x="160867" y="160867"/>
            <a:ext cx="11870265" cy="653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0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F92F1BEF-3126-40BD-96AA-8A93EE6CD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825079"/>
            <a:ext cx="3749419" cy="50137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W 1950 r. za krytyczny stosunek do marksizmu został pozbawiany prawa do wykładania na macierzystym Uniwersytecie Jagiellońskim i publikowania prac o tematyce fenomenologicznej. Ten czas wykorzystał m.in. na dokonanie wzorcowego przekładu </a:t>
            </a:r>
            <a:r>
              <a:rPr lang="pl-PL" i="1" dirty="0">
                <a:solidFill>
                  <a:srgbClr val="FF0000"/>
                </a:solidFill>
              </a:rPr>
              <a:t>„Krytyki czystego rozumu” </a:t>
            </a:r>
            <a:r>
              <a:rPr lang="pl-PL" dirty="0"/>
              <a:t>Immanuela Kanta. Choć sam był racjonalistą, przez lata korespondował z Edytą Stein, a wśród jego uczniów znaleźli się Karol Wojtyła czy Józef Tischner. </a:t>
            </a:r>
          </a:p>
          <a:p>
            <a:pPr algn="ctr"/>
            <a:endParaRPr lang="pl-PL" sz="1700" dirty="0"/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5679B9CC-4A45-4D88-BB7F-F02364F10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467" y="825079"/>
            <a:ext cx="6517065" cy="48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6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271845" y="1213338"/>
            <a:ext cx="5392615" cy="4788877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W 1975 roku ukazał się tekst, który można polecić każdemu </a:t>
            </a:r>
            <a:r>
              <a:rPr lang="pl-PL" b="1" i="1" dirty="0" smtClean="0">
                <a:solidFill>
                  <a:srgbClr val="FF0000"/>
                </a:solidFill>
              </a:rPr>
              <a:t>„Książeczka o człowieku”</a:t>
            </a:r>
            <a:endParaRPr lang="pl-PL" b="1" i="1" dirty="0">
              <a:solidFill>
                <a:srgbClr val="FF0000"/>
              </a:solidFill>
            </a:endParaRPr>
          </a:p>
        </p:txBody>
      </p:sp>
      <p:sp>
        <p:nvSpPr>
          <p:cNvPr id="5" name="AutoShape 2" descr="Książeczka o człowieku - Ceny i opinie - Ceneo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30" y="462830"/>
            <a:ext cx="4126523" cy="577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025662" y="5545797"/>
            <a:ext cx="53457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i="1" dirty="0">
                <a:solidFill>
                  <a:srgbClr val="0070C0"/>
                </a:solidFill>
                <a:hlinkClick r:id="rId3"/>
              </a:rPr>
              <a:t>http://</a:t>
            </a:r>
            <a:r>
              <a:rPr lang="pl-PL" i="1" dirty="0" smtClean="0">
                <a:solidFill>
                  <a:srgbClr val="0070C0"/>
                </a:solidFill>
                <a:hlinkClick r:id="rId3"/>
              </a:rPr>
              <a:t>katedra.uksw.edu.pl/dydaktyka/cwiczenia/roman_ingarden.pdf</a:t>
            </a:r>
            <a:r>
              <a:rPr lang="pl-PL" i="1" dirty="0" smtClean="0">
                <a:solidFill>
                  <a:srgbClr val="0070C0"/>
                </a:solidFill>
              </a:rPr>
              <a:t>  </a:t>
            </a:r>
            <a:endParaRPr lang="pl-PL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15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D7D7F0C-622D-4D84-A68D-C1AF54B634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2A2E7B6-CE50-4B96-A981-2A02507328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F69E90CF-D23D-4A34-8180-A41F5885E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834" y="3498661"/>
            <a:ext cx="2041680" cy="271319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65E90578-5E8A-4B40-8DDA-F3EE328A6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993" y="3513767"/>
            <a:ext cx="2034897" cy="271319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B0E5A9E1-FA2C-42D5-98F6-CBEDD0C98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3864" y="3513767"/>
            <a:ext cx="1899930" cy="270452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46AF8E02-F5BA-4214-8D06-3DB0854EE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09" y="240209"/>
            <a:ext cx="3751945" cy="5455328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3EA1252E-8AC3-47C5-B567-7F95F8AF581E}"/>
              </a:ext>
            </a:extLst>
          </p:cNvPr>
          <p:cNvSpPr txBox="1"/>
          <p:nvPr/>
        </p:nvSpPr>
        <p:spPr>
          <a:xfrm>
            <a:off x="91828" y="5888692"/>
            <a:ext cx="530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0" i="0" dirty="0">
                <a:solidFill>
                  <a:srgbClr val="FFFF00"/>
                </a:solidFill>
                <a:effectLst/>
                <a:latin typeface="Open Sans"/>
              </a:rPr>
              <a:t>W ciągu swego życia opublikował olbrzymią </a:t>
            </a:r>
          </a:p>
          <a:p>
            <a:pPr algn="ctr"/>
            <a:r>
              <a:rPr lang="pl-PL" b="0" i="0" dirty="0">
                <a:solidFill>
                  <a:srgbClr val="FFFF00"/>
                </a:solidFill>
                <a:effectLst/>
                <a:latin typeface="Open Sans"/>
              </a:rPr>
              <a:t>ilość prac filozoficznych</a:t>
            </a:r>
            <a:r>
              <a:rPr lang="pl-PL" dirty="0">
                <a:solidFill>
                  <a:srgbClr val="FFFF00"/>
                </a:solidFill>
                <a:latin typeface="Open Sans"/>
              </a:rPr>
              <a:t>.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6304699" y="1222103"/>
            <a:ext cx="5594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/>
              <a:t>Roman Ingarden </a:t>
            </a:r>
          </a:p>
          <a:p>
            <a:pPr algn="ctr"/>
            <a:r>
              <a:rPr lang="pl-PL" sz="3200" b="1" dirty="0" smtClean="0"/>
              <a:t>pisał po polsku i po niemiecku.</a:t>
            </a:r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3375894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C96282C0-351C-48EE-A89D-D662C5DB25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3A7610AF-17BA-49D9-880A-EDAD8DEC6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1" r="2024"/>
          <a:stretch/>
        </p:blipFill>
        <p:spPr>
          <a:xfrm>
            <a:off x="197779" y="228600"/>
            <a:ext cx="4081982" cy="6400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B35EC73-2F87-44A7-B231-910536590D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2EEBC0A1-A98E-4FA1-B2AA-3004ACCAB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6804" y="586155"/>
            <a:ext cx="6318656" cy="549812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2600" b="0" i="0" dirty="0">
                <a:solidFill>
                  <a:srgbClr val="FF0000"/>
                </a:solidFill>
                <a:effectLst/>
                <a:latin typeface="Open Sans"/>
              </a:rPr>
              <a:t>Szczególnie wiele miejsca w swojej estetyce poświęcił Ingarden problematyce dzieła literackiego. </a:t>
            </a:r>
            <a:endParaRPr lang="pl-PL" sz="2600" b="0" i="0" dirty="0" smtClean="0">
              <a:solidFill>
                <a:srgbClr val="FF0000"/>
              </a:solidFill>
              <a:effectLst/>
              <a:latin typeface="Open Sans"/>
            </a:endParaRPr>
          </a:p>
          <a:p>
            <a:pPr marL="0" indent="0" algn="ctr">
              <a:buNone/>
            </a:pPr>
            <a:r>
              <a:rPr lang="pl-PL" sz="2400" b="0" i="0" dirty="0" smtClean="0">
                <a:effectLst/>
                <a:latin typeface="Open Sans"/>
              </a:rPr>
              <a:t>Nośnikiem </a:t>
            </a:r>
            <a:r>
              <a:rPr lang="pl-PL" sz="2400" b="0" i="0" dirty="0">
                <a:effectLst/>
                <a:latin typeface="Open Sans"/>
              </a:rPr>
              <a:t>tego przedmiotu intencjonalnego jest nie tyle czynnik materialny ile inny przedmiot intencjonalny: język wraz ze zdaniami i ich znaczeniami. W opinii Ingardena warstwa znaczeniowa jest tylko jedną z warstw dzieła literackiego. Dlatego opracował koncepcję dzieła literackiego jako wielowarstwowego przedmiotu intencjonalnego. Rozważaniom tej problematyki poświęcił Ingarden swoje pierwsze znaczące dzieło z 1931 roku </a:t>
            </a:r>
            <a:r>
              <a:rPr lang="pl-PL" sz="2400" b="0" i="1" dirty="0">
                <a:effectLst/>
                <a:latin typeface="Open Sans"/>
              </a:rPr>
              <a:t>Das </a:t>
            </a:r>
            <a:r>
              <a:rPr lang="pl-PL" sz="2400" b="0" i="1" dirty="0" err="1">
                <a:effectLst/>
                <a:latin typeface="Open Sans"/>
              </a:rPr>
              <a:t>literarische</a:t>
            </a:r>
            <a:r>
              <a:rPr lang="pl-PL" sz="2400" b="0" i="1" dirty="0">
                <a:effectLst/>
                <a:latin typeface="Open Sans"/>
              </a:rPr>
              <a:t> </a:t>
            </a:r>
            <a:r>
              <a:rPr lang="pl-PL" sz="2400" b="0" i="1" dirty="0" err="1">
                <a:effectLst/>
                <a:latin typeface="Open Sans"/>
              </a:rPr>
              <a:t>Kunstwerk</a:t>
            </a:r>
            <a:r>
              <a:rPr lang="pl-PL" sz="2400" b="0" i="0" dirty="0">
                <a:effectLst/>
                <a:latin typeface="Open Sans"/>
              </a:rPr>
              <a:t> </a:t>
            </a:r>
            <a:endParaRPr lang="pl-PL" sz="2400" b="0" i="0" dirty="0" smtClean="0">
              <a:effectLst/>
              <a:latin typeface="Open Sans"/>
            </a:endParaRPr>
          </a:p>
          <a:p>
            <a:pPr marL="0" indent="0" algn="ctr">
              <a:buNone/>
            </a:pPr>
            <a:r>
              <a:rPr lang="pl-PL" sz="2400" b="0" i="0" dirty="0" smtClean="0">
                <a:solidFill>
                  <a:srgbClr val="FF0000"/>
                </a:solidFill>
                <a:effectLst/>
                <a:latin typeface="Open Sans"/>
              </a:rPr>
              <a:t>(</a:t>
            </a:r>
            <a:r>
              <a:rPr lang="pl-PL" sz="2400" b="0" i="1" dirty="0">
                <a:solidFill>
                  <a:srgbClr val="FF0000"/>
                </a:solidFill>
                <a:effectLst/>
                <a:latin typeface="Open Sans"/>
              </a:rPr>
              <a:t>O dziele literackim</a:t>
            </a:r>
            <a:r>
              <a:rPr lang="pl-PL" sz="2400" b="0" i="0" dirty="0">
                <a:solidFill>
                  <a:srgbClr val="FF0000"/>
                </a:solidFill>
                <a:effectLst/>
                <a:latin typeface="Open Sans"/>
              </a:rPr>
              <a:t>, wyd. pol. 1960).</a:t>
            </a:r>
            <a:endParaRPr lang="pl-P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95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CF149C3-E4A6-43E8-809C-26C3EAD8AF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AC0A162-6354-4C2A-94DE-5E6F0C08C2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469" y="643466"/>
            <a:ext cx="4654291" cy="39285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60C7D946-B8F6-44C3-BBD9-52298A305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810" y="1059874"/>
            <a:ext cx="2233681" cy="3179618"/>
          </a:xfrm>
          <a:prstGeom prst="rect">
            <a:avLst/>
          </a:prstGeom>
        </p:spPr>
      </p:pic>
      <p:sp>
        <p:nvSpPr>
          <p:cNvPr id="22" name="Freeform 6">
            <a:extLst>
              <a:ext uri="{FF2B5EF4-FFF2-40B4-BE49-F238E27FC236}">
                <a16:creationId xmlns="" xmlns:a16="http://schemas.microsoft.com/office/drawing/2014/main" id="{673579CE-7415-4C2A-B6EB-8F95E933EA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rot="10800000">
            <a:off x="4405944" y="1398101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D23D7BD-C07A-4E13-B6D4-6BDDC6C9D9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54295" y="1642533"/>
            <a:ext cx="6894239" cy="4596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ED3E238F-69F5-49CB-BAC4-1EAF2483C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836" y="1964265"/>
            <a:ext cx="2787156" cy="395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4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67507" y="4437185"/>
            <a:ext cx="9601200" cy="2069123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Za życia wydano 224 prac Ingardena</a:t>
            </a:r>
            <a:r>
              <a:rPr lang="pl-PL" sz="3200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.</a:t>
            </a:r>
          </a:p>
          <a:p>
            <a:r>
              <a:rPr lang="pl-PL" sz="3200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Wygłosił około 300 odczytów w kraju i za granicą.</a:t>
            </a:r>
          </a:p>
          <a:p>
            <a:r>
              <a:rPr lang="pl-PL" sz="3200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Wydanie jego dzieł filozoficznych liczy obecnie 13 tomów.</a:t>
            </a:r>
            <a:endParaRPr lang="pl-PL" sz="32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708" y="460442"/>
            <a:ext cx="2801082" cy="413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55" y="460442"/>
            <a:ext cx="2443206" cy="344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292" y="460442"/>
            <a:ext cx="2588602" cy="345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9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961D8973-EAA9-459A-AF59-BBB4233D6C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618A404C-53F2-46C4-A3AB-DE7AF1E86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pPr algn="ctr"/>
            <a:r>
              <a:rPr lang="pl-PL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„Roman Ingarden. Filozof i fotograf”.  </a:t>
            </a:r>
            <a:endParaRPr lang="pl-PL" b="1" i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BAADCEEE-9813-4BBF-BF7E-C04E9F17E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73" y="2171700"/>
            <a:ext cx="6525087" cy="4000500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edną z pasji Romana Ingardena była fotografia. Słynny filozof dzięki niej nie tylko utrwalał rzeczywistość, ale badał też w praktyce swoje teoretyczne rozważania. Możemy się o tym przekonać, odwiedzając </a:t>
            </a:r>
            <a:r>
              <a:rPr lang="pl-PL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Muzeum Sztuki Współczesnej w Krakowie (MOCAK)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oglądając tam wystawę zatytułowaną </a:t>
            </a:r>
            <a:r>
              <a:rPr lang="pl-PL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„Roman Ingarden. Filozof i fotograf”.  </a:t>
            </a:r>
          </a:p>
          <a:p>
            <a:pPr>
              <a:spcAft>
                <a:spcPts val="1000"/>
              </a:spcAft>
            </a:pP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Powstała ona w 50. rocznicę śmierci myśliciela, w roku 2020, który został ogłoszony Rokiem Romana Ingardena. Pomysł wystawy zrodził się już parę lat temu, kiedy wnuk filozofa, znany krakowski architekt, Krzysztof Ingarden udostępnił MOCAK-owi ponad 5 tysięcy zdjęć swego dziadka, pochodzących z lat 1942 – 1970.</a:t>
            </a:r>
          </a:p>
          <a:p>
            <a:endParaRPr lang="pl-PL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BEA8A33-C0D0-416D-8359-724B8828C7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666328B-02C1-4A32-AD0E-2A615EA398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91"/>
          <a:stretch/>
        </p:blipFill>
        <p:spPr>
          <a:xfrm>
            <a:off x="7612260" y="10"/>
            <a:ext cx="457973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6">
            <a:extLst>
              <a:ext uri="{FF2B5EF4-FFF2-40B4-BE49-F238E27FC236}">
                <a16:creationId xmlns="" xmlns:a16="http://schemas.microsoft.com/office/drawing/2014/main" id="{9D9D6BF1-DFF2-4526-9D13-BF339D8C41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8" name="Freeform 6">
              <a:extLst>
                <a:ext uri="{FF2B5EF4-FFF2-40B4-BE49-F238E27FC236}">
                  <a16:creationId xmlns="" xmlns:a16="http://schemas.microsoft.com/office/drawing/2014/main" id="{A54D4DB6-FB18-4CAE-8905-E0053C9256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9" name="Freeform 6">
              <a:extLst>
                <a:ext uri="{FF2B5EF4-FFF2-40B4-BE49-F238E27FC236}">
                  <a16:creationId xmlns="" xmlns:a16="http://schemas.microsoft.com/office/drawing/2014/main" id="{1DBD6488-9429-4FFA-8AE8-C4022C39B0F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8" name="Rectangle 20">
            <a:extLst>
              <a:ext uri="{FF2B5EF4-FFF2-40B4-BE49-F238E27FC236}">
                <a16:creationId xmlns="" xmlns:a16="http://schemas.microsoft.com/office/drawing/2014/main" id="{7C04FA5E-9397-403D-8733-45505DDB14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708DCC0-4D1A-460D-89BF-ABCE002A0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781" y="4333803"/>
            <a:ext cx="6329778" cy="1586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2000" b="1" i="0" dirty="0">
                <a:solidFill>
                  <a:srgbClr val="0070C0"/>
                </a:solidFill>
                <a:effectLst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https://www.youtube.com/watch?v=CbvmWy_aBDc</a:t>
            </a:r>
            <a:r>
              <a:rPr lang="pl-PL" sz="2000" b="1" i="0" dirty="0">
                <a:solidFill>
                  <a:srgbClr val="0070C0"/>
                </a:solidFill>
                <a:effectLst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/>
            </a:r>
            <a:br>
              <a:rPr lang="pl-PL" sz="2000" b="1" i="0" dirty="0">
                <a:solidFill>
                  <a:srgbClr val="0070C0"/>
                </a:solidFill>
                <a:effectLst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</a:br>
            <a:r>
              <a:rPr lang="pl-PL" sz="2000" b="1" i="0" dirty="0">
                <a:solidFill>
                  <a:srgbClr val="0070C0"/>
                </a:solidFill>
                <a:effectLst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/>
            </a:r>
            <a:br>
              <a:rPr lang="pl-PL" sz="2000" b="1" i="0" dirty="0">
                <a:solidFill>
                  <a:srgbClr val="0070C0"/>
                </a:solidFill>
                <a:effectLst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000" b="1" i="0" dirty="0">
                <a:solidFill>
                  <a:srgbClr val="0070C0"/>
                </a:solidFill>
                <a:effectLst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https://www.youtube.com/watch?v=rbhg5okwbxw</a:t>
            </a:r>
            <a:r>
              <a:rPr lang="en-US" sz="2000" b="1" i="0" dirty="0">
                <a:solidFill>
                  <a:srgbClr val="0070C0"/>
                </a:solidFill>
                <a:effectLst/>
              </a:rPr>
              <a:t> </a:t>
            </a:r>
            <a:br>
              <a:rPr lang="en-US" sz="2000" b="1" i="0" dirty="0">
                <a:solidFill>
                  <a:srgbClr val="0070C0"/>
                </a:solidFill>
                <a:effectLst/>
              </a:rPr>
            </a:br>
            <a:r>
              <a:rPr lang="en-US" sz="2000" b="0" i="0" dirty="0">
                <a:solidFill>
                  <a:srgbClr val="0070C0"/>
                </a:solidFill>
                <a:effectLst/>
              </a:rPr>
              <a:t/>
            </a:r>
            <a:br>
              <a:rPr lang="en-US" sz="2000" b="0" i="0" dirty="0">
                <a:solidFill>
                  <a:srgbClr val="0070C0"/>
                </a:solidFill>
                <a:effectLst/>
              </a:rPr>
            </a:br>
            <a:r>
              <a:rPr lang="en-US" sz="2000" b="1" i="0" dirty="0">
                <a:solidFill>
                  <a:srgbClr val="0070C0"/>
                </a:solidFill>
                <a:effectLst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https://www.youtube.com/watch?v=petd4h8_ht0</a:t>
            </a:r>
            <a:r>
              <a:rPr lang="pl-PL" sz="20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2000" b="1" i="0" dirty="0">
                <a:solidFill>
                  <a:srgbClr val="0070C0"/>
                </a:solidFill>
                <a:effectLst/>
              </a:rPr>
              <a:t> 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142C7817-928E-4CE2-985E-B014DD677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9631" y="836531"/>
            <a:ext cx="6222638" cy="193330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i="1" dirty="0">
                <a:solidFill>
                  <a:schemeClr val="tx1"/>
                </a:solidFill>
              </a:rPr>
              <a:t>Roman </a:t>
            </a:r>
            <a:r>
              <a:rPr lang="en-US" sz="3200" b="1" i="1" dirty="0" err="1">
                <a:solidFill>
                  <a:schemeClr val="tx1"/>
                </a:solidFill>
              </a:rPr>
              <a:t>Ingarden</a:t>
            </a:r>
            <a:r>
              <a:rPr lang="en-US" sz="3200" b="1" i="1" dirty="0">
                <a:solidFill>
                  <a:schemeClr val="tx1"/>
                </a:solidFill>
              </a:rPr>
              <a:t> „</a:t>
            </a:r>
            <a:r>
              <a:rPr lang="en-US" sz="3200" b="1" i="1" dirty="0" err="1">
                <a:solidFill>
                  <a:schemeClr val="tx1"/>
                </a:solidFill>
              </a:rPr>
              <a:t>Filozof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i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fotograf</a:t>
            </a:r>
            <a:r>
              <a:rPr lang="en-US" sz="3200" b="1" i="1" dirty="0">
                <a:solidFill>
                  <a:schemeClr val="tx1"/>
                </a:solidFill>
              </a:rPr>
              <a:t>” | 'Philosopher and Photographer'</a:t>
            </a:r>
          </a:p>
        </p:txBody>
      </p:sp>
      <p:sp>
        <p:nvSpPr>
          <p:cNvPr id="29" name="Freeform 6">
            <a:extLst>
              <a:ext uri="{FF2B5EF4-FFF2-40B4-BE49-F238E27FC236}">
                <a16:creationId xmlns="" xmlns:a16="http://schemas.microsoft.com/office/drawing/2014/main" id="{09E1F823-C239-4ACC-923A-5C958E00E2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0" name="Freeform 6">
            <a:extLst>
              <a:ext uri="{FF2B5EF4-FFF2-40B4-BE49-F238E27FC236}">
                <a16:creationId xmlns="" xmlns:a16="http://schemas.microsoft.com/office/drawing/2014/main" id="{0817DDF7-06E9-4C7C-84DF-2240A65360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Obraz 3" descr="Obraz zawierający osoba, książka, półka, biblioteka&#10;&#10;Opis wygenerowany automatycznie">
            <a:extLst>
              <a:ext uri="{FF2B5EF4-FFF2-40B4-BE49-F238E27FC236}">
                <a16:creationId xmlns="" xmlns:a16="http://schemas.microsoft.com/office/drawing/2014/main" id="{771EF3CD-3FF4-4954-9098-CBAB2B5C1C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63" r="981" b="4"/>
          <a:stretch/>
        </p:blipFill>
        <p:spPr>
          <a:xfrm>
            <a:off x="1155560" y="1129353"/>
            <a:ext cx="3914583" cy="4582236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="" xmlns:a16="http://schemas.microsoft.com/office/drawing/2014/main" id="{EA897A71-7D7F-4812-BCA2-AEBDB08BD716}"/>
              </a:ext>
            </a:extLst>
          </p:cNvPr>
          <p:cNvSpPr txBox="1"/>
          <p:nvPr/>
        </p:nvSpPr>
        <p:spPr>
          <a:xfrm>
            <a:off x="5866601" y="2459266"/>
            <a:ext cx="60989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WYSTAWA- Muzeum Sztuki Współczesnej </a:t>
            </a:r>
          </a:p>
          <a:p>
            <a:pPr algn="ctr"/>
            <a:r>
              <a:rPr lang="pl-PL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Krakowie (MOCAK) 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16062" y="2180492"/>
            <a:ext cx="6447692" cy="36869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ŹRÓDŁA:</a:t>
            </a:r>
          </a:p>
          <a:p>
            <a:r>
              <a:rPr lang="pl-PL" i="1" dirty="0" smtClean="0">
                <a:solidFill>
                  <a:schemeClr val="tx1"/>
                </a:solidFill>
                <a:hlinkClick r:id="rId2"/>
              </a:rPr>
              <a:t>https</a:t>
            </a:r>
            <a:r>
              <a:rPr lang="pl-PL" i="1" dirty="0">
                <a:solidFill>
                  <a:schemeClr val="tx1"/>
                </a:solidFill>
                <a:hlinkClick r:id="rId2"/>
              </a:rPr>
              <a:t>://</a:t>
            </a:r>
            <a:r>
              <a:rPr lang="pl-PL" i="1" dirty="0" smtClean="0">
                <a:solidFill>
                  <a:schemeClr val="tx1"/>
                </a:solidFill>
                <a:hlinkClick r:id="rId2"/>
              </a:rPr>
              <a:t>krakow.gosc.pl/doc/6345108.Nie-pisal-latwo</a:t>
            </a:r>
            <a:r>
              <a:rPr lang="pl-PL" i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pl-PL" i="1" dirty="0">
                <a:solidFill>
                  <a:schemeClr val="tx1"/>
                </a:solidFill>
                <a:hlinkClick r:id="rId3"/>
              </a:rPr>
              <a:t>https://</a:t>
            </a:r>
            <a:r>
              <a:rPr lang="pl-PL" i="1" dirty="0" smtClean="0">
                <a:solidFill>
                  <a:schemeClr val="tx1"/>
                </a:solidFill>
                <a:hlinkClick r:id="rId3"/>
              </a:rPr>
              <a:t>www.edukator.pl/roman-ingarden,5396.html</a:t>
            </a:r>
            <a:r>
              <a:rPr lang="pl-PL" i="1" dirty="0" smtClean="0">
                <a:solidFill>
                  <a:schemeClr val="tx1"/>
                </a:solidFill>
              </a:rPr>
              <a:t>    </a:t>
            </a:r>
          </a:p>
          <a:p>
            <a:r>
              <a:rPr lang="pl-PL" i="1" dirty="0">
                <a:solidFill>
                  <a:schemeClr val="tx1"/>
                </a:solidFill>
                <a:hlinkClick r:id="rId4"/>
              </a:rPr>
              <a:t>https://</a:t>
            </a:r>
            <a:r>
              <a:rPr lang="pl-PL" i="1" dirty="0" smtClean="0">
                <a:solidFill>
                  <a:schemeClr val="tx1"/>
                </a:solidFill>
                <a:hlinkClick r:id="rId4"/>
              </a:rPr>
              <a:t>pl.wikipedia.org/wiki/Roman_Ingarden</a:t>
            </a:r>
            <a:r>
              <a:rPr lang="pl-PL" i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pl-PL" i="1" dirty="0">
                <a:solidFill>
                  <a:schemeClr val="tx1"/>
                </a:solidFill>
                <a:hlinkClick r:id="rId5"/>
              </a:rPr>
              <a:t>https://</a:t>
            </a:r>
            <a:r>
              <a:rPr lang="pl-PL" i="1" dirty="0" smtClean="0">
                <a:solidFill>
                  <a:schemeClr val="tx1"/>
                </a:solidFill>
                <a:hlinkClick r:id="rId5"/>
              </a:rPr>
              <a:t>encyklopedia.pwn.pl/haslo/Ingarden-Roman-Witold;3914717.html</a:t>
            </a:r>
            <a:r>
              <a:rPr lang="pl-PL" i="1" dirty="0" smtClean="0">
                <a:solidFill>
                  <a:schemeClr val="tx1"/>
                </a:solidFill>
              </a:rPr>
              <a:t> </a:t>
            </a:r>
            <a:endParaRPr lang="pl-PL" i="1" dirty="0">
              <a:solidFill>
                <a:schemeClr val="tx1"/>
              </a:solidFill>
            </a:endParaRPr>
          </a:p>
          <a:p>
            <a:r>
              <a:rPr lang="pl-PL" i="1" dirty="0">
                <a:solidFill>
                  <a:schemeClr val="tx1"/>
                </a:solidFill>
                <a:hlinkClick r:id="rId6"/>
              </a:rPr>
              <a:t>https://</a:t>
            </a:r>
            <a:r>
              <a:rPr lang="pl-PL" i="1" dirty="0" smtClean="0">
                <a:solidFill>
                  <a:schemeClr val="tx1"/>
                </a:solidFill>
                <a:hlinkClick r:id="rId6"/>
              </a:rPr>
              <a:t>www.google.com</a:t>
            </a:r>
            <a:r>
              <a:rPr lang="pl-PL" i="1" dirty="0">
                <a:solidFill>
                  <a:schemeClr val="tx1"/>
                </a:solidFill>
              </a:rPr>
              <a:t> </a:t>
            </a:r>
          </a:p>
          <a:p>
            <a:r>
              <a:rPr lang="pl-PL" i="1" dirty="0">
                <a:solidFill>
                  <a:schemeClr val="tx1"/>
                </a:solidFill>
                <a:hlinkClick r:id="rId7"/>
              </a:rPr>
              <a:t>https://</a:t>
            </a:r>
            <a:r>
              <a:rPr lang="pl-PL" i="1" dirty="0" smtClean="0">
                <a:solidFill>
                  <a:schemeClr val="tx1"/>
                </a:solidFill>
                <a:hlinkClick r:id="rId7"/>
              </a:rPr>
              <a:t>dzieje.pl/dziedzictwo-kulturowe/roman-ingarden-nieznane-oblicze-filozofa</a:t>
            </a:r>
            <a:r>
              <a:rPr lang="pl-PL" i="1" dirty="0" smtClean="0">
                <a:solidFill>
                  <a:schemeClr val="tx1"/>
                </a:solidFill>
              </a:rPr>
              <a:t> </a:t>
            </a:r>
            <a:endParaRPr lang="pl-PL" i="1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441" y="490998"/>
            <a:ext cx="3723543" cy="530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38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A6EC888-B85F-410F-B430-06583E94BE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A9832FF-2FB7-4330-B055-6ABDD80C07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36321" y="321731"/>
            <a:ext cx="10833946" cy="61316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77556324-A4A0-48AC-91BD-402066599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787" y="1132076"/>
            <a:ext cx="9547011" cy="451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5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="" xmlns:a16="http://schemas.microsoft.com/office/drawing/2014/main" id="{6EFADEDC-47BB-4F2C-AB69-715527B4D5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CFB0E75-7F01-49F3-9254-95852881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232373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dirty="0"/>
              <a:t>W 2020 r. przypada </a:t>
            </a:r>
            <a:r>
              <a:rPr lang="pl-PL" dirty="0"/>
              <a:t/>
            </a:r>
            <a:br>
              <a:rPr lang="pl-PL" dirty="0"/>
            </a:br>
            <a:r>
              <a:rPr lang="en-US" dirty="0">
                <a:solidFill>
                  <a:srgbClr val="FFFF00"/>
                </a:solidFill>
              </a:rPr>
              <a:t>50. rocznica śmierci </a:t>
            </a:r>
            <a:r>
              <a:rPr lang="en-US" dirty="0"/>
              <a:t>Romana Ingardena.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Obraz 4" descr="Obraz zawierający mężczyzna, stojące&#10;&#10;Opis wygenerowany automatycznie">
            <a:extLst>
              <a:ext uri="{FF2B5EF4-FFF2-40B4-BE49-F238E27FC236}">
                <a16:creationId xmlns="" xmlns:a16="http://schemas.microsoft.com/office/drawing/2014/main" id="{9068270B-FEEB-4A52-A119-986DCAE74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645" y="643467"/>
            <a:ext cx="1660254" cy="27051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Obraz 3" descr="Obraz zawierający osoba, wewnątrz, mężczyzna, siedzi&#10;&#10;Opis wygenerowany automatycznie">
            <a:extLst>
              <a:ext uri="{FF2B5EF4-FFF2-40B4-BE49-F238E27FC236}">
                <a16:creationId xmlns="" xmlns:a16="http://schemas.microsoft.com/office/drawing/2014/main" id="{0FAEB7C0-573C-4D6E-AF50-57F1990B3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288" y="3509434"/>
            <a:ext cx="1912969" cy="27051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angle 12">
            <a:extLst>
              <a:ext uri="{FF2B5EF4-FFF2-40B4-BE49-F238E27FC236}">
                <a16:creationId xmlns="" xmlns:a16="http://schemas.microsoft.com/office/drawing/2014/main" id="{CC97F718-8333-4ACB-AEE4-87F88BE1D4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8457D325-A2F0-44E2-9B46-5BA57D252014}"/>
              </a:ext>
            </a:extLst>
          </p:cNvPr>
          <p:cNvSpPr txBox="1"/>
          <p:nvPr/>
        </p:nvSpPr>
        <p:spPr>
          <a:xfrm>
            <a:off x="5132498" y="3276788"/>
            <a:ext cx="6176776" cy="1934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384048" algn="ctr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  <a:tabLst>
                <a:tab pos="1876425" algn="l"/>
              </a:tabLst>
            </a:pPr>
            <a:r>
              <a:rPr lang="en-US" sz="4400" dirty="0">
                <a:solidFill>
                  <a:srgbClr val="FFFF00"/>
                </a:solidFill>
                <a:effectLst/>
              </a:rPr>
              <a:t>5.02.1893—14.06.1970</a:t>
            </a:r>
          </a:p>
        </p:txBody>
      </p:sp>
    </p:spTree>
    <p:extLst>
      <p:ext uri="{BB962C8B-B14F-4D97-AF65-F5344CB8AC3E}">
        <p14:creationId xmlns:p14="http://schemas.microsoft.com/office/powerpoint/2010/main" val="2887843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E8A3474-A3A2-4200-9E98-3433E3D193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CF149C3-E4A6-43E8-809C-26C3EAD8AF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EAC0A162-6354-4C2A-94DE-5E6F0C08C2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469" y="643466"/>
            <a:ext cx="4654291" cy="39285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4A80EB62-61A2-4F41-9FBF-FB41052BF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91" y="1633375"/>
            <a:ext cx="3045119" cy="2032616"/>
          </a:xfrm>
          <a:prstGeom prst="rect">
            <a:avLst/>
          </a:prstGeom>
        </p:spPr>
      </p:pic>
      <p:sp>
        <p:nvSpPr>
          <p:cNvPr id="29" name="Freeform 6">
            <a:extLst>
              <a:ext uri="{FF2B5EF4-FFF2-40B4-BE49-F238E27FC236}">
                <a16:creationId xmlns="" xmlns:a16="http://schemas.microsoft.com/office/drawing/2014/main" id="{673579CE-7415-4C2A-B6EB-8F95E933EA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rot="10800000">
            <a:off x="4405944" y="1398101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CD23D7BD-C07A-4E13-B6D4-6BDDC6C9D9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54295" y="1642533"/>
            <a:ext cx="6894239" cy="4596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AD56EEC7-395B-4CF6-BA79-990616991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76028" y="3410772"/>
            <a:ext cx="6250773" cy="106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8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449BC34D-9C23-4D6D-8213-1F471AF85B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0" name="Freeform 6">
              <a:extLst>
                <a:ext uri="{FF2B5EF4-FFF2-40B4-BE49-F238E27FC236}">
                  <a16:creationId xmlns="" xmlns:a16="http://schemas.microsoft.com/office/drawing/2014/main" id="{FA0F5D6C-5025-4D7E-82DD-C2C6FDA1E7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1" name="Freeform 6">
              <a:extLst>
                <a:ext uri="{FF2B5EF4-FFF2-40B4-BE49-F238E27FC236}">
                  <a16:creationId xmlns="" xmlns:a16="http://schemas.microsoft.com/office/drawing/2014/main" id="{E2AF2C17-4AB4-4402-B84B-129EF95D16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3" name="Rectangle 22">
            <a:extLst>
              <a:ext uri="{FF2B5EF4-FFF2-40B4-BE49-F238E27FC236}">
                <a16:creationId xmlns="" xmlns:a16="http://schemas.microsoft.com/office/drawing/2014/main" id="{5D213B41-AC9B-4E61-BEED-FF4C168A89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6">
            <a:extLst>
              <a:ext uri="{FF2B5EF4-FFF2-40B4-BE49-F238E27FC236}">
                <a16:creationId xmlns="" xmlns:a16="http://schemas.microsoft.com/office/drawing/2014/main" id="{D8BB75D5-93A7-4EC9-A2FB-DCBDE6DE3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rot="5400000" flipH="1">
            <a:off x="1046527" y="-133294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7" name="Freeform 6">
            <a:extLst>
              <a:ext uri="{FF2B5EF4-FFF2-40B4-BE49-F238E27FC236}">
                <a16:creationId xmlns="" xmlns:a16="http://schemas.microsoft.com/office/drawing/2014/main" id="{628FBD9F-3B86-4C98-8F77-3833207377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rot="5400000" flipV="1">
            <a:off x="7838485" y="614084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416DA3F7-FF69-41E6-BD80-51246487D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2862" y="1175871"/>
            <a:ext cx="9797173" cy="253425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62E1C582-4221-475D-A78D-BDBB737EE5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3" r="3275"/>
          <a:stretch/>
        </p:blipFill>
        <p:spPr>
          <a:xfrm>
            <a:off x="133350" y="3889896"/>
            <a:ext cx="7041451" cy="271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0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48C110B4-D26A-44C6-8576-236CA24E98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4783B551-81A8-4779-BB7A-D0976EA3B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46" y="1806531"/>
            <a:ext cx="3083582" cy="4111442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5BFD4DBB-3229-4DF6-A68A-CD91F83258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flipH="1" flipV="1">
            <a:off x="434936" y="3856976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792979E5-1F93-4CE3-975E-3CAEC618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pole tekstowe 12">
            <a:extLst>
              <a:ext uri="{FF2B5EF4-FFF2-40B4-BE49-F238E27FC236}">
                <a16:creationId xmlns="" xmlns:a16="http://schemas.microsoft.com/office/drawing/2014/main" id="{95923984-6222-42CB-8EC5-94FEF3924E95}"/>
              </a:ext>
            </a:extLst>
          </p:cNvPr>
          <p:cNvSpPr txBox="1"/>
          <p:nvPr/>
        </p:nvSpPr>
        <p:spPr>
          <a:xfrm>
            <a:off x="257452" y="589660"/>
            <a:ext cx="773651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eden z najwybitniejszych polskich filozofów, </a:t>
            </a:r>
          </a:p>
          <a:p>
            <a:pPr algn="ctr"/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który pozostawił po sobie imponujący dorobek: książki, artykuły, przekłady, archiwum rękopisów</a:t>
            </a:r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które o</a:t>
            </a: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bejmowały szeroki zakres tematyczny. </a:t>
            </a:r>
          </a:p>
          <a:p>
            <a:pPr algn="ctr"/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filozofii literatury, przez estetykę, teorię poznania, po ontologię. </a:t>
            </a:r>
            <a:endParaRPr lang="pl-PL" sz="2800" dirty="0"/>
          </a:p>
        </p:txBody>
      </p:sp>
      <p:sp>
        <p:nvSpPr>
          <p:cNvPr id="15" name="pole tekstowe 14">
            <a:extLst>
              <a:ext uri="{FF2B5EF4-FFF2-40B4-BE49-F238E27FC236}">
                <a16:creationId xmlns="" xmlns:a16="http://schemas.microsoft.com/office/drawing/2014/main" id="{93BD4E1A-8E2B-470C-B00E-75514B6CD859}"/>
              </a:ext>
            </a:extLst>
          </p:cNvPr>
          <p:cNvSpPr txBox="1"/>
          <p:nvPr/>
        </p:nvSpPr>
        <p:spPr>
          <a:xfrm>
            <a:off x="1660052" y="4600542"/>
            <a:ext cx="6094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Roman Ingarden </a:t>
            </a:r>
            <a:endParaRPr lang="pl-PL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1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1D868099-6145-4BC0-A5EA-74BEF1776B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447D0C66-0F80-4619-A1E8-815F446E2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629" y="640080"/>
            <a:ext cx="5691672" cy="5577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7CD0D746-CB04-4DC3-B918-C862F7555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3323" y="1463040"/>
            <a:ext cx="3311834" cy="39319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2800" dirty="0"/>
              <a:t>„Na szczególne podkreślenie zasługuje Jego bezkompromisowość intelektualna. Podczas okupacji niemieckiej napisał swoje sztandarowe dzieło </a:t>
            </a:r>
            <a:r>
              <a:rPr lang="pl-PL" sz="2800" i="1" dirty="0">
                <a:solidFill>
                  <a:srgbClr val="FFFF00"/>
                </a:solidFill>
              </a:rPr>
              <a:t>„Spór o istnienie świata”. 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CC1026F7-DECB-49B4-A565-518BBA4454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08109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CF149C3-E4A6-43E8-809C-26C3EAD8AF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AC0A162-6354-4C2A-94DE-5E6F0C08C2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469" y="643466"/>
            <a:ext cx="4654291" cy="39285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="" xmlns:a16="http://schemas.microsoft.com/office/drawing/2014/main" id="{B7C41B0B-D7D3-4C3C-8A8A-46C9F044A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491" b="26742"/>
          <a:stretch/>
        </p:blipFill>
        <p:spPr>
          <a:xfrm>
            <a:off x="1039091" y="1918698"/>
            <a:ext cx="3045119" cy="1461970"/>
          </a:xfrm>
          <a:prstGeom prst="rect">
            <a:avLst/>
          </a:prstGeom>
        </p:spPr>
      </p:pic>
      <p:sp>
        <p:nvSpPr>
          <p:cNvPr id="21" name="Freeform 6">
            <a:extLst>
              <a:ext uri="{FF2B5EF4-FFF2-40B4-BE49-F238E27FC236}">
                <a16:creationId xmlns="" xmlns:a16="http://schemas.microsoft.com/office/drawing/2014/main" id="{673579CE-7415-4C2A-B6EB-8F95E933EA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rot="10800000">
            <a:off x="4405944" y="1398101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D23D7BD-C07A-4E13-B6D4-6BDDC6C9D9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54295" y="1642533"/>
            <a:ext cx="6894239" cy="4596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tekst&#10;&#10;Opis wygenerowany automatycznie">
            <a:extLst>
              <a:ext uri="{FF2B5EF4-FFF2-40B4-BE49-F238E27FC236}">
                <a16:creationId xmlns="" xmlns:a16="http://schemas.microsoft.com/office/drawing/2014/main" id="{0A2B5D72-F8F9-48D1-AA6E-D3C78AB96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141" y="1964265"/>
            <a:ext cx="5792546" cy="395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1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677" y="1215559"/>
            <a:ext cx="2933334" cy="387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65386" y="1951892"/>
            <a:ext cx="5767754" cy="2092570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ngarden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/>
              <a:t>b</a:t>
            </a:r>
            <a:r>
              <a:rPr lang="pl-PL" dirty="0" smtClean="0"/>
              <a:t>ył uczniem</a:t>
            </a:r>
            <a:br>
              <a:rPr lang="pl-PL" dirty="0" smtClean="0"/>
            </a:br>
            <a:r>
              <a:rPr lang="pl-PL" b="1" dirty="0" smtClean="0">
                <a:solidFill>
                  <a:srgbClr val="FF0000"/>
                </a:solidFill>
              </a:rPr>
              <a:t> Edmunda Husserla.</a:t>
            </a:r>
            <a:endParaRPr lang="pl-P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6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zycinanie">
  <a:themeElements>
    <a:clrScheme name="Przycinani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Przycinani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zycinani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378</Words>
  <Application>Microsoft Office PowerPoint</Application>
  <PresentationFormat>Niestandardowy</PresentationFormat>
  <Paragraphs>35</Paragraphs>
  <Slides>18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Przycinanie</vt:lpstr>
      <vt:lpstr>Prezentacja programu PowerPoint</vt:lpstr>
      <vt:lpstr>Prezentacja programu PowerPoint</vt:lpstr>
      <vt:lpstr>W 2020 r. przypada  50. rocznica śmierci Romana Ingardena.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Roman Ingarden był uczniem  Edmunda Husserla.</vt:lpstr>
      <vt:lpstr>Prezentacja programu PowerPoint</vt:lpstr>
      <vt:lpstr>W 1975 roku ukazał się tekst, który można polecić każdemu „Książeczka o człowieku”</vt:lpstr>
      <vt:lpstr>Prezentacja programu PowerPoint</vt:lpstr>
      <vt:lpstr>Prezentacja programu PowerPoint</vt:lpstr>
      <vt:lpstr>Prezentacja programu PowerPoint</vt:lpstr>
      <vt:lpstr>Prezentacja programu PowerPoint</vt:lpstr>
      <vt:lpstr>„Roman Ingarden. Filozof i fotograf”.  </vt:lpstr>
      <vt:lpstr>https://www.youtube.com/watch?v=CbvmWy_aBDc  https://www.youtube.com/watch?v=rbhg5okwbxw   https://www.youtube.com/watch?v=petd4h8_ht0  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Asus</dc:creator>
  <cp:lastModifiedBy>Bib</cp:lastModifiedBy>
  <cp:revision>9</cp:revision>
  <dcterms:created xsi:type="dcterms:W3CDTF">2020-10-08T15:21:13Z</dcterms:created>
  <dcterms:modified xsi:type="dcterms:W3CDTF">2020-10-12T06:54:35Z</dcterms:modified>
</cp:coreProperties>
</file>