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70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52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04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557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03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70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648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51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680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595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698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28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18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678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634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98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FD358-A544-446D-B8A1-466B7C6A5C6A}" type="datetimeFigureOut">
              <a:rPr lang="sk-SK" smtClean="0"/>
              <a:t>30. 3. 2021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DC138F-BB0F-48A8-8304-F0BA82BBD1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556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7A4FE-0452-4F1C-AA30-2F8CC9917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050833"/>
            <a:ext cx="7673801" cy="1087656"/>
          </a:xfrm>
        </p:spPr>
        <p:txBody>
          <a:bodyPr>
            <a:normAutofit fontScale="90000"/>
          </a:bodyPr>
          <a:lstStyle/>
          <a:p>
            <a:pPr algn="l"/>
            <a:r>
              <a:rPr lang="sk-SK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Práca – trest alebo radosť?</a:t>
            </a:r>
          </a:p>
        </p:txBody>
      </p:sp>
      <p:pic>
        <p:nvPicPr>
          <p:cNvPr id="7" name="Obrázok 6" descr="Obrázok, na ktorom je stojaci, muž, chlapec, mladé&#10;&#10;Automaticky generovaný popis">
            <a:extLst>
              <a:ext uri="{FF2B5EF4-FFF2-40B4-BE49-F238E27FC236}">
                <a16:creationId xmlns:a16="http://schemas.microsoft.com/office/drawing/2014/main" id="{CB8A49AE-AA9F-45CF-A8E2-D96E2D8A4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94" y="313508"/>
            <a:ext cx="3715657" cy="2090057"/>
          </a:xfrm>
          <a:prstGeom prst="rect">
            <a:avLst/>
          </a:prstGeom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7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1E9F3-2DB0-4EEC-93DF-6281B0D6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7" y="48171"/>
            <a:ext cx="8596668" cy="1320800"/>
          </a:xfrm>
        </p:spPr>
        <p:txBody>
          <a:bodyPr/>
          <a:lstStyle/>
          <a:p>
            <a:r>
              <a:rPr lang="sk-SK" b="1" dirty="0">
                <a:highlight>
                  <a:srgbClr val="FFFF00"/>
                </a:highlight>
              </a:rPr>
              <a:t>Prvé ľudské profesie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FA095D-A68A-43A9-A2DA-48E03F55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270" y="588929"/>
            <a:ext cx="7818783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Ľudia museli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pracovať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, aby mohli prežiť.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Zberač a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lovec</a:t>
            </a:r>
            <a:r>
              <a:rPr lang="sk-SK" sz="2400" dirty="0" smtClean="0">
                <a:solidFill>
                  <a:schemeClr val="tx1"/>
                </a:solidFill>
              </a:rPr>
              <a:t>- najstaršie profesie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Neskôr </a:t>
            </a:r>
            <a:r>
              <a:rPr lang="sk-SK" sz="2400" dirty="0" smtClean="0">
                <a:solidFill>
                  <a:schemeClr val="tx1"/>
                </a:solidFill>
              </a:rPr>
              <a:t>ľudia zistili</a:t>
            </a:r>
            <a:r>
              <a:rPr lang="sk-SK" sz="2400" dirty="0">
                <a:solidFill>
                  <a:schemeClr val="tx1"/>
                </a:solidFill>
              </a:rPr>
              <a:t>, že môžu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sami chovať zvieratá a pestovať rastliny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</a:rPr>
              <a:t>Stali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poľnohospodármi a roľníkmi.</a:t>
            </a:r>
          </a:p>
        </p:txBody>
      </p:sp>
      <p:pic>
        <p:nvPicPr>
          <p:cNvPr id="5" name="Obrázok 4" descr="Obrázok, na ktorom je vonkajšie, kniha, text, trávnik&#10;&#10;Automaticky generovaný popis">
            <a:extLst>
              <a:ext uri="{FF2B5EF4-FFF2-40B4-BE49-F238E27FC236}">
                <a16:creationId xmlns:a16="http://schemas.microsoft.com/office/drawing/2014/main" id="{3B4D686A-B464-4EE7-885C-38665563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43" y="0"/>
            <a:ext cx="4611757" cy="4205037"/>
          </a:xfrm>
          <a:prstGeom prst="rect">
            <a:avLst/>
          </a:prstGeom>
        </p:spPr>
      </p:pic>
      <p:pic>
        <p:nvPicPr>
          <p:cNvPr id="7" name="Obrázok 6" descr="Obrázok, na ktorom je trávnik, sedenie, skupina, rieka&#10;&#10;Automaticky generovaný popis">
            <a:extLst>
              <a:ext uri="{FF2B5EF4-FFF2-40B4-BE49-F238E27FC236}">
                <a16:creationId xmlns:a16="http://schemas.microsoft.com/office/drawing/2014/main" id="{0C976591-C191-4003-8ED9-6B337B633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79" y="3616007"/>
            <a:ext cx="5493822" cy="3193822"/>
          </a:xfrm>
          <a:prstGeom prst="rect">
            <a:avLst/>
          </a:prstGeom>
        </p:spPr>
      </p:pic>
      <p:pic>
        <p:nvPicPr>
          <p:cNvPr id="9" name="Obrázok 8" descr="Obrázok, na ktorom je trávnik, vonkajšie, krava, pole&#10;&#10;Automaticky generovaný popis">
            <a:extLst>
              <a:ext uri="{FF2B5EF4-FFF2-40B4-BE49-F238E27FC236}">
                <a16:creationId xmlns:a16="http://schemas.microsoft.com/office/drawing/2014/main" id="{190767E2-1913-4EFA-AA62-C728433EB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835965"/>
            <a:ext cx="6824873" cy="404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8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DE560-7A0F-4DB0-A0E5-244FC7EC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60" y="0"/>
            <a:ext cx="8596668" cy="1320800"/>
          </a:xfrm>
        </p:spPr>
        <p:txBody>
          <a:bodyPr/>
          <a:lstStyle/>
          <a:p>
            <a:r>
              <a:rPr lang="sk-SK" b="1" dirty="0">
                <a:highlight>
                  <a:srgbClr val="FFFF00"/>
                </a:highlight>
              </a:rPr>
              <a:t>Poľnohospodárstvo v minulosti a dnes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063B1A-74A1-42A8-B8F4-2719C170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0400"/>
            <a:ext cx="12192000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Bolo po celý čas </a:t>
            </a:r>
            <a:r>
              <a:rPr lang="sk-SK" sz="2400" dirty="0" smtClean="0">
                <a:solidFill>
                  <a:schemeClr val="tx1"/>
                </a:solidFill>
              </a:rPr>
              <a:t>ľudských </a:t>
            </a:r>
            <a:r>
              <a:rPr lang="sk-SK" sz="2400" dirty="0">
                <a:solidFill>
                  <a:schemeClr val="tx1"/>
                </a:solidFill>
              </a:rPr>
              <a:t>dejín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hlavným zamestnaním.</a:t>
            </a:r>
          </a:p>
          <a:p>
            <a:r>
              <a:rPr lang="sk-SK" sz="2400" dirty="0">
                <a:solidFill>
                  <a:schemeClr val="tx1"/>
                </a:solidFill>
              </a:rPr>
              <a:t>Mení sa to len posledných 100 rokov.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Zo začiatku používali ľudia iba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motyky a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pluhy, využívali ťažnú silu zvierat.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 smtClean="0">
                <a:solidFill>
                  <a:schemeClr val="tx1"/>
                </a:solidFill>
              </a:rPr>
              <a:t>Najskôr používali v poľnohospodárstve </a:t>
            </a:r>
            <a:r>
              <a:rPr lang="sk-SK" sz="2400" b="1" dirty="0">
                <a:solidFill>
                  <a:schemeClr val="tx1"/>
                </a:solidFill>
              </a:rPr>
              <a:t>dvojpoľný systém</a:t>
            </a:r>
            <a:r>
              <a:rPr lang="sk-SK" sz="2400" dirty="0" smtClean="0">
                <a:solidFill>
                  <a:schemeClr val="tx1"/>
                </a:solidFill>
              </a:rPr>
              <a:t>, neskôr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trojpoľný systém,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v súčasnosti sa používajú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umelé hnojivá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Dnes už ľudskú prácu nahrádzajú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stroje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7" name="Obrázok 6" descr="Obrázok, na ktorom je trávnik, vonkajšie, krava, dom&#10;&#10;Automaticky generovaný popis">
            <a:extLst>
              <a:ext uri="{FF2B5EF4-FFF2-40B4-BE49-F238E27FC236}">
                <a16:creationId xmlns:a16="http://schemas.microsoft.com/office/drawing/2014/main" id="{D621C258-DFE3-4004-A0F1-D4CE5A41B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3499103"/>
            <a:ext cx="5611266" cy="3344092"/>
          </a:xfrm>
          <a:prstGeom prst="rect">
            <a:avLst/>
          </a:prstGeom>
        </p:spPr>
      </p:pic>
      <p:pic>
        <p:nvPicPr>
          <p:cNvPr id="11" name="Obrázok 10" descr="Obrázok, na ktorom je mapa&#10;&#10;Automaticky generovaný popis">
            <a:extLst>
              <a:ext uri="{FF2B5EF4-FFF2-40B4-BE49-F238E27FC236}">
                <a16:creationId xmlns:a16="http://schemas.microsoft.com/office/drawing/2014/main" id="{80578694-A1C0-4678-8D31-97E97DCC5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" y="3559951"/>
            <a:ext cx="6648559" cy="32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7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D3DF0-8BE6-4FC6-B5E8-61135C9B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2" y="0"/>
            <a:ext cx="8596668" cy="1320800"/>
          </a:xfrm>
        </p:spPr>
        <p:txBody>
          <a:bodyPr/>
          <a:lstStyle/>
          <a:p>
            <a:r>
              <a:rPr lang="sk-SK" b="1" dirty="0">
                <a:highlight>
                  <a:srgbClr val="FFFF00"/>
                </a:highlight>
              </a:rPr>
              <a:t>Staré remeslá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1F6602-CB38-486E-8D30-1D9FA3F7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11" y="660400"/>
            <a:ext cx="12245011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Šikovní roľníci </a:t>
            </a:r>
            <a:r>
              <a:rPr lang="sk-SK" sz="2400" dirty="0">
                <a:solidFill>
                  <a:schemeClr val="tx1"/>
                </a:solidFill>
              </a:rPr>
              <a:t>začali vyrábať rôzne </a:t>
            </a:r>
            <a:r>
              <a:rPr lang="sk-SK" sz="2400" dirty="0" smtClean="0">
                <a:solidFill>
                  <a:schemeClr val="tx1"/>
                </a:solidFill>
              </a:rPr>
              <a:t>predmety -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prví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remeselníci.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Stredoveké remeslá - hrnčiarstvo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, kováčstvo,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zbrojárstvo, zlatníctvo, mincovníctvo, kožušníctvo... 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Skúsení remeselníci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združovali do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cechov – cechy kontrolovali cenu a kvalitu výrobkov</a:t>
            </a:r>
            <a:r>
              <a:rPr lang="sk-SK" dirty="0" smtClean="0">
                <a:highlight>
                  <a:srgbClr val="FFFF00"/>
                </a:highlight>
              </a:rPr>
              <a:t>.</a:t>
            </a:r>
            <a:endParaRPr lang="sk-SK" dirty="0" smtClean="0"/>
          </a:p>
          <a:p>
            <a:r>
              <a:rPr lang="sk-SK" sz="2400" dirty="0" smtClean="0">
                <a:solidFill>
                  <a:schemeClr val="tx1"/>
                </a:solidFill>
              </a:rPr>
              <a:t>„</a:t>
            </a:r>
            <a:r>
              <a:rPr lang="sk-SK" sz="2400" dirty="0" smtClean="0">
                <a:solidFill>
                  <a:schemeClr val="tx1"/>
                </a:solidFill>
              </a:rPr>
              <a:t>Remeslo </a:t>
            </a:r>
            <a:r>
              <a:rPr lang="sk-SK" sz="2400" dirty="0">
                <a:solidFill>
                  <a:schemeClr val="tx1"/>
                </a:solidFill>
              </a:rPr>
              <a:t>má zlaté </a:t>
            </a:r>
            <a:r>
              <a:rPr lang="sk-SK" sz="2400" dirty="0">
                <a:solidFill>
                  <a:schemeClr val="tx1"/>
                </a:solidFill>
              </a:rPr>
              <a:t>dno</a:t>
            </a:r>
            <a:r>
              <a:rPr lang="sk-SK" sz="2400" dirty="0" smtClean="0">
                <a:solidFill>
                  <a:schemeClr val="tx1"/>
                </a:solidFill>
              </a:rPr>
              <a:t>.“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9" name="Obrázok 8" descr="Obrázok, na ktorom je staré, mačkovitá šelma&#10;&#10;Automaticky generovaný popis">
            <a:extLst>
              <a:ext uri="{FF2B5EF4-FFF2-40B4-BE49-F238E27FC236}">
                <a16:creationId xmlns:a16="http://schemas.microsoft.com/office/drawing/2014/main" id="{14F7134C-A9C6-4421-8794-239370FE1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5" y="4351081"/>
            <a:ext cx="3530850" cy="2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7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05B93-5731-432B-B711-46515864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5" y="23151"/>
            <a:ext cx="8596668" cy="1320800"/>
          </a:xfrm>
        </p:spPr>
        <p:txBody>
          <a:bodyPr/>
          <a:lstStyle/>
          <a:p>
            <a:r>
              <a:rPr lang="sk-SK" b="1" dirty="0">
                <a:highlight>
                  <a:srgbClr val="FFFF00"/>
                </a:highlight>
              </a:rPr>
              <a:t>Novšie druhy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E3B8EC-60BD-47C3-A5FE-C934B0D6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2739"/>
            <a:ext cx="9170505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Stroje začali nahrádzať ľudskú prácu.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Nastúpila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strojová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výroba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- </a:t>
            </a:r>
            <a:r>
              <a:rPr lang="sk-SK" sz="2400" dirty="0" smtClean="0">
                <a:solidFill>
                  <a:schemeClr val="tx1"/>
                </a:solidFill>
              </a:rPr>
              <a:t>sústredila sa do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veľkých tovární.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nich začali pracovať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robotníci.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Práca v priemysle sa postupne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stala najrozšírenejšou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budova, fotografia, muž, stojaci&#10;&#10;Automaticky generovaný popis">
            <a:extLst>
              <a:ext uri="{FF2B5EF4-FFF2-40B4-BE49-F238E27FC236}">
                <a16:creationId xmlns:a16="http://schemas.microsoft.com/office/drawing/2014/main" id="{0D6D6D99-DADB-4421-A125-610316BDE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101009"/>
            <a:ext cx="5841999" cy="3747466"/>
          </a:xfrm>
          <a:prstGeom prst="rect">
            <a:avLst/>
          </a:prstGeom>
        </p:spPr>
      </p:pic>
      <p:pic>
        <p:nvPicPr>
          <p:cNvPr id="7" name="Obrázok 6" descr="Obrázok, na ktorom je vonkajšie, plot, budova, fotografia&#10;&#10;Automaticky generovaný popis">
            <a:extLst>
              <a:ext uri="{FF2B5EF4-FFF2-40B4-BE49-F238E27FC236}">
                <a16:creationId xmlns:a16="http://schemas.microsoft.com/office/drawing/2014/main" id="{43751511-3365-4682-BBE6-8B59E35E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534"/>
            <a:ext cx="6350000" cy="37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3492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182</Words>
  <Application>Microsoft Office PowerPoint</Application>
  <PresentationFormat>Širokouhlá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Práca – trest alebo radosť?</vt:lpstr>
      <vt:lpstr>Prvé ľudské profesie</vt:lpstr>
      <vt:lpstr>Poľnohospodárstvo v minulosti a dnes</vt:lpstr>
      <vt:lpstr>Staré remeslá</vt:lpstr>
      <vt:lpstr>Novšie druhy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Práca – trest alebo radosť?</dc:title>
  <dc:creator>takac.tomas1863@gmail.com</dc:creator>
  <cp:lastModifiedBy>Ucitel</cp:lastModifiedBy>
  <cp:revision>6</cp:revision>
  <dcterms:created xsi:type="dcterms:W3CDTF">2020-10-31T09:47:25Z</dcterms:created>
  <dcterms:modified xsi:type="dcterms:W3CDTF">2021-03-30T16:13:31Z</dcterms:modified>
</cp:coreProperties>
</file>