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76" r:id="rId4"/>
  </p:sldMasterIdLst>
  <p:notesMasterIdLst>
    <p:notesMasterId r:id="rId26"/>
  </p:notesMasterIdLst>
  <p:handoutMasterIdLst>
    <p:handoutMasterId r:id="rId27"/>
  </p:handoutMasterIdLst>
  <p:sldIdLst>
    <p:sldId id="256" r:id="rId5"/>
    <p:sldId id="257" r:id="rId6"/>
    <p:sldId id="262" r:id="rId7"/>
    <p:sldId id="263" r:id="rId8"/>
    <p:sldId id="265" r:id="rId9"/>
    <p:sldId id="267" r:id="rId10"/>
    <p:sldId id="264" r:id="rId11"/>
    <p:sldId id="266" r:id="rId12"/>
    <p:sldId id="271" r:id="rId13"/>
    <p:sldId id="268" r:id="rId14"/>
    <p:sldId id="269" r:id="rId15"/>
    <p:sldId id="270" r:id="rId16"/>
    <p:sldId id="275" r:id="rId17"/>
    <p:sldId id="272" r:id="rId18"/>
    <p:sldId id="273" r:id="rId19"/>
    <p:sldId id="276" r:id="rId20"/>
    <p:sldId id="277" r:id="rId21"/>
    <p:sldId id="278" r:id="rId22"/>
    <p:sldId id="279" r:id="rId23"/>
    <p:sldId id="274" r:id="rId24"/>
    <p:sldId id="260" r:id="rId25"/>
  </p:sldIdLst>
  <p:sldSz cx="12192000" cy="6858000"/>
  <p:notesSz cx="6858000" cy="9144000"/>
  <p:defaultTextStyle>
    <a:defPPr rtl="0">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1" d="100"/>
          <a:sy n="61" d="100"/>
        </p:scale>
        <p:origin x="-72" y="-228"/>
      </p:cViewPr>
      <p:guideLst>
        <p:guide orient="horz" pos="2160"/>
        <p:guide pos="3840"/>
      </p:guideLst>
    </p:cSldViewPr>
  </p:slideViewPr>
  <p:notesTextViewPr>
    <p:cViewPr>
      <p:scale>
        <a:sx n="1" d="1"/>
        <a:sy n="1" d="1"/>
      </p:scale>
      <p:origin x="0" y="0"/>
    </p:cViewPr>
  </p:notesTextViewPr>
  <p:notesViewPr>
    <p:cSldViewPr snapToGrid="0">
      <p:cViewPr varScale="1">
        <p:scale>
          <a:sx n="90" d="100"/>
          <a:sy n="90" d="100"/>
        </p:scale>
        <p:origin x="3762" y="6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xmlns="" id="{989D9DEE-3A5F-4B64-8A94-C1F97F91C8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xmlns="" id="{F42D6EAD-FFE4-4E1E-96D0-82AA2271CD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69BE89-22A8-4B73-A414-0E792E696E0A}" type="datetimeFigureOut">
              <a:rPr lang="pl-PL" smtClean="0"/>
              <a:pPr/>
              <a:t>09.05.2020</a:t>
            </a:fld>
            <a:endParaRPr lang="pl-PL"/>
          </a:p>
        </p:txBody>
      </p:sp>
      <p:sp>
        <p:nvSpPr>
          <p:cNvPr id="4" name="Symbol zastępczy stopki 3">
            <a:extLst>
              <a:ext uri="{FF2B5EF4-FFF2-40B4-BE49-F238E27FC236}">
                <a16:creationId xmlns:a16="http://schemas.microsoft.com/office/drawing/2014/main" xmlns="" id="{FB0F2A83-677B-450A-BE53-6B4D216359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xmlns="" id="{5F3E2712-1C93-49C4-8C9F-0C555640BA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D8165D-EBA8-445D-B6A6-3D95685166F1}" type="slidenum">
              <a:rPr lang="pl-PL" smtClean="0"/>
              <a:pPr/>
              <a:t>‹#›</a:t>
            </a:fld>
            <a:endParaRPr lang="pl-PL"/>
          </a:p>
        </p:txBody>
      </p:sp>
    </p:spTree>
    <p:extLst>
      <p:ext uri="{BB962C8B-B14F-4D97-AF65-F5344CB8AC3E}">
        <p14:creationId xmlns:p14="http://schemas.microsoft.com/office/powerpoint/2010/main" xmlns="" val="37724520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noProof="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2E0B8-8A1E-4EC9-B7DE-FD83A24A16A4}" type="datetimeFigureOut">
              <a:rPr lang="pl-PL" noProof="0" smtClean="0"/>
              <a:pPr/>
              <a:t>09.05.2020</a:t>
            </a:fld>
            <a:endParaRPr lang="pl-PL" noProof="0"/>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noProof="0"/>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noProof="0"/>
              <a:t>Edytuj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noProof="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A2612-8148-4EEB-A878-DD70CFA0A9BC}" type="slidenum">
              <a:rPr lang="pl-PL" noProof="0" smtClean="0"/>
              <a:pPr/>
              <a:t>‹#›</a:t>
            </a:fld>
            <a:endParaRPr lang="pl-PL" noProof="0"/>
          </a:p>
        </p:txBody>
      </p:sp>
    </p:spTree>
    <p:extLst>
      <p:ext uri="{BB962C8B-B14F-4D97-AF65-F5344CB8AC3E}">
        <p14:creationId xmlns:p14="http://schemas.microsoft.com/office/powerpoint/2010/main" xmlns="" val="32263349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a:t>
            </a:fld>
            <a:endParaRPr lang="pl-PL"/>
          </a:p>
        </p:txBody>
      </p:sp>
    </p:spTree>
    <p:extLst>
      <p:ext uri="{BB962C8B-B14F-4D97-AF65-F5344CB8AC3E}">
        <p14:creationId xmlns:p14="http://schemas.microsoft.com/office/powerpoint/2010/main" xmlns="" val="1300735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10</a:t>
            </a:fld>
            <a:endParaRPr lang="pl-PL"/>
          </a:p>
        </p:txBody>
      </p:sp>
    </p:spTree>
    <p:extLst>
      <p:ext uri="{BB962C8B-B14F-4D97-AF65-F5344CB8AC3E}">
        <p14:creationId xmlns:p14="http://schemas.microsoft.com/office/powerpoint/2010/main" xmlns="" val="3540759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11</a:t>
            </a:fld>
            <a:endParaRPr lang="pl-PL"/>
          </a:p>
        </p:txBody>
      </p:sp>
    </p:spTree>
    <p:extLst>
      <p:ext uri="{BB962C8B-B14F-4D97-AF65-F5344CB8AC3E}">
        <p14:creationId xmlns:p14="http://schemas.microsoft.com/office/powerpoint/2010/main" xmlns="" val="298775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12</a:t>
            </a:fld>
            <a:endParaRPr lang="pl-PL"/>
          </a:p>
        </p:txBody>
      </p:sp>
    </p:spTree>
    <p:extLst>
      <p:ext uri="{BB962C8B-B14F-4D97-AF65-F5344CB8AC3E}">
        <p14:creationId xmlns:p14="http://schemas.microsoft.com/office/powerpoint/2010/main" xmlns="" val="1808887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13</a:t>
            </a:fld>
            <a:endParaRPr lang="pl-PL"/>
          </a:p>
        </p:txBody>
      </p:sp>
    </p:spTree>
    <p:extLst>
      <p:ext uri="{BB962C8B-B14F-4D97-AF65-F5344CB8AC3E}">
        <p14:creationId xmlns:p14="http://schemas.microsoft.com/office/powerpoint/2010/main" xmlns="" val="295708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14</a:t>
            </a:fld>
            <a:endParaRPr lang="pl-PL"/>
          </a:p>
        </p:txBody>
      </p:sp>
    </p:spTree>
    <p:extLst>
      <p:ext uri="{BB962C8B-B14F-4D97-AF65-F5344CB8AC3E}">
        <p14:creationId xmlns:p14="http://schemas.microsoft.com/office/powerpoint/2010/main" xmlns="" val="102418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15</a:t>
            </a:fld>
            <a:endParaRPr lang="pl-PL"/>
          </a:p>
        </p:txBody>
      </p:sp>
    </p:spTree>
    <p:extLst>
      <p:ext uri="{BB962C8B-B14F-4D97-AF65-F5344CB8AC3E}">
        <p14:creationId xmlns:p14="http://schemas.microsoft.com/office/powerpoint/2010/main" xmlns="" val="3572143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16</a:t>
            </a:fld>
            <a:endParaRPr lang="pl-PL"/>
          </a:p>
        </p:txBody>
      </p:sp>
    </p:spTree>
    <p:extLst>
      <p:ext uri="{BB962C8B-B14F-4D97-AF65-F5344CB8AC3E}">
        <p14:creationId xmlns:p14="http://schemas.microsoft.com/office/powerpoint/2010/main" xmlns="" val="1037641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17</a:t>
            </a:fld>
            <a:endParaRPr lang="pl-PL"/>
          </a:p>
        </p:txBody>
      </p:sp>
    </p:spTree>
    <p:extLst>
      <p:ext uri="{BB962C8B-B14F-4D97-AF65-F5344CB8AC3E}">
        <p14:creationId xmlns:p14="http://schemas.microsoft.com/office/powerpoint/2010/main" xmlns="" val="3364141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18</a:t>
            </a:fld>
            <a:endParaRPr lang="pl-PL"/>
          </a:p>
        </p:txBody>
      </p:sp>
    </p:spTree>
    <p:extLst>
      <p:ext uri="{BB962C8B-B14F-4D97-AF65-F5344CB8AC3E}">
        <p14:creationId xmlns:p14="http://schemas.microsoft.com/office/powerpoint/2010/main" xmlns="" val="1840555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19</a:t>
            </a:fld>
            <a:endParaRPr lang="pl-PL"/>
          </a:p>
        </p:txBody>
      </p:sp>
    </p:spTree>
    <p:extLst>
      <p:ext uri="{BB962C8B-B14F-4D97-AF65-F5344CB8AC3E}">
        <p14:creationId xmlns:p14="http://schemas.microsoft.com/office/powerpoint/2010/main" xmlns="" val="311687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2</a:t>
            </a:fld>
            <a:endParaRPr lang="pl-PL"/>
          </a:p>
        </p:txBody>
      </p:sp>
    </p:spTree>
    <p:extLst>
      <p:ext uri="{BB962C8B-B14F-4D97-AF65-F5344CB8AC3E}">
        <p14:creationId xmlns:p14="http://schemas.microsoft.com/office/powerpoint/2010/main" xmlns="" val="1433375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20</a:t>
            </a:fld>
            <a:endParaRPr lang="pl-PL"/>
          </a:p>
        </p:txBody>
      </p:sp>
    </p:spTree>
    <p:extLst>
      <p:ext uri="{BB962C8B-B14F-4D97-AF65-F5344CB8AC3E}">
        <p14:creationId xmlns:p14="http://schemas.microsoft.com/office/powerpoint/2010/main" xmlns="" val="3104704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21</a:t>
            </a:fld>
            <a:endParaRPr lang="pl-PL"/>
          </a:p>
        </p:txBody>
      </p:sp>
    </p:spTree>
    <p:extLst>
      <p:ext uri="{BB962C8B-B14F-4D97-AF65-F5344CB8AC3E}">
        <p14:creationId xmlns:p14="http://schemas.microsoft.com/office/powerpoint/2010/main" xmlns="" val="477447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3</a:t>
            </a:fld>
            <a:endParaRPr lang="pl-PL"/>
          </a:p>
        </p:txBody>
      </p:sp>
    </p:spTree>
    <p:extLst>
      <p:ext uri="{BB962C8B-B14F-4D97-AF65-F5344CB8AC3E}">
        <p14:creationId xmlns:p14="http://schemas.microsoft.com/office/powerpoint/2010/main" xmlns="" val="182218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4</a:t>
            </a:fld>
            <a:endParaRPr lang="pl-PL"/>
          </a:p>
        </p:txBody>
      </p:sp>
    </p:spTree>
    <p:extLst>
      <p:ext uri="{BB962C8B-B14F-4D97-AF65-F5344CB8AC3E}">
        <p14:creationId xmlns:p14="http://schemas.microsoft.com/office/powerpoint/2010/main" xmlns="" val="759515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5</a:t>
            </a:fld>
            <a:endParaRPr lang="pl-PL"/>
          </a:p>
        </p:txBody>
      </p:sp>
    </p:spTree>
    <p:extLst>
      <p:ext uri="{BB962C8B-B14F-4D97-AF65-F5344CB8AC3E}">
        <p14:creationId xmlns:p14="http://schemas.microsoft.com/office/powerpoint/2010/main" xmlns="" val="1256016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6</a:t>
            </a:fld>
            <a:endParaRPr lang="pl-PL"/>
          </a:p>
        </p:txBody>
      </p:sp>
    </p:spTree>
    <p:extLst>
      <p:ext uri="{BB962C8B-B14F-4D97-AF65-F5344CB8AC3E}">
        <p14:creationId xmlns:p14="http://schemas.microsoft.com/office/powerpoint/2010/main" xmlns="" val="1650353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7</a:t>
            </a:fld>
            <a:endParaRPr lang="pl-PL"/>
          </a:p>
        </p:txBody>
      </p:sp>
    </p:spTree>
    <p:extLst>
      <p:ext uri="{BB962C8B-B14F-4D97-AF65-F5344CB8AC3E}">
        <p14:creationId xmlns:p14="http://schemas.microsoft.com/office/powerpoint/2010/main" xmlns="" val="1316509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8</a:t>
            </a:fld>
            <a:endParaRPr lang="pl-PL"/>
          </a:p>
        </p:txBody>
      </p:sp>
    </p:spTree>
    <p:extLst>
      <p:ext uri="{BB962C8B-B14F-4D97-AF65-F5344CB8AC3E}">
        <p14:creationId xmlns:p14="http://schemas.microsoft.com/office/powerpoint/2010/main" xmlns="" val="3675992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3BA2612-8148-4EEB-A878-DD70CFA0A9BC}" type="slidenum">
              <a:rPr lang="pl-PL" smtClean="0"/>
              <a:pPr/>
              <a:t>9</a:t>
            </a:fld>
            <a:endParaRPr lang="pl-PL"/>
          </a:p>
        </p:txBody>
      </p:sp>
    </p:spTree>
    <p:extLst>
      <p:ext uri="{BB962C8B-B14F-4D97-AF65-F5344CB8AC3E}">
        <p14:creationId xmlns:p14="http://schemas.microsoft.com/office/powerpoint/2010/main" xmlns="" val="8531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Prostokąt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ytuł 1"/>
          <p:cNvSpPr>
            <a:spLocks noGrp="1"/>
          </p:cNvSpPr>
          <p:nvPr>
            <p:ph type="ctrTitle" hasCustomPrompt="1"/>
          </p:nvPr>
        </p:nvSpPr>
        <p:spPr>
          <a:xfrm>
            <a:off x="1109980" y="882376"/>
            <a:ext cx="9966960" cy="2926080"/>
          </a:xfrm>
        </p:spPr>
        <p:txBody>
          <a:bodyPr rtlCol="0" anchor="b">
            <a:normAutofit/>
          </a:bodyPr>
          <a:lstStyle>
            <a:lvl1pPr algn="ctr">
              <a:lnSpc>
                <a:spcPct val="85000"/>
              </a:lnSpc>
              <a:defRPr sz="7200" b="1" cap="all" baseline="0">
                <a:solidFill>
                  <a:srgbClr val="FFFFFF"/>
                </a:solidFill>
              </a:defRPr>
            </a:lvl1pPr>
          </a:lstStyle>
          <a:p>
            <a:pPr rtl="0"/>
            <a:r>
              <a:rPr lang="pl-PL" noProof="0"/>
              <a:t>Kliknij, aby edytować styl wzorca tytułu</a:t>
            </a:r>
          </a:p>
        </p:txBody>
      </p:sp>
      <p:sp>
        <p:nvSpPr>
          <p:cNvPr id="3" name="Podtytuł 2"/>
          <p:cNvSpPr>
            <a:spLocks noGrp="1"/>
          </p:cNvSpPr>
          <p:nvPr>
            <p:ph type="subTitle" idx="1"/>
          </p:nvPr>
        </p:nvSpPr>
        <p:spPr>
          <a:xfrm>
            <a:off x="1709530" y="3869634"/>
            <a:ext cx="8767860" cy="1388165"/>
          </a:xfrm>
        </p:spPr>
        <p:txBody>
          <a:bodyPr rtlCol="0">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pl-PL" noProof="0"/>
              <a:t>Kliknij, aby edytować styl wzorca podtytułu</a:t>
            </a:r>
          </a:p>
        </p:txBody>
      </p:sp>
      <p:sp>
        <p:nvSpPr>
          <p:cNvPr id="4" name="Data — symbol zastępczy 3"/>
          <p:cNvSpPr>
            <a:spLocks noGrp="1"/>
          </p:cNvSpPr>
          <p:nvPr>
            <p:ph type="dt" sz="half" idx="10"/>
          </p:nvPr>
        </p:nvSpPr>
        <p:spPr/>
        <p:txBody>
          <a:bodyPr rtlCol="0"/>
          <a:lstStyle>
            <a:lvl1pPr>
              <a:defRPr>
                <a:solidFill>
                  <a:srgbClr val="FFFFFF"/>
                </a:solidFill>
              </a:defRPr>
            </a:lvl1pPr>
          </a:lstStyle>
          <a:p>
            <a:pPr rtl="0"/>
            <a:fld id="{5CAC51B6-4AE2-43F5-9E52-B8F512B4E275}" type="datetime1">
              <a:rPr lang="pl-PL" noProof="0" smtClean="0"/>
              <a:pPr rtl="0"/>
              <a:t>09.05.2020</a:t>
            </a:fld>
            <a:endParaRPr lang="pl-PL" noProof="0"/>
          </a:p>
        </p:txBody>
      </p:sp>
      <p:sp>
        <p:nvSpPr>
          <p:cNvPr id="5" name="Stopka — symbol zastępczy 4"/>
          <p:cNvSpPr>
            <a:spLocks noGrp="1"/>
          </p:cNvSpPr>
          <p:nvPr>
            <p:ph type="ftr" sz="quarter" idx="11"/>
          </p:nvPr>
        </p:nvSpPr>
        <p:spPr/>
        <p:txBody>
          <a:bodyPr rtlCol="0"/>
          <a:lstStyle>
            <a:lvl1pPr>
              <a:defRPr>
                <a:solidFill>
                  <a:srgbClr val="FFFFFF"/>
                </a:solidFill>
              </a:defRPr>
            </a:lvl1pPr>
          </a:lstStyle>
          <a:p>
            <a:pPr rtl="0"/>
            <a:r>
              <a:rPr lang="pl-PL" noProof="0"/>
              <a:t>
              </a:t>
            </a:r>
          </a:p>
        </p:txBody>
      </p:sp>
      <p:sp>
        <p:nvSpPr>
          <p:cNvPr id="6" name="Numer slajdu — symbol zastępczy 5"/>
          <p:cNvSpPr>
            <a:spLocks noGrp="1"/>
          </p:cNvSpPr>
          <p:nvPr>
            <p:ph type="sldNum" sz="quarter" idx="12"/>
          </p:nvPr>
        </p:nvSpPr>
        <p:spPr/>
        <p:txBody>
          <a:bodyPr rtlCol="0"/>
          <a:lstStyle>
            <a:lvl1pPr>
              <a:defRPr>
                <a:solidFill>
                  <a:srgbClr val="FFFFFF"/>
                </a:solidFill>
              </a:defRPr>
            </a:lvl1pPr>
          </a:lstStyle>
          <a:p>
            <a:pPr rtl="0"/>
            <a:fld id="{6D22F896-40B5-4ADD-8801-0D06FADFA095}" type="slidenum">
              <a:rPr lang="pl-PL" noProof="0" smtClean="0"/>
              <a:pPr rtl="0"/>
              <a:t>‹#›</a:t>
            </a:fld>
            <a:endParaRPr lang="pl-PL" noProof="0"/>
          </a:p>
        </p:txBody>
      </p:sp>
      <p:cxnSp>
        <p:nvCxnSpPr>
          <p:cNvPr id="8" name="Łącznik prosty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Tekst pionowy — symbol zastępczy 2"/>
          <p:cNvSpPr>
            <a:spLocks noGrp="1"/>
          </p:cNvSpPr>
          <p:nvPr>
            <p:ph type="body" orient="vert" idx="1"/>
          </p:nvPr>
        </p:nvSpPr>
        <p:spPr/>
        <p:txBody>
          <a:bodyPr vert="eaVert"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5A98ADE8-FA3E-4812-99D5-D2EB327B41B8}" type="datetime1">
              <a:rPr lang="pl-PL" noProof="0" smtClean="0"/>
              <a:pPr rtl="0"/>
              <a:t>09.05.2020</a:t>
            </a:fld>
            <a:endParaRPr lang="pl-PL" noProof="0"/>
          </a:p>
        </p:txBody>
      </p:sp>
      <p:sp>
        <p:nvSpPr>
          <p:cNvPr id="5" name="Stopka — symbol zastępczy 4"/>
          <p:cNvSpPr>
            <a:spLocks noGrp="1"/>
          </p:cNvSpPr>
          <p:nvPr>
            <p:ph type="ftr" sz="quarter" idx="11"/>
          </p:nvPr>
        </p:nvSpPr>
        <p:spPr/>
        <p:txBody>
          <a:bodyPr rtlCol="0"/>
          <a:lstStyle/>
          <a:p>
            <a:pPr rtl="0"/>
            <a:r>
              <a:rPr lang="pl-PL" noProof="0"/>
              <a:t>
              </a:t>
            </a:r>
          </a:p>
        </p:txBody>
      </p:sp>
      <p:sp>
        <p:nvSpPr>
          <p:cNvPr id="6" name="Numer slajdu — symbol zastępczy 5"/>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hasCustomPrompt="1"/>
          </p:nvPr>
        </p:nvSpPr>
        <p:spPr>
          <a:xfrm>
            <a:off x="8724900" y="762000"/>
            <a:ext cx="2324100" cy="5410200"/>
          </a:xfrm>
        </p:spPr>
        <p:txBody>
          <a:bodyPr vert="eaVert" rtlCol="0"/>
          <a:lstStyle/>
          <a:p>
            <a:pPr rtl="0"/>
            <a:r>
              <a:rPr lang="pl-PL" noProof="0"/>
              <a:t>Kliknij, aby edytować styl wzorca tytułu</a:t>
            </a:r>
          </a:p>
        </p:txBody>
      </p:sp>
      <p:sp>
        <p:nvSpPr>
          <p:cNvPr id="3" name="Tekst pionowy — symbol zastępczy 2"/>
          <p:cNvSpPr>
            <a:spLocks noGrp="1"/>
          </p:cNvSpPr>
          <p:nvPr>
            <p:ph type="body" orient="vert" idx="1"/>
          </p:nvPr>
        </p:nvSpPr>
        <p:spPr>
          <a:xfrm>
            <a:off x="1143000" y="762000"/>
            <a:ext cx="7429500" cy="5410200"/>
          </a:xfrm>
        </p:spPr>
        <p:txBody>
          <a:bodyPr vert="eaVert"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17937CCC-12D0-46E3-AAD8-ACB43F537DA0}" type="datetime1">
              <a:rPr lang="pl-PL" noProof="0" smtClean="0"/>
              <a:pPr rtl="0"/>
              <a:t>09.05.2020</a:t>
            </a:fld>
            <a:endParaRPr lang="pl-PL" noProof="0"/>
          </a:p>
        </p:txBody>
      </p:sp>
      <p:sp>
        <p:nvSpPr>
          <p:cNvPr id="5" name="Stopka — symbol zastępczy 4"/>
          <p:cNvSpPr>
            <a:spLocks noGrp="1"/>
          </p:cNvSpPr>
          <p:nvPr>
            <p:ph type="ftr" sz="quarter" idx="11"/>
          </p:nvPr>
        </p:nvSpPr>
        <p:spPr/>
        <p:txBody>
          <a:bodyPr rtlCol="0"/>
          <a:lstStyle/>
          <a:p>
            <a:pPr rtl="0"/>
            <a:r>
              <a:rPr lang="pl-PL" noProof="0"/>
              <a:t>
              </a:t>
            </a:r>
          </a:p>
        </p:txBody>
      </p:sp>
      <p:sp>
        <p:nvSpPr>
          <p:cNvPr id="6" name="Numer slajdu — symbol zastępczy 5"/>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199476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Zawartość — symbol zastępczy 2"/>
          <p:cNvSpPr>
            <a:spLocks noGrp="1"/>
          </p:cNvSpPr>
          <p:nvPr>
            <p:ph idx="1"/>
          </p:nvPr>
        </p:nvSpPr>
        <p:spPr/>
        <p:txBody>
          <a:bodyPr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DC5C352A-6CCC-4F68-A872-FB52CAD95A23}" type="datetime1">
              <a:rPr lang="pl-PL" noProof="0" smtClean="0"/>
              <a:pPr rtl="0"/>
              <a:t>09.05.2020</a:t>
            </a:fld>
            <a:endParaRPr lang="pl-PL" noProof="0"/>
          </a:p>
        </p:txBody>
      </p:sp>
      <p:sp>
        <p:nvSpPr>
          <p:cNvPr id="5" name="Stopka — symbol zastępczy 4"/>
          <p:cNvSpPr>
            <a:spLocks noGrp="1"/>
          </p:cNvSpPr>
          <p:nvPr>
            <p:ph type="ftr" sz="quarter" idx="11"/>
          </p:nvPr>
        </p:nvSpPr>
        <p:spPr/>
        <p:txBody>
          <a:bodyPr rtlCol="0"/>
          <a:lstStyle/>
          <a:p>
            <a:pPr rtl="0"/>
            <a:r>
              <a:rPr lang="pl-PL" noProof="0"/>
              <a:t>
              </a:t>
            </a:r>
          </a:p>
        </p:txBody>
      </p:sp>
      <p:sp>
        <p:nvSpPr>
          <p:cNvPr id="6" name="Numer slajdu — symbol zastępczy 5"/>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34720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106424" y="1173575"/>
            <a:ext cx="9966960" cy="2926080"/>
          </a:xfrm>
        </p:spPr>
        <p:txBody>
          <a:bodyPr rtlCol="0" anchor="b">
            <a:noAutofit/>
          </a:bodyPr>
          <a:lstStyle>
            <a:lvl1pPr algn="ctr">
              <a:lnSpc>
                <a:spcPct val="85000"/>
              </a:lnSpc>
              <a:defRPr sz="7200" b="0" cap="all" baseline="0"/>
            </a:lvl1pPr>
          </a:lstStyle>
          <a:p>
            <a:pPr rtl="0"/>
            <a:r>
              <a:rPr lang="pl-PL" noProof="0"/>
              <a:t>Kliknij, aby edytować styl wzorca tytułu</a:t>
            </a:r>
          </a:p>
        </p:txBody>
      </p:sp>
      <p:sp>
        <p:nvSpPr>
          <p:cNvPr id="3" name="Tekst — symbol zastępczy 2"/>
          <p:cNvSpPr>
            <a:spLocks noGrp="1"/>
          </p:cNvSpPr>
          <p:nvPr>
            <p:ph type="body" idx="1"/>
          </p:nvPr>
        </p:nvSpPr>
        <p:spPr>
          <a:xfrm>
            <a:off x="1709928" y="4154520"/>
            <a:ext cx="8769096" cy="1363806"/>
          </a:xfrm>
        </p:spPr>
        <p:txBody>
          <a:bodyPr rtlCol="0"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Edytuj style wzorca tekstu</a:t>
            </a:r>
          </a:p>
        </p:txBody>
      </p:sp>
      <p:sp>
        <p:nvSpPr>
          <p:cNvPr id="4" name="Data — symbol zastępczy 3"/>
          <p:cNvSpPr>
            <a:spLocks noGrp="1"/>
          </p:cNvSpPr>
          <p:nvPr>
            <p:ph type="dt" sz="half" idx="10"/>
          </p:nvPr>
        </p:nvSpPr>
        <p:spPr/>
        <p:txBody>
          <a:bodyPr rtlCol="0"/>
          <a:lstStyle/>
          <a:p>
            <a:pPr rtl="0"/>
            <a:fld id="{5BA1C750-D81F-4AEC-B758-559C970865E3}" type="datetime1">
              <a:rPr lang="pl-PL" noProof="0" smtClean="0"/>
              <a:pPr rtl="0"/>
              <a:t>09.05.2020</a:t>
            </a:fld>
            <a:endParaRPr lang="pl-PL" noProof="0"/>
          </a:p>
        </p:txBody>
      </p:sp>
      <p:sp>
        <p:nvSpPr>
          <p:cNvPr id="5" name="Stopka — symbol zastępczy 4"/>
          <p:cNvSpPr>
            <a:spLocks noGrp="1"/>
          </p:cNvSpPr>
          <p:nvPr>
            <p:ph type="ftr" sz="quarter" idx="11"/>
          </p:nvPr>
        </p:nvSpPr>
        <p:spPr/>
        <p:txBody>
          <a:bodyPr rtlCol="0"/>
          <a:lstStyle/>
          <a:p>
            <a:pPr rtl="0"/>
            <a:r>
              <a:rPr lang="pl-PL" noProof="0"/>
              <a:t>
              </a:t>
            </a:r>
          </a:p>
        </p:txBody>
      </p:sp>
      <p:sp>
        <p:nvSpPr>
          <p:cNvPr id="6" name="Numer slajdu — symbol zastępczy 5"/>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cxnSp>
        <p:nvCxnSpPr>
          <p:cNvPr id="7" name="Łącznik prosty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393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ytuł 7"/>
          <p:cNvSpPr>
            <a:spLocks noGrp="1"/>
          </p:cNvSpPr>
          <p:nvPr>
            <p:ph type="title" hasCustomPrompt="1"/>
          </p:nvPr>
        </p:nvSpPr>
        <p:spPr/>
        <p:txBody>
          <a:bodyPr rtlCol="0"/>
          <a:lstStyle/>
          <a:p>
            <a:pPr rtl="0"/>
            <a:r>
              <a:rPr lang="pl-PL" noProof="0"/>
              <a:t>Kliknij, aby edytować styl wzorca tytułu</a:t>
            </a:r>
          </a:p>
        </p:txBody>
      </p:sp>
      <p:sp>
        <p:nvSpPr>
          <p:cNvPr id="3" name="Zawartość — symbol zastępczy 2"/>
          <p:cNvSpPr>
            <a:spLocks noGrp="1"/>
          </p:cNvSpPr>
          <p:nvPr>
            <p:ph sz="half" idx="1"/>
          </p:nvPr>
        </p:nvSpPr>
        <p:spPr>
          <a:xfrm>
            <a:off x="1143000" y="2057399"/>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Zawartość — symbol zastępczy 3"/>
          <p:cNvSpPr>
            <a:spLocks noGrp="1"/>
          </p:cNvSpPr>
          <p:nvPr>
            <p:ph sz="half" idx="2"/>
          </p:nvPr>
        </p:nvSpPr>
        <p:spPr>
          <a:xfrm>
            <a:off x="6267612" y="2057400"/>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Data — symbol zastępczy 4"/>
          <p:cNvSpPr>
            <a:spLocks noGrp="1"/>
          </p:cNvSpPr>
          <p:nvPr>
            <p:ph type="dt" sz="half" idx="10"/>
          </p:nvPr>
        </p:nvSpPr>
        <p:spPr/>
        <p:txBody>
          <a:bodyPr rtlCol="0"/>
          <a:lstStyle/>
          <a:p>
            <a:pPr rtl="0"/>
            <a:fld id="{8EFCE61D-602D-4B62-A0DB-A7F263417DB0}" type="datetime1">
              <a:rPr lang="pl-PL" noProof="0" smtClean="0"/>
              <a:pPr rtl="0"/>
              <a:t>09.05.2020</a:t>
            </a:fld>
            <a:endParaRPr lang="pl-PL" noProof="0"/>
          </a:p>
        </p:txBody>
      </p:sp>
      <p:sp>
        <p:nvSpPr>
          <p:cNvPr id="6" name="Stopka — symbol zastępczy 5"/>
          <p:cNvSpPr>
            <a:spLocks noGrp="1"/>
          </p:cNvSpPr>
          <p:nvPr>
            <p:ph type="ftr" sz="quarter" idx="11"/>
          </p:nvPr>
        </p:nvSpPr>
        <p:spPr/>
        <p:txBody>
          <a:bodyPr rtlCol="0"/>
          <a:lstStyle/>
          <a:p>
            <a:pPr rtl="0"/>
            <a:r>
              <a:rPr lang="pl-PL" noProof="0"/>
              <a:t>
              </a:t>
            </a:r>
          </a:p>
        </p:txBody>
      </p:sp>
      <p:sp>
        <p:nvSpPr>
          <p:cNvPr id="7" name="Numer slajdu — symbol zastępczy 6"/>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ytuł 9"/>
          <p:cNvSpPr>
            <a:spLocks noGrp="1"/>
          </p:cNvSpPr>
          <p:nvPr>
            <p:ph type="title" hasCustomPrompt="1"/>
          </p:nvPr>
        </p:nvSpPr>
        <p:spPr/>
        <p:txBody>
          <a:bodyPr rtlCol="0"/>
          <a:lstStyle/>
          <a:p>
            <a:pPr rtl="0"/>
            <a:r>
              <a:rPr lang="pl-PL" noProof="0"/>
              <a:t>Kliknij, aby edytować styl wzorca tytułu</a:t>
            </a:r>
          </a:p>
        </p:txBody>
      </p:sp>
      <p:sp>
        <p:nvSpPr>
          <p:cNvPr id="3" name="Tekst — symbol zastępczy 2"/>
          <p:cNvSpPr>
            <a:spLocks noGrp="1"/>
          </p:cNvSpPr>
          <p:nvPr>
            <p:ph type="body" idx="1"/>
          </p:nvPr>
        </p:nvSpPr>
        <p:spPr>
          <a:xfrm>
            <a:off x="1143000" y="2001511"/>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4" name="Zawartość — symbol zastępczy 3"/>
          <p:cNvSpPr>
            <a:spLocks noGrp="1"/>
          </p:cNvSpPr>
          <p:nvPr>
            <p:ph sz="half" idx="2"/>
          </p:nvPr>
        </p:nvSpPr>
        <p:spPr>
          <a:xfrm>
            <a:off x="1143000" y="2721483"/>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Tekst — symbol zastępczy 4"/>
          <p:cNvSpPr>
            <a:spLocks noGrp="1"/>
          </p:cNvSpPr>
          <p:nvPr>
            <p:ph type="body" sz="quarter" idx="3"/>
          </p:nvPr>
        </p:nvSpPr>
        <p:spPr>
          <a:xfrm>
            <a:off x="6269173" y="1999032"/>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6" name="Symbol zastępczy zawartości 5"/>
          <p:cNvSpPr>
            <a:spLocks noGrp="1"/>
          </p:cNvSpPr>
          <p:nvPr>
            <p:ph sz="quarter" idx="4"/>
          </p:nvPr>
        </p:nvSpPr>
        <p:spPr>
          <a:xfrm>
            <a:off x="6269173" y="2719322"/>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7" name="Data — symbol zastępczy 6"/>
          <p:cNvSpPr>
            <a:spLocks noGrp="1"/>
          </p:cNvSpPr>
          <p:nvPr>
            <p:ph type="dt" sz="half" idx="10"/>
          </p:nvPr>
        </p:nvSpPr>
        <p:spPr/>
        <p:txBody>
          <a:bodyPr rtlCol="0"/>
          <a:lstStyle/>
          <a:p>
            <a:pPr rtl="0"/>
            <a:fld id="{C71543B0-1BBE-461C-BDC4-017F76155799}" type="datetime1">
              <a:rPr lang="pl-PL" noProof="0" smtClean="0"/>
              <a:pPr rtl="0"/>
              <a:t>09.05.2020</a:t>
            </a:fld>
            <a:endParaRPr lang="pl-PL" noProof="0"/>
          </a:p>
        </p:txBody>
      </p:sp>
      <p:sp>
        <p:nvSpPr>
          <p:cNvPr id="8" name="Stopka — symbol zastępczy 7"/>
          <p:cNvSpPr>
            <a:spLocks noGrp="1"/>
          </p:cNvSpPr>
          <p:nvPr>
            <p:ph type="ftr" sz="quarter" idx="11"/>
          </p:nvPr>
        </p:nvSpPr>
        <p:spPr/>
        <p:txBody>
          <a:bodyPr rtlCol="0"/>
          <a:lstStyle/>
          <a:p>
            <a:pPr rtl="0"/>
            <a:r>
              <a:rPr lang="pl-PL" noProof="0"/>
              <a:t>
              </a:t>
            </a:r>
          </a:p>
        </p:txBody>
      </p:sp>
      <p:sp>
        <p:nvSpPr>
          <p:cNvPr id="9" name="Numer slajdu — symbol zastępczy 8"/>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196335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Data — symbol zastępczy 2"/>
          <p:cNvSpPr>
            <a:spLocks noGrp="1"/>
          </p:cNvSpPr>
          <p:nvPr>
            <p:ph type="dt" sz="half" idx="10"/>
          </p:nvPr>
        </p:nvSpPr>
        <p:spPr/>
        <p:txBody>
          <a:bodyPr rtlCol="0"/>
          <a:lstStyle/>
          <a:p>
            <a:pPr rtl="0"/>
            <a:fld id="{C100BC06-541D-4A79-9FA3-1C4EB86629B9}" type="datetime1">
              <a:rPr lang="pl-PL" noProof="0" smtClean="0"/>
              <a:pPr rtl="0"/>
              <a:t>09.05.2020</a:t>
            </a:fld>
            <a:endParaRPr lang="pl-PL" noProof="0"/>
          </a:p>
        </p:txBody>
      </p:sp>
      <p:sp>
        <p:nvSpPr>
          <p:cNvPr id="4" name="Stopka — symbol zastępczy 3"/>
          <p:cNvSpPr>
            <a:spLocks noGrp="1"/>
          </p:cNvSpPr>
          <p:nvPr>
            <p:ph type="ftr" sz="quarter" idx="11"/>
          </p:nvPr>
        </p:nvSpPr>
        <p:spPr/>
        <p:txBody>
          <a:bodyPr rtlCol="0"/>
          <a:lstStyle/>
          <a:p>
            <a:pPr rtl="0"/>
            <a:r>
              <a:rPr lang="pl-PL" noProof="0"/>
              <a:t>
              </a:t>
            </a:r>
          </a:p>
        </p:txBody>
      </p:sp>
      <p:sp>
        <p:nvSpPr>
          <p:cNvPr id="5" name="Numer slajdu — symbol zastępczy 4"/>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a — symbol zastępczy 1"/>
          <p:cNvSpPr>
            <a:spLocks noGrp="1"/>
          </p:cNvSpPr>
          <p:nvPr>
            <p:ph type="dt" sz="half" idx="10"/>
          </p:nvPr>
        </p:nvSpPr>
        <p:spPr/>
        <p:txBody>
          <a:bodyPr rtlCol="0"/>
          <a:lstStyle/>
          <a:p>
            <a:pPr rtl="0"/>
            <a:fld id="{CD87DBE9-6166-44E4-BC57-B961AD183330}" type="datetime1">
              <a:rPr lang="pl-PL" noProof="0" smtClean="0"/>
              <a:pPr rtl="0"/>
              <a:t>09.05.2020</a:t>
            </a:fld>
            <a:endParaRPr lang="pl-PL" noProof="0"/>
          </a:p>
        </p:txBody>
      </p:sp>
      <p:sp>
        <p:nvSpPr>
          <p:cNvPr id="3" name="Stopka — symbol zastępczy 2"/>
          <p:cNvSpPr>
            <a:spLocks noGrp="1"/>
          </p:cNvSpPr>
          <p:nvPr>
            <p:ph type="ftr" sz="quarter" idx="11"/>
          </p:nvPr>
        </p:nvSpPr>
        <p:spPr/>
        <p:txBody>
          <a:bodyPr rtlCol="0"/>
          <a:lstStyle/>
          <a:p>
            <a:pPr rtl="0"/>
            <a:r>
              <a:rPr lang="pl-PL" noProof="0"/>
              <a:t>
              </a:t>
            </a:r>
          </a:p>
        </p:txBody>
      </p:sp>
      <p:sp>
        <p:nvSpPr>
          <p:cNvPr id="4" name="Numer slajdu — symbol zastępczy 3"/>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143000" y="1097280"/>
            <a:ext cx="3931920" cy="1737360"/>
          </a:xfrm>
        </p:spPr>
        <p:txBody>
          <a:bodyPr rtlCol="0" anchor="b">
            <a:noAutofit/>
          </a:bodyPr>
          <a:lstStyle>
            <a:lvl1pPr>
              <a:lnSpc>
                <a:spcPct val="90000"/>
              </a:lnSpc>
              <a:defRPr sz="4000" b="0"/>
            </a:lvl1pPr>
          </a:lstStyle>
          <a:p>
            <a:pPr rtl="0"/>
            <a:r>
              <a:rPr lang="pl-PL" noProof="0"/>
              <a:t>Kliknij, aby edytować styl wzorca tytułu</a:t>
            </a:r>
          </a:p>
        </p:txBody>
      </p:sp>
      <p:sp>
        <p:nvSpPr>
          <p:cNvPr id="3" name="Zawartość — symbol zastępczy 2"/>
          <p:cNvSpPr>
            <a:spLocks noGrp="1"/>
          </p:cNvSpPr>
          <p:nvPr>
            <p:ph idx="1"/>
          </p:nvPr>
        </p:nvSpPr>
        <p:spPr>
          <a:xfrm>
            <a:off x="5852159" y="1097280"/>
            <a:ext cx="5212080" cy="466344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Tekst — symbol zastępczy 3"/>
          <p:cNvSpPr>
            <a:spLocks noGrp="1"/>
          </p:cNvSpPr>
          <p:nvPr>
            <p:ph type="body" sz="half" idx="2"/>
          </p:nvPr>
        </p:nvSpPr>
        <p:spPr>
          <a:xfrm>
            <a:off x="1143000" y="2834640"/>
            <a:ext cx="3931920" cy="301752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
        <p:nvSpPr>
          <p:cNvPr id="5" name="Data — symbol zastępczy 4"/>
          <p:cNvSpPr>
            <a:spLocks noGrp="1"/>
          </p:cNvSpPr>
          <p:nvPr>
            <p:ph type="dt" sz="half" idx="10"/>
          </p:nvPr>
        </p:nvSpPr>
        <p:spPr/>
        <p:txBody>
          <a:bodyPr rtlCol="0"/>
          <a:lstStyle/>
          <a:p>
            <a:pPr rtl="0"/>
            <a:fld id="{219767F1-FDA4-4135-A592-5713035BB9A2}" type="datetime1">
              <a:rPr lang="pl-PL" noProof="0" smtClean="0"/>
              <a:pPr rtl="0"/>
              <a:t>09.05.2020</a:t>
            </a:fld>
            <a:endParaRPr lang="pl-PL" noProof="0"/>
          </a:p>
        </p:txBody>
      </p:sp>
      <p:sp>
        <p:nvSpPr>
          <p:cNvPr id="6" name="Stopka — symbol zastępczy 5"/>
          <p:cNvSpPr>
            <a:spLocks noGrp="1"/>
          </p:cNvSpPr>
          <p:nvPr>
            <p:ph type="ftr" sz="quarter" idx="11"/>
          </p:nvPr>
        </p:nvSpPr>
        <p:spPr/>
        <p:txBody>
          <a:bodyPr rtlCol="0"/>
          <a:lstStyle/>
          <a:p>
            <a:pPr rtl="0"/>
            <a:r>
              <a:rPr lang="pl-PL" noProof="0"/>
              <a:t>
              </a:t>
            </a:r>
          </a:p>
        </p:txBody>
      </p:sp>
      <p:sp>
        <p:nvSpPr>
          <p:cNvPr id="7" name="Numer slajdu — symbol zastępczy 6"/>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143000" y="1097280"/>
            <a:ext cx="3931920" cy="1737360"/>
          </a:xfrm>
        </p:spPr>
        <p:txBody>
          <a:bodyPr rtlCol="0" anchor="b">
            <a:noAutofit/>
          </a:bodyPr>
          <a:lstStyle>
            <a:lvl1pPr>
              <a:lnSpc>
                <a:spcPct val="90000"/>
              </a:lnSpc>
              <a:defRPr sz="4000" b="0"/>
            </a:lvl1pPr>
          </a:lstStyle>
          <a:p>
            <a:pPr rtl="0"/>
            <a:r>
              <a:rPr lang="pl-PL" noProof="0"/>
              <a:t>Kliknij, aby edytować styl wzorca tytułu</a:t>
            </a:r>
          </a:p>
        </p:txBody>
      </p:sp>
      <p:sp>
        <p:nvSpPr>
          <p:cNvPr id="3" name="Obraz — symbol zastępczy 2"/>
          <p:cNvSpPr>
            <a:spLocks noGrp="1" noChangeAspect="1"/>
          </p:cNvSpPr>
          <p:nvPr>
            <p:ph type="pic" idx="1"/>
          </p:nvPr>
        </p:nvSpPr>
        <p:spPr>
          <a:xfrm>
            <a:off x="5413248" y="1069847"/>
            <a:ext cx="6099048" cy="4800600"/>
          </a:xfrm>
        </p:spPr>
        <p:txBody>
          <a:bodyPr lIns="274320" tIns="182880" rtlCol="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l-PL" noProof="0"/>
              <a:t>Kliknij ikonę, aby dodać obraz</a:t>
            </a:r>
          </a:p>
        </p:txBody>
      </p:sp>
      <p:sp>
        <p:nvSpPr>
          <p:cNvPr id="4" name="Tekst — symbol zastępczy 3"/>
          <p:cNvSpPr>
            <a:spLocks noGrp="1"/>
          </p:cNvSpPr>
          <p:nvPr>
            <p:ph type="body" sz="half" idx="2"/>
          </p:nvPr>
        </p:nvSpPr>
        <p:spPr>
          <a:xfrm>
            <a:off x="1143000" y="2834640"/>
            <a:ext cx="3931920" cy="288036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
        <p:nvSpPr>
          <p:cNvPr id="5" name="Data — symbol zastępczy 4"/>
          <p:cNvSpPr>
            <a:spLocks noGrp="1"/>
          </p:cNvSpPr>
          <p:nvPr>
            <p:ph type="dt" sz="half" idx="10"/>
          </p:nvPr>
        </p:nvSpPr>
        <p:spPr/>
        <p:txBody>
          <a:bodyPr rtlCol="0"/>
          <a:lstStyle/>
          <a:p>
            <a:pPr rtl="0"/>
            <a:fld id="{503B87F5-48FD-48EB-A5F4-DF84F634300B}" type="datetime1">
              <a:rPr lang="pl-PL" noProof="0" smtClean="0"/>
              <a:pPr rtl="0"/>
              <a:t>09.05.2020</a:t>
            </a:fld>
            <a:endParaRPr lang="pl-PL" noProof="0"/>
          </a:p>
        </p:txBody>
      </p:sp>
      <p:sp>
        <p:nvSpPr>
          <p:cNvPr id="6" name="Stopka — symbol zastępczy 5"/>
          <p:cNvSpPr>
            <a:spLocks noGrp="1"/>
          </p:cNvSpPr>
          <p:nvPr>
            <p:ph type="ftr" sz="quarter" idx="11"/>
          </p:nvPr>
        </p:nvSpPr>
        <p:spPr/>
        <p:txBody>
          <a:bodyPr rtlCol="0"/>
          <a:lstStyle/>
          <a:p>
            <a:pPr rtl="0"/>
            <a:r>
              <a:rPr lang="pl-PL" noProof="0"/>
              <a:t>
              </a:t>
            </a:r>
          </a:p>
        </p:txBody>
      </p:sp>
      <p:sp>
        <p:nvSpPr>
          <p:cNvPr id="7" name="Numer slajdu — symbol zastępczy 6"/>
          <p:cNvSpPr>
            <a:spLocks noGrp="1"/>
          </p:cNvSpPr>
          <p:nvPr>
            <p:ph type="sldNum" sz="quarter" idx="12"/>
          </p:nvPr>
        </p:nvSpPr>
        <p:spPr/>
        <p:txBody>
          <a:bodyPr rtlCol="0"/>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Prostokąt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ytuł — symbol zastępczy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pPr rtl="0"/>
            <a:r>
              <a:rPr lang="pl-PL" noProof="0"/>
              <a:t>Kliknij, aby edytować styl wzorca tytułu</a:t>
            </a:r>
          </a:p>
        </p:txBody>
      </p:sp>
      <p:sp>
        <p:nvSpPr>
          <p:cNvPr id="3" name="Tekst — symbol zastępczy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73AE2805-11F5-478D-979C-FC1077A20A50}" type="datetime1">
              <a:rPr lang="pl-PL" noProof="0" smtClean="0"/>
              <a:pPr rtl="0"/>
              <a:t>09.05.2020</a:t>
            </a:fld>
            <a:endParaRPr lang="pl-PL" noProof="0"/>
          </a:p>
        </p:txBody>
      </p:sp>
      <p:sp>
        <p:nvSpPr>
          <p:cNvPr id="5" name="Stopka — symbol zastępczy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r>
              <a:rPr lang="pl-PL" noProof="0"/>
              <a:t>
              </a:t>
            </a:r>
          </a:p>
        </p:txBody>
      </p:sp>
      <p:sp>
        <p:nvSpPr>
          <p:cNvPr id="6" name="Numer slajdu — symbol zastępczy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6D22F896-40B5-4ADD-8801-0D06FADFA095}" type="slidenum">
              <a:rPr lang="pl-PL" noProof="0" smtClean="0"/>
              <a:pPr rtl="0"/>
              <a:t>‹#›</a:t>
            </a:fld>
            <a:endParaRPr lang="pl-PL" noProof="0"/>
          </a:p>
        </p:txBody>
      </p:sp>
    </p:spTree>
    <p:extLst>
      <p:ext uri="{BB962C8B-B14F-4D97-AF65-F5344CB8AC3E}">
        <p14:creationId xmlns:p14="http://schemas.microsoft.com/office/powerpoint/2010/main" xmlns=""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adurski.com/lodowiec-briksdal-norwegia/" TargetMode="External"/><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hyperlink" Target="https://pl.wikipedia.org/wiki/Norwegia" TargetMode="External"/><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sadurski.com/lodowiec-briksdal-norwegi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hyperlink" Target="https://www.visitnorway.pl/" TargetMode="External"/><Relationship Id="rId13" Type="http://schemas.openxmlformats.org/officeDocument/2006/relationships/hyperlink" Target="https://fajnepodroze.pl/" TargetMode="External"/><Relationship Id="rId3" Type="http://schemas.openxmlformats.org/officeDocument/2006/relationships/hyperlink" Target="https://encyklopedia.pwn.pl/" TargetMode="External"/><Relationship Id="rId7" Type="http://schemas.openxmlformats.org/officeDocument/2006/relationships/hyperlink" Target="http://sadurski.com/" TargetMode="External"/><Relationship Id="rId12" Type="http://schemas.openxmlformats.org/officeDocument/2006/relationships/hyperlink" Target="http://skandynawia.garski.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pl.wikipedia.org/" TargetMode="External"/><Relationship Id="rId11" Type="http://schemas.openxmlformats.org/officeDocument/2006/relationships/hyperlink" Target="https://www.norwegofil.pl/" TargetMode="External"/><Relationship Id="rId5" Type="http://schemas.openxmlformats.org/officeDocument/2006/relationships/hyperlink" Target="http://www.norweski.net/" TargetMode="External"/><Relationship Id="rId10" Type="http://schemas.openxmlformats.org/officeDocument/2006/relationships/hyperlink" Target="https://zielonamapa.pl/" TargetMode="External"/><Relationship Id="rId4" Type="http://schemas.openxmlformats.org/officeDocument/2006/relationships/hyperlink" Target="http://blog.mojnorweski.pl/" TargetMode="External"/><Relationship Id="rId9" Type="http://schemas.openxmlformats.org/officeDocument/2006/relationships/hyperlink" Target="http://kieruneknorwegia.pl/" TargetMode="External"/><Relationship Id="rId14" Type="http://schemas.openxmlformats.org/officeDocument/2006/relationships/hyperlink" Target="http://przepisyzpodrozy.p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50" name="Łącznik prosty 41">
            <a:extLst>
              <a:ext uri="{FF2B5EF4-FFF2-40B4-BE49-F238E27FC236}">
                <a16:creationId xmlns:a16="http://schemas.microsoft.com/office/drawing/2014/main" xmlns="" id="{63FED537-3AF1-4C36-9904-77B6A54D27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ytuł 1">
            <a:extLst>
              <a:ext uri="{FF2B5EF4-FFF2-40B4-BE49-F238E27FC236}">
                <a16:creationId xmlns:a16="http://schemas.microsoft.com/office/drawing/2014/main" xmlns="" id="{050E78D6-F072-48E7-8270-20EFBDD26F36}"/>
              </a:ext>
            </a:extLst>
          </p:cNvPr>
          <p:cNvSpPr>
            <a:spLocks noGrp="1"/>
          </p:cNvSpPr>
          <p:nvPr>
            <p:ph type="ctrTitle"/>
          </p:nvPr>
        </p:nvSpPr>
        <p:spPr>
          <a:xfrm>
            <a:off x="1094345" y="4647497"/>
            <a:ext cx="9966960" cy="816185"/>
          </a:xfrm>
        </p:spPr>
        <p:txBody>
          <a:bodyPr rtlCol="0">
            <a:normAutofit/>
          </a:bodyPr>
          <a:lstStyle/>
          <a:p>
            <a:r>
              <a:rPr lang="pl-PL" sz="4800" dirty="0">
                <a:solidFill>
                  <a:schemeClr val="bg1"/>
                </a:solidFill>
                <a:latin typeface="Cooper Black" panose="0208090404030B020404" pitchFamily="18" charset="0"/>
              </a:rPr>
              <a:t>Norwegia</a:t>
            </a:r>
            <a:endParaRPr lang="pl-PL" sz="4800" cap="none" dirty="0"/>
          </a:p>
        </p:txBody>
      </p:sp>
      <p:sp>
        <p:nvSpPr>
          <p:cNvPr id="3" name="Podtytuł 2">
            <a:extLst>
              <a:ext uri="{FF2B5EF4-FFF2-40B4-BE49-F238E27FC236}">
                <a16:creationId xmlns:a16="http://schemas.microsoft.com/office/drawing/2014/main" xmlns="" id="{3FC7BD98-5486-489C-BAA0-A69CEFF691B3}"/>
              </a:ext>
            </a:extLst>
          </p:cNvPr>
          <p:cNvSpPr>
            <a:spLocks noGrp="1"/>
          </p:cNvSpPr>
          <p:nvPr>
            <p:ph type="subTitle" idx="1"/>
          </p:nvPr>
        </p:nvSpPr>
        <p:spPr>
          <a:xfrm>
            <a:off x="1712070" y="6151570"/>
            <a:ext cx="8767860" cy="553690"/>
          </a:xfrm>
        </p:spPr>
        <p:txBody>
          <a:bodyPr rtlCol="0">
            <a:normAutofit/>
          </a:bodyPr>
          <a:lstStyle/>
          <a:p>
            <a:pPr rtl="0"/>
            <a:r>
              <a:rPr lang="pl-PL" sz="2000" dirty="0">
                <a:latin typeface="Gulim" panose="020B0600000101010101" pitchFamily="34" charset="-127"/>
                <a:ea typeface="Gulim" panose="020B0600000101010101" pitchFamily="34" charset="-127"/>
              </a:rPr>
              <a:t>Natalia Czyżewska kl.6E</a:t>
            </a:r>
          </a:p>
        </p:txBody>
      </p:sp>
      <p:pic>
        <p:nvPicPr>
          <p:cNvPr id="7" name="Obraz 6">
            <a:extLst>
              <a:ext uri="{FF2B5EF4-FFF2-40B4-BE49-F238E27FC236}">
                <a16:creationId xmlns:a16="http://schemas.microsoft.com/office/drawing/2014/main" xmlns="" id="{CD9EF39B-AB41-49AB-8163-8B5FD7D28329}"/>
              </a:ext>
            </a:extLst>
          </p:cNvPr>
          <p:cNvPicPr>
            <a:picLocks noChangeAspect="1"/>
          </p:cNvPicPr>
          <p:nvPr/>
        </p:nvPicPr>
        <p:blipFill>
          <a:blip r:embed="rId3"/>
          <a:stretch>
            <a:fillRect/>
          </a:stretch>
        </p:blipFill>
        <p:spPr>
          <a:xfrm>
            <a:off x="1627465" y="327173"/>
            <a:ext cx="8852466" cy="4320325"/>
          </a:xfrm>
          <a:prstGeom prst="rect">
            <a:avLst/>
          </a:prstGeom>
        </p:spPr>
      </p:pic>
    </p:spTree>
    <p:extLst>
      <p:ext uri="{BB962C8B-B14F-4D97-AF65-F5344CB8AC3E}">
        <p14:creationId xmlns:p14="http://schemas.microsoft.com/office/powerpoint/2010/main" xmlns="" val="8340504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424549"/>
            <a:ext cx="11227368" cy="758465"/>
          </a:xfrm>
        </p:spPr>
        <p:txBody>
          <a:bodyPr rtlCol="0">
            <a:normAutofit/>
          </a:bodyPr>
          <a:lstStyle/>
          <a:p>
            <a:pPr algn="ctr" rtl="0"/>
            <a:r>
              <a:rPr lang="pl-PL" sz="4000" b="1" dirty="0">
                <a:solidFill>
                  <a:srgbClr val="00B0F0"/>
                </a:solidFill>
                <a:latin typeface="Colonna MT" panose="04020805060202030203" pitchFamily="82" charset="0"/>
              </a:rPr>
              <a:t>Norwegia – atrakcje turystyczne - Bergen</a:t>
            </a:r>
            <a:endParaRPr lang="pl-PL" sz="4000" b="1" dirty="0">
              <a:latin typeface="Tempus Sans ITC" panose="04020404030D07020202" pitchFamily="82" charset="0"/>
            </a:endParaRP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615142" y="5600759"/>
            <a:ext cx="10981188" cy="1233479"/>
          </a:xfrm>
          <a:prstGeom prst="rect">
            <a:avLst/>
          </a:prstGeom>
          <a:noFill/>
        </p:spPr>
        <p:txBody>
          <a:bodyPr wrap="square" rtlCol="0">
            <a:spAutoFit/>
          </a:bodyPr>
          <a:lstStyle/>
          <a:p>
            <a:pPr algn="just"/>
            <a:r>
              <a:rPr lang="pl-PL" sz="1400" dirty="0">
                <a:latin typeface="Bahnschrift Light SemiCondensed" panose="020B0502040204020203" pitchFamily="34" charset="0"/>
              </a:rPr>
              <a:t>Bergen otacza 7 wzgórz i jest to drugie największe miasto Norwegii, liczy 250 tys. mieszkańców. Dawna stolica Norwegii w XII-XIII w. To największy port rybacki w kraju. Nazywane jest bramą do fiordów i znajduje się na liście światowego dziedzictwa UNESCO. </a:t>
            </a:r>
            <a:r>
              <a:rPr lang="pl-PL" altLang="pl-PL" sz="1400" dirty="0">
                <a:latin typeface="Bahnschrift Light SemiCondensed" panose="020B0502040204020203" pitchFamily="34" charset="0"/>
              </a:rPr>
              <a:t>Warto wybrać się na spacer uliczkami wykładanymi drewnem, albo wjechać kolejką </a:t>
            </a:r>
            <a:r>
              <a:rPr lang="pl-PL" altLang="pl-PL" sz="1400" dirty="0" err="1">
                <a:latin typeface="Bahnschrift Light SemiCondensed" panose="020B0502040204020203" pitchFamily="34" charset="0"/>
              </a:rPr>
              <a:t>Fløibanen</a:t>
            </a:r>
            <a:r>
              <a:rPr lang="pl-PL" altLang="pl-PL" sz="1400" dirty="0">
                <a:latin typeface="Bahnschrift Light SemiCondensed" panose="020B0502040204020203" pitchFamily="34" charset="0"/>
              </a:rPr>
              <a:t>, na wzgórze </a:t>
            </a:r>
            <a:r>
              <a:rPr lang="pl-PL" altLang="pl-PL" sz="1400" dirty="0" err="1">
                <a:latin typeface="Bahnschrift Light SemiCondensed" panose="020B0502040204020203" pitchFamily="34" charset="0"/>
              </a:rPr>
              <a:t>Fløyen</a:t>
            </a:r>
            <a:r>
              <a:rPr lang="pl-PL" altLang="pl-PL" sz="1400" dirty="0">
                <a:latin typeface="Bahnschrift Light SemiCondensed" panose="020B0502040204020203" pitchFamily="34" charset="0"/>
              </a:rPr>
              <a:t>, skąd rozpościera się wspaniała panorama miasta.</a:t>
            </a:r>
          </a:p>
          <a:p>
            <a:pPr algn="just"/>
            <a:endParaRPr lang="pl-PL" sz="1400" dirty="0">
              <a:latin typeface="Bahnschrift Light SemiCondensed" panose="020B0502040204020203" pitchFamily="34" charset="0"/>
            </a:endParaRPr>
          </a:p>
          <a:p>
            <a:pPr algn="just">
              <a:lnSpc>
                <a:spcPct val="150000"/>
              </a:lnSpc>
            </a:pPr>
            <a:endParaRPr lang="pl-PL" sz="1400" dirty="0">
              <a:latin typeface="Bahnschrift Light SemiCondensed" panose="020B0502040204020203" pitchFamily="34" charset="0"/>
            </a:endParaRPr>
          </a:p>
        </p:txBody>
      </p:sp>
      <p:pic>
        <p:nvPicPr>
          <p:cNvPr id="10" name="Picture 2" descr="Related image">
            <a:extLst>
              <a:ext uri="{FF2B5EF4-FFF2-40B4-BE49-F238E27FC236}">
                <a16:creationId xmlns:a16="http://schemas.microsoft.com/office/drawing/2014/main" xmlns="" id="{B87517B9-A96D-4C02-A06E-26BD69D380C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580" y="1183014"/>
            <a:ext cx="4244130" cy="2122065"/>
          </a:xfrm>
          <a:prstGeom prst="rect">
            <a:avLst/>
          </a:prstGeom>
          <a:noFill/>
          <a:extLst>
            <a:ext uri="{909E8E84-426E-40DD-AFC4-6F175D3DCCD1}">
              <a14:hiddenFill xmlns:a14="http://schemas.microsoft.com/office/drawing/2010/main" xmlns="">
                <a:solidFill>
                  <a:srgbClr val="FFFFFF"/>
                </a:solidFill>
              </a14:hiddenFill>
            </a:ext>
          </a:extLst>
        </p:spPr>
      </p:pic>
      <p:pic>
        <p:nvPicPr>
          <p:cNvPr id="8194" name="Picture 2" descr="Pocztówka z Bergen: Między siedmioma górami - TTG Dziennik Turystyczny">
            <a:extLst>
              <a:ext uri="{FF2B5EF4-FFF2-40B4-BE49-F238E27FC236}">
                <a16:creationId xmlns:a16="http://schemas.microsoft.com/office/drawing/2014/main" xmlns="" id="{07F9CCB3-0FAB-44C8-8DA2-9877599B9DC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19530" y="1085027"/>
            <a:ext cx="4876800"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Bergen. Stolica krainy fiordów. Norwegia Zachodnia.">
            <a:extLst>
              <a:ext uri="{FF2B5EF4-FFF2-40B4-BE49-F238E27FC236}">
                <a16:creationId xmlns:a16="http://schemas.microsoft.com/office/drawing/2014/main" xmlns="" id="{010D6D44-5ED1-4CEE-A387-FE318E25FDA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726422" y="3095082"/>
            <a:ext cx="4244130" cy="23873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5489695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316470"/>
            <a:ext cx="11227368" cy="758465"/>
          </a:xfrm>
        </p:spPr>
        <p:txBody>
          <a:bodyPr rtlCol="0">
            <a:normAutofit/>
          </a:bodyPr>
          <a:lstStyle/>
          <a:p>
            <a:pPr algn="ctr" rtl="0"/>
            <a:r>
              <a:rPr lang="pl-PL" sz="4000" b="1" dirty="0">
                <a:solidFill>
                  <a:srgbClr val="00B0F0"/>
                </a:solidFill>
                <a:latin typeface="Colonna MT" panose="04020805060202030203" pitchFamily="82" charset="0"/>
              </a:rPr>
              <a:t>Norwegia – atrakcje turystyczne - Fiordy</a:t>
            </a:r>
            <a:endParaRPr lang="pl-PL" sz="4000" b="1" dirty="0">
              <a:latin typeface="Tempus Sans ITC" panose="04020404030D07020202" pitchFamily="82" charset="0"/>
            </a:endParaRP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615142" y="6003309"/>
            <a:ext cx="10981188" cy="523220"/>
          </a:xfrm>
          <a:prstGeom prst="rect">
            <a:avLst/>
          </a:prstGeom>
          <a:noFill/>
        </p:spPr>
        <p:txBody>
          <a:bodyPr wrap="square" rtlCol="0">
            <a:spAutoFit/>
          </a:bodyPr>
          <a:lstStyle/>
          <a:p>
            <a:pPr algn="just"/>
            <a:r>
              <a:rPr lang="pl-PL" altLang="pl-PL" sz="1400" dirty="0">
                <a:latin typeface="Bahnschrift Light SemiCondensed" panose="020B0502040204020203" pitchFamily="34" charset="0"/>
              </a:rPr>
              <a:t>Fiordy to rodzaj głębokiej zatoki, mocno wcinającej się w głąb lądu, często rozgałęzionej, z charakterystycznymi stromymi brzegami, powstałej przez zalanie żłobów i dolin polodowcowych. </a:t>
            </a:r>
            <a:r>
              <a:rPr lang="pl-PL" sz="1400" dirty="0">
                <a:latin typeface="Bahnschrift Light SemiCondensed" panose="020B0502040204020203" pitchFamily="34" charset="0"/>
              </a:rPr>
              <a:t>Fiordy </a:t>
            </a:r>
            <a:r>
              <a:rPr lang="pl-PL" sz="1400" dirty="0" err="1">
                <a:latin typeface="Bahnschrift Light SemiCondensed" panose="020B0502040204020203" pitchFamily="34" charset="0"/>
              </a:rPr>
              <a:t>sa</a:t>
            </a:r>
            <a:r>
              <a:rPr lang="pl-PL" sz="1400" dirty="0">
                <a:latin typeface="Bahnschrift Light SemiCondensed" panose="020B0502040204020203" pitchFamily="34" charset="0"/>
              </a:rPr>
              <a:t> na całym świecie, ale w Norwegii fiordów jest najwięcej i tu są one najpiękniejsze... oraz łatwo dostępne.</a:t>
            </a:r>
          </a:p>
        </p:txBody>
      </p:sp>
      <p:pic>
        <p:nvPicPr>
          <p:cNvPr id="9218" name="Picture 2" descr="https://lh4.googleusercontent.com/proxy/marFS3lLy6KA8jKJUsCPk9uktahRlCVoIP8UzvV29oA0shvHHgYnF1XIiIRJILDgubimSr2Qiw0yGcWr87FS1iKmqgn6PRxzgS8Dw_M62kV4PXPp00NKOMwCUW5hlylQu0BsF-MsBBA5dln-9Q">
            <a:extLst>
              <a:ext uri="{FF2B5EF4-FFF2-40B4-BE49-F238E27FC236}">
                <a16:creationId xmlns:a16="http://schemas.microsoft.com/office/drawing/2014/main" xmlns="" id="{95AB19C2-8F05-459E-AC35-EE1A2F70337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4584" y="1166132"/>
            <a:ext cx="4876800" cy="2419350"/>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Related image">
            <a:extLst>
              <a:ext uri="{FF2B5EF4-FFF2-40B4-BE49-F238E27FC236}">
                <a16:creationId xmlns:a16="http://schemas.microsoft.com/office/drawing/2014/main" xmlns="" id="{BB4519F8-7034-4B9C-B133-9FB6711F45C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399175" y="975945"/>
            <a:ext cx="3606567" cy="2622958"/>
          </a:xfrm>
          <a:prstGeom prst="rect">
            <a:avLst/>
          </a:prstGeom>
          <a:noFill/>
          <a:extLst>
            <a:ext uri="{909E8E84-426E-40DD-AFC4-6F175D3DCCD1}">
              <a14:hiddenFill xmlns:a14="http://schemas.microsoft.com/office/drawing/2010/main" xmlns="">
                <a:solidFill>
                  <a:srgbClr val="FFFFFF"/>
                </a:solidFill>
              </a14:hiddenFill>
            </a:ext>
          </a:extLst>
        </p:spPr>
      </p:pic>
      <p:pic>
        <p:nvPicPr>
          <p:cNvPr id="9224" name="Picture 8" descr="Related image">
            <a:extLst>
              <a:ext uri="{FF2B5EF4-FFF2-40B4-BE49-F238E27FC236}">
                <a16:creationId xmlns:a16="http://schemas.microsoft.com/office/drawing/2014/main" xmlns="" id="{CCB05EC3-35DB-4186-86F4-26AF439B552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55217" y="3697796"/>
            <a:ext cx="3147751" cy="2100121"/>
          </a:xfrm>
          <a:prstGeom prst="rect">
            <a:avLst/>
          </a:prstGeom>
          <a:noFill/>
          <a:extLst>
            <a:ext uri="{909E8E84-426E-40DD-AFC4-6F175D3DCCD1}">
              <a14:hiddenFill xmlns:a14="http://schemas.microsoft.com/office/drawing/2010/main" xmlns="">
                <a:solidFill>
                  <a:srgbClr val="FFFFFF"/>
                </a:solidFill>
              </a14:hiddenFill>
            </a:ext>
          </a:extLst>
        </p:spPr>
      </p:pic>
      <p:pic>
        <p:nvPicPr>
          <p:cNvPr id="9226" name="Picture 10" descr="Related image">
            <a:extLst>
              <a:ext uri="{FF2B5EF4-FFF2-40B4-BE49-F238E27FC236}">
                <a16:creationId xmlns:a16="http://schemas.microsoft.com/office/drawing/2014/main" xmlns="" id="{D4CBE9CA-35B5-457A-BEB4-EBA0B2E68CEC}"/>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229960" y="3680083"/>
            <a:ext cx="4130180" cy="23232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8769129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424549"/>
            <a:ext cx="11227368" cy="758465"/>
          </a:xfrm>
        </p:spPr>
        <p:txBody>
          <a:bodyPr rtlCol="0">
            <a:normAutofit/>
          </a:bodyPr>
          <a:lstStyle/>
          <a:p>
            <a:pPr algn="ctr" rtl="0"/>
            <a:r>
              <a:rPr lang="pl-PL" sz="4000" b="1" dirty="0">
                <a:solidFill>
                  <a:srgbClr val="00B0F0"/>
                </a:solidFill>
                <a:latin typeface="Colonna MT" panose="04020805060202030203" pitchFamily="82" charset="0"/>
              </a:rPr>
              <a:t>Norwegia – atrakcje turystyczne - lodowce</a:t>
            </a:r>
            <a:endParaRPr lang="pl-PL" sz="4000" b="1" dirty="0">
              <a:latin typeface="Tempus Sans ITC" panose="04020404030D07020202" pitchFamily="82" charset="0"/>
            </a:endParaRP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4838934" y="1183014"/>
            <a:ext cx="6157520" cy="536894"/>
          </a:xfrm>
          <a:prstGeom prst="rect">
            <a:avLst/>
          </a:prstGeom>
          <a:noFill/>
        </p:spPr>
        <p:txBody>
          <a:bodyPr wrap="square" rtlCol="0">
            <a:spAutoFit/>
          </a:bodyPr>
          <a:lstStyle/>
          <a:p>
            <a:pPr algn="just"/>
            <a:r>
              <a:rPr lang="pl-PL" sz="1400" b="1" dirty="0">
                <a:latin typeface="Bahnschrift Light SemiCondensed" panose="020B0502040204020203" pitchFamily="34" charset="0"/>
              </a:rPr>
              <a:t>Lodowiec </a:t>
            </a:r>
            <a:r>
              <a:rPr lang="pl-PL" sz="1400" b="1" dirty="0" err="1">
                <a:latin typeface="Bahnschrift Light SemiCondensed" panose="020B0502040204020203" pitchFamily="34" charset="0"/>
              </a:rPr>
              <a:t>Svartisen</a:t>
            </a:r>
            <a:r>
              <a:rPr lang="pl-PL" sz="1400" dirty="0">
                <a:latin typeface="Bahnschrift Light SemiCondensed" panose="020B0502040204020203" pitchFamily="34" charset="0"/>
              </a:rPr>
              <a:t> - To jeden z największych lodowców Europy. Atrakcją lodowca są liczne jęzory lodowe wpadające do fiordów i jezior.</a:t>
            </a:r>
          </a:p>
        </p:txBody>
      </p:sp>
      <p:pic>
        <p:nvPicPr>
          <p:cNvPr id="11268" name="Picture 4" descr="Podrozeciwroze: Norwegia,Norway ,Lodowiec, Svartisen,dojazd,opis,ceny">
            <a:extLst>
              <a:ext uri="{FF2B5EF4-FFF2-40B4-BE49-F238E27FC236}">
                <a16:creationId xmlns:a16="http://schemas.microsoft.com/office/drawing/2014/main" xmlns="" id="{ACE4C167-202D-43EE-B1DD-9C6F69DADE3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5142" y="1183014"/>
            <a:ext cx="4100702" cy="231176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http://www.konieczna-salamatin.eu/foto/Norwegia/Buer3.jpg">
            <a:extLst>
              <a:ext uri="{FF2B5EF4-FFF2-40B4-BE49-F238E27FC236}">
                <a16:creationId xmlns:a16="http://schemas.microsoft.com/office/drawing/2014/main" xmlns="" id="{4971E329-E43C-46CF-9844-2D7732D6F8D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42774" y="1851151"/>
            <a:ext cx="4076646" cy="271776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pole tekstowe 10">
            <a:extLst>
              <a:ext uri="{FF2B5EF4-FFF2-40B4-BE49-F238E27FC236}">
                <a16:creationId xmlns:a16="http://schemas.microsoft.com/office/drawing/2014/main" xmlns="" id="{F3580052-B335-4252-A196-B8FC29FAF9D0}"/>
              </a:ext>
            </a:extLst>
          </p:cNvPr>
          <p:cNvSpPr txBox="1"/>
          <p:nvPr/>
        </p:nvSpPr>
        <p:spPr>
          <a:xfrm>
            <a:off x="5292496" y="2715782"/>
            <a:ext cx="2336282" cy="988502"/>
          </a:xfrm>
          <a:prstGeom prst="rect">
            <a:avLst/>
          </a:prstGeom>
          <a:noFill/>
        </p:spPr>
        <p:txBody>
          <a:bodyPr wrap="square" rtlCol="0">
            <a:spAutoFit/>
          </a:bodyPr>
          <a:lstStyle/>
          <a:p>
            <a:pPr algn="just"/>
            <a:r>
              <a:rPr lang="pl-PL" sz="1400" b="1" dirty="0">
                <a:latin typeface="Bahnschrift Light SemiCondensed" panose="020B0502040204020203" pitchFamily="34" charset="0"/>
              </a:rPr>
              <a:t>Lodowiec </a:t>
            </a:r>
            <a:r>
              <a:rPr lang="pl-PL" sz="1400" b="1" dirty="0" err="1">
                <a:latin typeface="Bahnschrift Light SemiCondensed" panose="020B0502040204020203" pitchFamily="34" charset="0"/>
              </a:rPr>
              <a:t>Buer</a:t>
            </a:r>
            <a:r>
              <a:rPr lang="pl-PL" sz="1400" b="1" dirty="0">
                <a:latin typeface="Bahnschrift Light SemiCondensed" panose="020B0502040204020203" pitchFamily="34" charset="0"/>
              </a:rPr>
              <a:t> </a:t>
            </a:r>
            <a:r>
              <a:rPr lang="pl-PL" sz="1400" dirty="0">
                <a:latin typeface="Bahnschrift Light SemiCondensed" panose="020B0502040204020203" pitchFamily="34" charset="0"/>
              </a:rPr>
              <a:t>– jest trzecim co do wielkości w Norwegii (inna nazwa lodowca to </a:t>
            </a:r>
            <a:r>
              <a:rPr lang="pl-PL" sz="1400" b="1" dirty="0" err="1">
                <a:latin typeface="Bahnschrift Light SemiCondensed" panose="020B0502040204020203" pitchFamily="34" charset="0"/>
              </a:rPr>
              <a:t>Folgefonn</a:t>
            </a:r>
            <a:r>
              <a:rPr lang="pl-PL" sz="1400" dirty="0">
                <a:latin typeface="Bahnschrift Light SemiCondensed" panose="020B0502040204020203" pitchFamily="34" charset="0"/>
              </a:rPr>
              <a:t>).</a:t>
            </a:r>
          </a:p>
        </p:txBody>
      </p:sp>
      <p:pic>
        <p:nvPicPr>
          <p:cNvPr id="13" name="Obraz 12">
            <a:extLst>
              <a:ext uri="{FF2B5EF4-FFF2-40B4-BE49-F238E27FC236}">
                <a16:creationId xmlns:a16="http://schemas.microsoft.com/office/drawing/2014/main" xmlns="" id="{4A5E7F4C-6D89-4BE8-B93E-EC70B0F074EB}"/>
              </a:ext>
            </a:extLst>
          </p:cNvPr>
          <p:cNvPicPr>
            <a:picLocks noChangeAspect="1"/>
          </p:cNvPicPr>
          <p:nvPr/>
        </p:nvPicPr>
        <p:blipFill>
          <a:blip r:embed="rId5"/>
          <a:stretch>
            <a:fillRect/>
          </a:stretch>
        </p:blipFill>
        <p:spPr>
          <a:xfrm>
            <a:off x="777823" y="3660230"/>
            <a:ext cx="3924025" cy="2809940"/>
          </a:xfrm>
          <a:prstGeom prst="rect">
            <a:avLst/>
          </a:prstGeom>
        </p:spPr>
      </p:pic>
      <p:sp>
        <p:nvSpPr>
          <p:cNvPr id="14" name="pole tekstowe 13">
            <a:extLst>
              <a:ext uri="{FF2B5EF4-FFF2-40B4-BE49-F238E27FC236}">
                <a16:creationId xmlns:a16="http://schemas.microsoft.com/office/drawing/2014/main" xmlns="" id="{34D3FC88-8EBD-4E90-927F-C834CDADA956}"/>
              </a:ext>
            </a:extLst>
          </p:cNvPr>
          <p:cNvSpPr txBox="1"/>
          <p:nvPr/>
        </p:nvSpPr>
        <p:spPr>
          <a:xfrm>
            <a:off x="4836779" y="5413376"/>
            <a:ext cx="3247716" cy="523220"/>
          </a:xfrm>
          <a:prstGeom prst="rect">
            <a:avLst/>
          </a:prstGeom>
          <a:noFill/>
        </p:spPr>
        <p:txBody>
          <a:bodyPr wrap="square" rtlCol="0">
            <a:spAutoFit/>
          </a:bodyPr>
          <a:lstStyle/>
          <a:p>
            <a:pPr algn="just"/>
            <a:r>
              <a:rPr lang="pl-PL" sz="1400" b="1" dirty="0">
                <a:latin typeface="Bahnschrift Light SemiCondensed" panose="020B0502040204020203" pitchFamily="34" charset="0"/>
              </a:rPr>
              <a:t>Lodowiec Briksdal </a:t>
            </a:r>
            <a:r>
              <a:rPr lang="pl-PL" sz="1400" dirty="0">
                <a:latin typeface="Bahnschrift Light SemiCondensed" panose="020B0502040204020203" pitchFamily="34" charset="0"/>
              </a:rPr>
              <a:t>- największy lodowiec Europy</a:t>
            </a:r>
            <a:r>
              <a:rPr lang="pl-PL" sz="1200" dirty="0">
                <a:latin typeface="Bahnschrift Light SemiCondensed" panose="020B0502040204020203" pitchFamily="34" charset="0"/>
              </a:rPr>
              <a:t>.</a:t>
            </a:r>
            <a:endParaRPr lang="pl-PL" sz="1200" dirty="0">
              <a:latin typeface="Bahnschrift Light SemiCondensed" panose="020B0502040204020203" pitchFamily="34" charset="0"/>
              <a:hlinkClick r:id="rId6">
                <a:extLst>
                  <a:ext uri="{A12FA001-AC4F-418D-AE19-62706E023703}">
                    <ahyp:hlinkClr xmlns:ahyp="http://schemas.microsoft.com/office/drawing/2018/hyperlinkcolor" xmlns="" val="tx"/>
                  </a:ext>
                </a:extLst>
              </a:hlinkClick>
            </a:endParaRPr>
          </a:p>
        </p:txBody>
      </p:sp>
    </p:spTree>
    <p:extLst>
      <p:ext uri="{BB962C8B-B14F-4D97-AF65-F5344CB8AC3E}">
        <p14:creationId xmlns:p14="http://schemas.microsoft.com/office/powerpoint/2010/main" xmlns="" val="223030975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424549"/>
            <a:ext cx="11227368" cy="758465"/>
          </a:xfrm>
        </p:spPr>
        <p:txBody>
          <a:bodyPr rtlCol="0">
            <a:normAutofit/>
          </a:bodyPr>
          <a:lstStyle/>
          <a:p>
            <a:pPr algn="ctr" rtl="0"/>
            <a:r>
              <a:rPr lang="pl-PL" sz="4000" b="1" dirty="0">
                <a:solidFill>
                  <a:srgbClr val="00B0F0"/>
                </a:solidFill>
                <a:latin typeface="Colonna MT" panose="04020805060202030203" pitchFamily="82" charset="0"/>
              </a:rPr>
              <a:t>Norwegia – atrakcje turystyczne </a:t>
            </a:r>
            <a:endParaRPr lang="pl-PL" sz="4000" b="1" dirty="0">
              <a:latin typeface="Tempus Sans ITC" panose="04020404030D07020202" pitchFamily="82" charset="0"/>
            </a:endParaRP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4838934" y="1183014"/>
            <a:ext cx="6157520" cy="738664"/>
          </a:xfrm>
          <a:prstGeom prst="rect">
            <a:avLst/>
          </a:prstGeom>
          <a:noFill/>
        </p:spPr>
        <p:txBody>
          <a:bodyPr wrap="square" rtlCol="0">
            <a:spAutoFit/>
          </a:bodyPr>
          <a:lstStyle/>
          <a:p>
            <a:pPr algn="just"/>
            <a:r>
              <a:rPr lang="pl-PL" sz="1400" dirty="0" err="1">
                <a:latin typeface="Bahnschrift Light SemiCondensed" panose="020B0502040204020203" pitchFamily="34" charset="0"/>
              </a:rPr>
              <a:t>T</a:t>
            </a:r>
            <a:r>
              <a:rPr lang="pl-PL" sz="1400" b="1" dirty="0" err="1">
                <a:latin typeface="Bahnschrift Light SemiCondensed" panose="020B0502040204020203" pitchFamily="34" charset="0"/>
              </a:rPr>
              <a:t>rolltunga</a:t>
            </a:r>
            <a:r>
              <a:rPr lang="pl-PL" sz="1400" b="1" dirty="0">
                <a:latin typeface="Bahnschrift Light SemiCondensed" panose="020B0502040204020203" pitchFamily="34" charset="0"/>
              </a:rPr>
              <a:t> </a:t>
            </a:r>
            <a:r>
              <a:rPr lang="pl-PL" sz="1400" dirty="0">
                <a:latin typeface="Bahnschrift Light SemiCondensed" panose="020B0502040204020203" pitchFamily="34" charset="0"/>
              </a:rPr>
              <a:t>(Język trolla) – skała o charakterystycznym kształcie znajdująca się w </a:t>
            </a:r>
            <a:r>
              <a:rPr lang="pl-PL" sz="1400" dirty="0">
                <a:latin typeface="Bahnschrift Light SemiCondensed" panose="020B0502040204020203" pitchFamily="34" charset="0"/>
                <a:hlinkClick r:id="rId3" tooltip="Norwegia">
                  <a:extLst>
                    <a:ext uri="{A12FA001-AC4F-418D-AE19-62706E023703}">
                      <ahyp:hlinkClr xmlns:ahyp="http://schemas.microsoft.com/office/drawing/2018/hyperlinkcolor" xmlns="" val="tx"/>
                    </a:ext>
                  </a:extLst>
                </a:hlinkClick>
              </a:rPr>
              <a:t>Norwegii</a:t>
            </a:r>
            <a:r>
              <a:rPr lang="pl-PL" sz="1400" dirty="0">
                <a:latin typeface="Bahnschrift Light SemiCondensed" panose="020B0502040204020203" pitchFamily="34" charset="0"/>
              </a:rPr>
              <a:t> na pograniczu płaskowyżu </a:t>
            </a:r>
            <a:r>
              <a:rPr lang="pl-PL" sz="1400" dirty="0" err="1">
                <a:latin typeface="Bahnschrift Light SemiCondensed" panose="020B0502040204020203" pitchFamily="34" charset="0"/>
              </a:rPr>
              <a:t>Hardangervidda</a:t>
            </a:r>
            <a:r>
              <a:rPr lang="pl-PL" sz="1400" dirty="0">
                <a:latin typeface="Bahnschrift Light SemiCondensed" panose="020B0502040204020203" pitchFamily="34" charset="0"/>
              </a:rPr>
              <a:t>, około 1100 metrów nad poziomem morza i 700 metrów nad jeziorem </a:t>
            </a:r>
            <a:r>
              <a:rPr lang="pl-PL" sz="1400" dirty="0" err="1">
                <a:latin typeface="Bahnschrift Light SemiCondensed" panose="020B0502040204020203" pitchFamily="34" charset="0"/>
              </a:rPr>
              <a:t>Ringedalsvatnet</a:t>
            </a:r>
            <a:r>
              <a:rPr lang="pl-PL" sz="1400" dirty="0">
                <a:latin typeface="Bahnschrift Light SemiCondensed" panose="020B0502040204020203" pitchFamily="34" charset="0"/>
              </a:rPr>
              <a:t>.</a:t>
            </a:r>
          </a:p>
        </p:txBody>
      </p:sp>
      <p:sp>
        <p:nvSpPr>
          <p:cNvPr id="11" name="pole tekstowe 10">
            <a:extLst>
              <a:ext uri="{FF2B5EF4-FFF2-40B4-BE49-F238E27FC236}">
                <a16:creationId xmlns:a16="http://schemas.microsoft.com/office/drawing/2014/main" xmlns="" id="{F3580052-B335-4252-A196-B8FC29FAF9D0}"/>
              </a:ext>
            </a:extLst>
          </p:cNvPr>
          <p:cNvSpPr txBox="1"/>
          <p:nvPr/>
        </p:nvSpPr>
        <p:spPr>
          <a:xfrm>
            <a:off x="4838934" y="2548063"/>
            <a:ext cx="2791999" cy="1384995"/>
          </a:xfrm>
          <a:prstGeom prst="rect">
            <a:avLst/>
          </a:prstGeom>
          <a:noFill/>
        </p:spPr>
        <p:txBody>
          <a:bodyPr wrap="square" rtlCol="0">
            <a:spAutoFit/>
          </a:bodyPr>
          <a:lstStyle/>
          <a:p>
            <a:pPr algn="just"/>
            <a:r>
              <a:rPr lang="pl-PL" sz="1400" b="1" dirty="0" err="1">
                <a:latin typeface="Bahnschrift Light SemiCondensed" panose="020B0502040204020203" pitchFamily="34" charset="0"/>
              </a:rPr>
              <a:t>Preikestolen</a:t>
            </a:r>
            <a:r>
              <a:rPr lang="pl-PL" sz="1400" b="1" dirty="0">
                <a:latin typeface="Bahnschrift Light SemiCondensed" panose="020B0502040204020203" pitchFamily="34" charset="0"/>
              </a:rPr>
              <a:t> –</a:t>
            </a:r>
            <a:r>
              <a:rPr lang="pl-PL" sz="1400" dirty="0">
                <a:latin typeface="Bahnschrift Light SemiCondensed" panose="020B0502040204020203" pitchFamily="34" charset="0"/>
              </a:rPr>
              <a:t> (norw. ambona) to pękająca półka skalna zawieszona nad wodami fiordu. Platforma jest prawie idealnym kwadratem o boku długości 25 m, a jej skraj wystaje dokładnie 597 m nad taflę wody. </a:t>
            </a:r>
          </a:p>
        </p:txBody>
      </p:sp>
      <p:sp>
        <p:nvSpPr>
          <p:cNvPr id="14" name="pole tekstowe 13">
            <a:extLst>
              <a:ext uri="{FF2B5EF4-FFF2-40B4-BE49-F238E27FC236}">
                <a16:creationId xmlns:a16="http://schemas.microsoft.com/office/drawing/2014/main" xmlns="" id="{34D3FC88-8EBD-4E90-927F-C834CDADA956}"/>
              </a:ext>
            </a:extLst>
          </p:cNvPr>
          <p:cNvSpPr txBox="1"/>
          <p:nvPr/>
        </p:nvSpPr>
        <p:spPr>
          <a:xfrm>
            <a:off x="4481878" y="5298107"/>
            <a:ext cx="3247716" cy="738664"/>
          </a:xfrm>
          <a:prstGeom prst="rect">
            <a:avLst/>
          </a:prstGeom>
          <a:noFill/>
        </p:spPr>
        <p:txBody>
          <a:bodyPr wrap="square" rtlCol="0">
            <a:spAutoFit/>
          </a:bodyPr>
          <a:lstStyle/>
          <a:p>
            <a:pPr algn="just"/>
            <a:r>
              <a:rPr lang="pl-PL" sz="1400" b="1" dirty="0">
                <a:latin typeface="Bahnschrift Light SemiCondensed" panose="020B0502040204020203" pitchFamily="34" charset="0"/>
              </a:rPr>
              <a:t>Kamień </a:t>
            </a:r>
            <a:r>
              <a:rPr lang="pl-PL" sz="1400" b="1" dirty="0" err="1">
                <a:latin typeface="Bahnschrift Light SemiCondensed" panose="020B0502040204020203" pitchFamily="34" charset="0"/>
              </a:rPr>
              <a:t>Kjerag</a:t>
            </a:r>
            <a:r>
              <a:rPr lang="pl-PL" sz="1400" b="1" dirty="0">
                <a:latin typeface="Bahnschrift Light SemiCondensed" panose="020B0502040204020203" pitchFamily="34" charset="0"/>
              </a:rPr>
              <a:t>  - </a:t>
            </a:r>
            <a:r>
              <a:rPr lang="pl-PL" sz="1400" dirty="0">
                <a:latin typeface="Bahnschrift Light SemiCondensed" panose="020B0502040204020203" pitchFamily="34" charset="0"/>
              </a:rPr>
              <a:t>to zaklinowany pomiędzy dwiema skałami głaz o objętości 5 metrów sześciennych.</a:t>
            </a:r>
            <a:endParaRPr lang="pl-PL" sz="1400" dirty="0">
              <a:latin typeface="Bahnschrift Light SemiCondensed" panose="020B0502040204020203" pitchFamily="34" charset="0"/>
              <a:hlinkClick r:id="rId4">
                <a:extLst>
                  <a:ext uri="{A12FA001-AC4F-418D-AE19-62706E023703}">
                    <ahyp:hlinkClr xmlns:ahyp="http://schemas.microsoft.com/office/drawing/2018/hyperlinkcolor" xmlns="" val="tx"/>
                  </a:ext>
                </a:extLst>
              </a:hlinkClick>
            </a:endParaRPr>
          </a:p>
        </p:txBody>
      </p:sp>
      <p:pic>
        <p:nvPicPr>
          <p:cNvPr id="15364" name="Picture 4" descr="Hiking Trolltunga: Everything You Need to Know to Have the Best ...">
            <a:extLst>
              <a:ext uri="{FF2B5EF4-FFF2-40B4-BE49-F238E27FC236}">
                <a16:creationId xmlns:a16="http://schemas.microsoft.com/office/drawing/2014/main" xmlns="" id="{307F9982-2BF2-4546-96A6-27B40039BB7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9173" y="1183014"/>
            <a:ext cx="3882355" cy="258823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4" descr="Geolodzy ostrzegają: Preikestolen może się osunąć! - InfoStavanger">
            <a:extLst>
              <a:ext uri="{FF2B5EF4-FFF2-40B4-BE49-F238E27FC236}">
                <a16:creationId xmlns:a16="http://schemas.microsoft.com/office/drawing/2014/main" xmlns="" id="{046D7D10-B50B-4BBF-B8AD-75EA8D91D6B5}"/>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680474" y="1903310"/>
            <a:ext cx="4185947" cy="278977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Obraz 16">
            <a:extLst>
              <a:ext uri="{FF2B5EF4-FFF2-40B4-BE49-F238E27FC236}">
                <a16:creationId xmlns:a16="http://schemas.microsoft.com/office/drawing/2014/main" xmlns="" id="{6920AAEF-DD24-4CAF-AAA6-31FD908D484F}"/>
              </a:ext>
            </a:extLst>
          </p:cNvPr>
          <p:cNvPicPr>
            <a:picLocks noChangeAspect="1"/>
          </p:cNvPicPr>
          <p:nvPr/>
        </p:nvPicPr>
        <p:blipFill>
          <a:blip r:embed="rId7"/>
          <a:stretch>
            <a:fillRect/>
          </a:stretch>
        </p:blipFill>
        <p:spPr>
          <a:xfrm>
            <a:off x="629173" y="3924313"/>
            <a:ext cx="3749880" cy="2497479"/>
          </a:xfrm>
          <a:prstGeom prst="rect">
            <a:avLst/>
          </a:prstGeom>
        </p:spPr>
      </p:pic>
    </p:spTree>
    <p:extLst>
      <p:ext uri="{BB962C8B-B14F-4D97-AF65-F5344CB8AC3E}">
        <p14:creationId xmlns:p14="http://schemas.microsoft.com/office/powerpoint/2010/main" xmlns="" val="98368851"/>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424549"/>
            <a:ext cx="11227368" cy="758465"/>
          </a:xfrm>
        </p:spPr>
        <p:txBody>
          <a:bodyPr rtlCol="0">
            <a:normAutofit/>
          </a:bodyPr>
          <a:lstStyle/>
          <a:p>
            <a:pPr algn="ctr"/>
            <a:r>
              <a:rPr lang="pl-PL" sz="4000" b="1" dirty="0">
                <a:solidFill>
                  <a:srgbClr val="00B0F0"/>
                </a:solidFill>
                <a:latin typeface="Colonna MT" panose="04020805060202030203" pitchFamily="82" charset="0"/>
              </a:rPr>
              <a:t>Norwegia – atrakcje turystyczne – </a:t>
            </a:r>
            <a:r>
              <a:rPr lang="pl-PL" sz="4000" b="1" dirty="0" err="1">
                <a:solidFill>
                  <a:srgbClr val="00B0F0"/>
                </a:solidFill>
                <a:latin typeface="Colonna MT" panose="04020805060202030203" pitchFamily="82" charset="0"/>
              </a:rPr>
              <a:t>Stavkirke</a:t>
            </a:r>
            <a:endParaRPr lang="pl-PL" sz="4000" b="1" dirty="0">
              <a:solidFill>
                <a:srgbClr val="00B0F0"/>
              </a:solidFill>
              <a:latin typeface="Colonna MT" panose="04020805060202030203" pitchFamily="82" charset="0"/>
            </a:endParaRP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559164" y="5260063"/>
            <a:ext cx="11227368" cy="1231106"/>
          </a:xfrm>
          <a:prstGeom prst="rect">
            <a:avLst/>
          </a:prstGeom>
          <a:noFill/>
        </p:spPr>
        <p:txBody>
          <a:bodyPr wrap="square" rtlCol="0">
            <a:spAutoFit/>
          </a:bodyPr>
          <a:lstStyle/>
          <a:p>
            <a:pPr algn="just"/>
            <a:r>
              <a:rPr lang="pl-PL" sz="1400" b="1" dirty="0" err="1">
                <a:latin typeface="Bahnschrift Light SemiCondensed" panose="020B0502040204020203" pitchFamily="34" charset="0"/>
              </a:rPr>
              <a:t>Stavkirke</a:t>
            </a:r>
            <a:r>
              <a:rPr lang="pl-PL" sz="1400" dirty="0">
                <a:latin typeface="Bahnschrift Light SemiCondensed" panose="020B0502040204020203" pitchFamily="34" charset="0"/>
              </a:rPr>
              <a:t> (dosł. kościół słupowy) – to  kościół klepkowy, inaczej: „słupowy” lub „masztowy.</a:t>
            </a:r>
            <a:r>
              <a:rPr lang="pl-PL" dirty="0"/>
              <a:t> </a:t>
            </a:r>
            <a:r>
              <a:rPr lang="pl-PL" sz="1400" dirty="0">
                <a:latin typeface="Bahnschrift Light SemiCondensed" panose="020B0502040204020203" pitchFamily="34" charset="0"/>
              </a:rPr>
              <a:t>To nazwa szczególnego rodzaju drewnianych kościołów norweskich, wznoszonych od X do XIII w. Kościoły te należą do najstarszych drewnianych zabytków Europy. </a:t>
            </a:r>
            <a:r>
              <a:rPr lang="pl-PL" altLang="pl-PL" sz="1400" dirty="0">
                <a:latin typeface="Bahnschrift Light SemiCondensed" panose="020B0502040204020203" pitchFamily="34" charset="0"/>
              </a:rPr>
              <a:t>Wiele budowli jest pokrytych gontem, przypominającym smoczą łuskę, często ozdabiają je runiczne inskrypcje oraz ochronne pentagramy. Spośród ponad 1000 kościołów zachowało się jedynie 30. Najciekawsze znajdują się w </a:t>
            </a:r>
            <a:r>
              <a:rPr lang="pl-PL" altLang="pl-PL" sz="1400" dirty="0" err="1">
                <a:latin typeface="Bahnschrift Light SemiCondensed" panose="020B0502040204020203" pitchFamily="34" charset="0"/>
              </a:rPr>
              <a:t>Urnes</a:t>
            </a:r>
            <a:r>
              <a:rPr lang="pl-PL" altLang="pl-PL" sz="1400" dirty="0">
                <a:latin typeface="Bahnschrift Light SemiCondensed" panose="020B0502040204020203" pitchFamily="34" charset="0"/>
              </a:rPr>
              <a:t>, </a:t>
            </a:r>
            <a:r>
              <a:rPr lang="pl-PL" altLang="pl-PL" sz="1400" dirty="0" err="1">
                <a:latin typeface="Bahnschrift Light SemiCondensed" panose="020B0502040204020203" pitchFamily="34" charset="0"/>
              </a:rPr>
              <a:t>Borgund</a:t>
            </a:r>
            <a:r>
              <a:rPr lang="pl-PL" altLang="pl-PL" sz="1400" dirty="0">
                <a:latin typeface="Bahnschrift Light SemiCondensed" panose="020B0502040204020203" pitchFamily="34" charset="0"/>
              </a:rPr>
              <a:t>, Lom, </a:t>
            </a:r>
            <a:r>
              <a:rPr lang="pl-PL" altLang="pl-PL" sz="1400" dirty="0" err="1">
                <a:latin typeface="Bahnschrift Light SemiCondensed" panose="020B0502040204020203" pitchFamily="34" charset="0"/>
              </a:rPr>
              <a:t>Vik</a:t>
            </a:r>
            <a:r>
              <a:rPr lang="pl-PL" altLang="pl-PL" sz="1400" dirty="0">
                <a:latin typeface="Bahnschrift Light SemiCondensed" panose="020B0502040204020203" pitchFamily="34" charset="0"/>
              </a:rPr>
              <a:t> i </a:t>
            </a:r>
            <a:r>
              <a:rPr lang="pl-PL" altLang="pl-PL" sz="1400" dirty="0" err="1">
                <a:latin typeface="Bahnschrift Light SemiCondensed" panose="020B0502040204020203" pitchFamily="34" charset="0"/>
              </a:rPr>
              <a:t>Heddal</a:t>
            </a:r>
            <a:r>
              <a:rPr lang="pl-PL" altLang="pl-PL" sz="1400" dirty="0">
                <a:latin typeface="Bahnschrift Light SemiCondensed" panose="020B0502040204020203" pitchFamily="34" charset="0"/>
              </a:rPr>
              <a:t>. </a:t>
            </a:r>
            <a:r>
              <a:rPr lang="pl-PL" sz="1400" dirty="0">
                <a:latin typeface="Bahnschrift Light SemiCondensed" panose="020B0502040204020203" pitchFamily="34" charset="0"/>
              </a:rPr>
              <a:t>Drewniany kościół w </a:t>
            </a:r>
            <a:r>
              <a:rPr lang="pl-PL" sz="1400" dirty="0" err="1">
                <a:latin typeface="Bahnschrift Light SemiCondensed" panose="020B0502040204020203" pitchFamily="34" charset="0"/>
              </a:rPr>
              <a:t>Borgund</a:t>
            </a:r>
            <a:r>
              <a:rPr lang="pl-PL" sz="1400" dirty="0">
                <a:latin typeface="Bahnschrift Light SemiCondensed" panose="020B0502040204020203" pitchFamily="34" charset="0"/>
              </a:rPr>
              <a:t> jest najlepiej zachowanym ze wszystkich norweskich kościołów </a:t>
            </a:r>
            <a:r>
              <a:rPr lang="pl-PL" sz="1400" dirty="0" err="1">
                <a:latin typeface="Bahnschrift Light SemiCondensed" panose="020B0502040204020203" pitchFamily="34" charset="0"/>
              </a:rPr>
              <a:t>stavkirke</a:t>
            </a:r>
            <a:r>
              <a:rPr lang="pl-PL" sz="1400" dirty="0">
                <a:latin typeface="Bahnschrift Light SemiCondensed" panose="020B0502040204020203" pitchFamily="34" charset="0"/>
              </a:rPr>
              <a:t>, a kościół w </a:t>
            </a:r>
            <a:r>
              <a:rPr lang="pl-PL" sz="1400" dirty="0" err="1">
                <a:latin typeface="Bahnschrift Light SemiCondensed" panose="020B0502040204020203" pitchFamily="34" charset="0"/>
              </a:rPr>
              <a:t>Urnes</a:t>
            </a:r>
            <a:r>
              <a:rPr lang="pl-PL" sz="1400" dirty="0">
                <a:latin typeface="Bahnschrift Light SemiCondensed" panose="020B0502040204020203" pitchFamily="34" charset="0"/>
              </a:rPr>
              <a:t>, leżący nad wodami </a:t>
            </a:r>
            <a:r>
              <a:rPr lang="pl-PL" sz="1400" dirty="0" err="1">
                <a:latin typeface="Bahnschrift Light SemiCondensed" panose="020B0502040204020203" pitchFamily="34" charset="0"/>
              </a:rPr>
              <a:t>Sognefjordu</a:t>
            </a:r>
            <a:r>
              <a:rPr lang="pl-PL" sz="1400" dirty="0">
                <a:latin typeface="Bahnschrift Light SemiCondensed" panose="020B0502040204020203" pitchFamily="34" charset="0"/>
              </a:rPr>
              <a:t>, to najstarszy tego typu kościół w Norwegii i jedyny wpisany na Listę UNESCO. Zbudowany w 1150 r.</a:t>
            </a:r>
            <a:r>
              <a:rPr lang="pl-PL" sz="1400" dirty="0"/>
              <a:t> </a:t>
            </a:r>
            <a:endParaRPr lang="pl-PL" sz="1400" dirty="0">
              <a:latin typeface="Bahnschrift Light SemiCondensed" panose="020B0502040204020203" pitchFamily="34" charset="0"/>
            </a:endParaRPr>
          </a:p>
        </p:txBody>
      </p:sp>
      <p:pic>
        <p:nvPicPr>
          <p:cNvPr id="9" name="Picture 7" descr="op">
            <a:extLst>
              <a:ext uri="{FF2B5EF4-FFF2-40B4-BE49-F238E27FC236}">
                <a16:creationId xmlns:a16="http://schemas.microsoft.com/office/drawing/2014/main" xmlns="" id="{8153360E-34FA-4A81-B0B5-8499EA9D5E4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37995" y="1503550"/>
            <a:ext cx="3760545" cy="2816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0" name="Picture 2" descr="File:Borgund stavkirke.JPG - Wikimedia Commons">
            <a:extLst>
              <a:ext uri="{FF2B5EF4-FFF2-40B4-BE49-F238E27FC236}">
                <a16:creationId xmlns:a16="http://schemas.microsoft.com/office/drawing/2014/main" xmlns="" id="{78D4704C-7D6A-4A1D-AA6A-D242C1B186C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9164" y="1345335"/>
            <a:ext cx="2572581" cy="3436472"/>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File:Heddal stavkirke front simetric.jpg - Wikimedia Commons">
            <a:extLst>
              <a:ext uri="{FF2B5EF4-FFF2-40B4-BE49-F238E27FC236}">
                <a16:creationId xmlns:a16="http://schemas.microsoft.com/office/drawing/2014/main" xmlns="" id="{23202DA3-4CF3-47C8-A60C-C2D86C89F422}"/>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42158" y="1247254"/>
            <a:ext cx="2685424" cy="40128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1694639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268448" y="424549"/>
            <a:ext cx="11702642" cy="758465"/>
          </a:xfrm>
        </p:spPr>
        <p:txBody>
          <a:bodyPr rtlCol="0">
            <a:normAutofit fontScale="90000"/>
          </a:bodyPr>
          <a:lstStyle/>
          <a:p>
            <a:pPr algn="ctr"/>
            <a:r>
              <a:rPr lang="pl-PL" sz="4000" b="1" dirty="0">
                <a:solidFill>
                  <a:srgbClr val="00B0F0"/>
                </a:solidFill>
                <a:latin typeface="Colonna MT" panose="04020805060202030203" pitchFamily="82" charset="0"/>
              </a:rPr>
              <a:t>Norwegia – atrakcje turystyczne – białe noce i zorza polarna </a:t>
            </a: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559164" y="4633533"/>
            <a:ext cx="4678711" cy="1384995"/>
          </a:xfrm>
          <a:prstGeom prst="rect">
            <a:avLst/>
          </a:prstGeom>
          <a:noFill/>
        </p:spPr>
        <p:txBody>
          <a:bodyPr wrap="square" rtlCol="0">
            <a:spAutoFit/>
          </a:bodyPr>
          <a:lstStyle/>
          <a:p>
            <a:pPr algn="just"/>
            <a:r>
              <a:rPr lang="pl-PL" sz="1400" b="1" dirty="0">
                <a:latin typeface="Bahnschrift Light SemiCondensed" panose="020B0502040204020203" pitchFamily="34" charset="0"/>
              </a:rPr>
              <a:t>Białe noce </a:t>
            </a:r>
            <a:r>
              <a:rPr lang="pl-PL" sz="1400" dirty="0">
                <a:latin typeface="Bahnschrift Light SemiCondensed" panose="020B0502040204020203" pitchFamily="34" charset="0"/>
              </a:rPr>
              <a:t>– Od początku maja do końca sierpnia w Norwegii występują białe noce. Podczas białych nocy zmierzch przechodzi bezpośrednio w świt. Słońce zachodzi dopiero o 22:30, a wschodzi już o 3:00 nad ranem. Noce są bardzo krótkie i jasne, ponieważ słońce chowa się bardzo „płytko” za horyzont.</a:t>
            </a:r>
          </a:p>
          <a:p>
            <a:pPr algn="just"/>
            <a:endParaRPr lang="pl-PL" sz="1400" dirty="0">
              <a:latin typeface="Bahnschrift Light SemiCondensed" panose="020B0502040204020203" pitchFamily="34" charset="0"/>
            </a:endParaRPr>
          </a:p>
        </p:txBody>
      </p:sp>
      <p:pic>
        <p:nvPicPr>
          <p:cNvPr id="14340" name="Picture 4" descr="Białe noce w Norwegi - Giwera.pl">
            <a:extLst>
              <a:ext uri="{FF2B5EF4-FFF2-40B4-BE49-F238E27FC236}">
                <a16:creationId xmlns:a16="http://schemas.microsoft.com/office/drawing/2014/main" xmlns="" id="{1B7F7BBC-672A-43DE-B065-2EEBDEF4EED9}"/>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6761"/>
          <a:stretch/>
        </p:blipFill>
        <p:spPr bwMode="auto">
          <a:xfrm>
            <a:off x="719802" y="1367406"/>
            <a:ext cx="4518073" cy="292775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pole tekstowe 9">
            <a:extLst>
              <a:ext uri="{FF2B5EF4-FFF2-40B4-BE49-F238E27FC236}">
                <a16:creationId xmlns:a16="http://schemas.microsoft.com/office/drawing/2014/main" xmlns="" id="{78F48BCA-19DB-404A-9056-1139E817024A}"/>
              </a:ext>
            </a:extLst>
          </p:cNvPr>
          <p:cNvSpPr txBox="1"/>
          <p:nvPr/>
        </p:nvSpPr>
        <p:spPr>
          <a:xfrm>
            <a:off x="6256687" y="4633532"/>
            <a:ext cx="4678711" cy="1384995"/>
          </a:xfrm>
          <a:prstGeom prst="rect">
            <a:avLst/>
          </a:prstGeom>
          <a:noFill/>
        </p:spPr>
        <p:txBody>
          <a:bodyPr wrap="square" rtlCol="0">
            <a:spAutoFit/>
          </a:bodyPr>
          <a:lstStyle/>
          <a:p>
            <a:pPr lvl="0" algn="just"/>
            <a:r>
              <a:rPr lang="pl-PL" sz="1400" b="1" dirty="0">
                <a:latin typeface="Bahnschrift Light SemiCondensed" panose="020B0502040204020203" pitchFamily="34" charset="0"/>
              </a:rPr>
              <a:t>Zorza polarna </a:t>
            </a:r>
            <a:r>
              <a:rPr lang="pl-PL" sz="1400" dirty="0">
                <a:latin typeface="Bahnschrift Light SemiCondensed" panose="020B0502040204020203" pitchFamily="34" charset="0"/>
              </a:rPr>
              <a:t>– To magiczne zjawisko występuje, gdy cząsteczki wiatru słonecznego bombardują powłokę ochronną Ziemi. Pod koniec XIX wieku w Alcie zbudowano pierwsze na świecie obserwatorium zorzy polarnej i dzięki temu Alta zyskała miano miasta zorzy polarnej.</a:t>
            </a:r>
          </a:p>
          <a:p>
            <a:pPr algn="just"/>
            <a:endParaRPr lang="pl-PL" sz="1400" dirty="0">
              <a:latin typeface="Bahnschrift Light SemiCondensed" panose="020B0502040204020203" pitchFamily="34" charset="0"/>
            </a:endParaRPr>
          </a:p>
        </p:txBody>
      </p:sp>
      <p:pic>
        <p:nvPicPr>
          <p:cNvPr id="14342" name="Picture 6" descr="Zorza polarna - Prognoza zorzy polarnej - Portal podróżniczy o ...">
            <a:extLst>
              <a:ext uri="{FF2B5EF4-FFF2-40B4-BE49-F238E27FC236}">
                <a16:creationId xmlns:a16="http://schemas.microsoft.com/office/drawing/2014/main" xmlns="" id="{B84E6B48-8507-45F2-80B0-1D654F1887E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27552" y="1303878"/>
            <a:ext cx="5704514" cy="32087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6324898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268448" y="424549"/>
            <a:ext cx="11702642" cy="758465"/>
          </a:xfrm>
        </p:spPr>
        <p:txBody>
          <a:bodyPr rtlCol="0">
            <a:normAutofit/>
          </a:bodyPr>
          <a:lstStyle/>
          <a:p>
            <a:pPr algn="ctr"/>
            <a:r>
              <a:rPr lang="pl-PL" sz="4000" b="1" dirty="0">
                <a:solidFill>
                  <a:srgbClr val="00B0F0"/>
                </a:solidFill>
                <a:latin typeface="Colonna MT" panose="04020805060202030203" pitchFamily="82" charset="0"/>
              </a:rPr>
              <a:t>Norwegia – sławni Norwedzy</a:t>
            </a: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3137572" y="1481066"/>
            <a:ext cx="8215283" cy="1600438"/>
          </a:xfrm>
          <a:prstGeom prst="rect">
            <a:avLst/>
          </a:prstGeom>
          <a:noFill/>
        </p:spPr>
        <p:txBody>
          <a:bodyPr wrap="square" rtlCol="0">
            <a:spAutoFit/>
          </a:bodyPr>
          <a:lstStyle/>
          <a:p>
            <a:pPr algn="just"/>
            <a:r>
              <a:rPr lang="pl-PL" sz="1400" b="1" dirty="0" err="1">
                <a:latin typeface="Bahnschrift Light SemiCondensed" panose="020B0502040204020203" pitchFamily="34" charset="0"/>
              </a:rPr>
              <a:t>Fridtjof</a:t>
            </a:r>
            <a:r>
              <a:rPr lang="pl-PL" sz="1400" b="1" dirty="0">
                <a:latin typeface="Bahnschrift Light SemiCondensed" panose="020B0502040204020203" pitchFamily="34" charset="0"/>
              </a:rPr>
              <a:t> Nansen </a:t>
            </a:r>
            <a:r>
              <a:rPr lang="pl-PL" sz="1400" dirty="0">
                <a:latin typeface="Bahnschrift Light SemiCondensed" panose="020B0502040204020203" pitchFamily="34" charset="0"/>
              </a:rPr>
              <a:t>- Znany norweski podróżnik, oceanograf, badacz polarny, dyplomata, działacz polityczny i społeczny. Znany jest przede wszystkim z polarnej wyprawy statkiem „</a:t>
            </a:r>
            <a:r>
              <a:rPr lang="pl-PL" sz="1400" dirty="0" err="1">
                <a:latin typeface="Bahnschrift Light SemiCondensed" panose="020B0502040204020203" pitchFamily="34" charset="0"/>
              </a:rPr>
              <a:t>Fram</a:t>
            </a:r>
            <a:r>
              <a:rPr lang="pl-PL" sz="1400" dirty="0">
                <a:latin typeface="Bahnschrift Light SemiCondensed" panose="020B0502040204020203" pitchFamily="34" charset="0"/>
              </a:rPr>
              <a:t>” (Naprzód), której zamierzeniem było zdobycie bieguna północnego. Założył centralne laboratorium oceanografii, udoskonalił metodykę obliczania prędkości prądu, skonstruował barometr, dokładny areometr. Jego imieniem są nazwane: Góra Nansena, Cieśnina Nansena  – w Kanadzie, Fiord Nansena –  w Grenlandii, Kotlina Nansena– w Oceanie Arktycznym. Za swoją pracę na rzecz uchodźców otrzymał w 1922 roku Pokojową Nagrodę Nobla.</a:t>
            </a:r>
          </a:p>
          <a:p>
            <a:pPr algn="just"/>
            <a:endParaRPr lang="pl-PL" sz="1400" dirty="0">
              <a:latin typeface="Bahnschrift Light SemiCondensed" panose="020B0502040204020203" pitchFamily="34" charset="0"/>
            </a:endParaRPr>
          </a:p>
        </p:txBody>
      </p:sp>
      <p:sp>
        <p:nvSpPr>
          <p:cNvPr id="10" name="pole tekstowe 9">
            <a:extLst>
              <a:ext uri="{FF2B5EF4-FFF2-40B4-BE49-F238E27FC236}">
                <a16:creationId xmlns:a16="http://schemas.microsoft.com/office/drawing/2014/main" xmlns="" id="{78F48BCA-19DB-404A-9056-1139E817024A}"/>
              </a:ext>
            </a:extLst>
          </p:cNvPr>
          <p:cNvSpPr txBox="1"/>
          <p:nvPr/>
        </p:nvSpPr>
        <p:spPr>
          <a:xfrm>
            <a:off x="4286775" y="4513278"/>
            <a:ext cx="6648624" cy="1384995"/>
          </a:xfrm>
          <a:prstGeom prst="rect">
            <a:avLst/>
          </a:prstGeom>
          <a:noFill/>
        </p:spPr>
        <p:txBody>
          <a:bodyPr wrap="square" rtlCol="0">
            <a:spAutoFit/>
          </a:bodyPr>
          <a:lstStyle/>
          <a:p>
            <a:pPr algn="just" fontAlgn="base"/>
            <a:r>
              <a:rPr lang="pl-PL" sz="1400" b="1" dirty="0">
                <a:latin typeface="Bahnschrift Light SemiCondensed" panose="020B0502040204020203" pitchFamily="34" charset="0"/>
              </a:rPr>
              <a:t>Knut Hamsun - </a:t>
            </a:r>
            <a:r>
              <a:rPr lang="pl-PL" sz="1400" dirty="0">
                <a:latin typeface="Bahnschrift Light SemiCondensed" panose="020B0502040204020203" pitchFamily="34" charset="0"/>
              </a:rPr>
              <a:t>Wybitny norweski pisarz, impresjonista, który rozpoczął swoją literacką podróż po długim błąkaniu się po Stanach Zjednoczonej Ameryki.  Powieść „Błogosławieństwo ziemi“ przyniosła autorowi literacką Nagrodę Nobla. Po rozpoczęciu się II Wojny Światowej Knut wsparł idee faszystowskie i nazistowskie, dlatego później był skazany, oddzielony od społeczeństwa oraz ogłoszony jako zdrajca państwa.</a:t>
            </a:r>
          </a:p>
          <a:p>
            <a:pPr algn="just"/>
            <a:endParaRPr lang="pl-PL" sz="1400" dirty="0">
              <a:latin typeface="Bahnschrift Light SemiCondensed" panose="020B0502040204020203" pitchFamily="34" charset="0"/>
            </a:endParaRPr>
          </a:p>
        </p:txBody>
      </p:sp>
      <p:pic>
        <p:nvPicPr>
          <p:cNvPr id="7" name="Picture 2" descr="image">
            <a:extLst>
              <a:ext uri="{FF2B5EF4-FFF2-40B4-BE49-F238E27FC236}">
                <a16:creationId xmlns:a16="http://schemas.microsoft.com/office/drawing/2014/main" xmlns="" id="{D2C0B213-5CE7-4968-8C22-EAD3F08FBE7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9145" y="1022643"/>
            <a:ext cx="1727730" cy="251728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Knut Hamsut, Norwegia">
            <a:extLst>
              <a:ext uri="{FF2B5EF4-FFF2-40B4-BE49-F238E27FC236}">
                <a16:creationId xmlns:a16="http://schemas.microsoft.com/office/drawing/2014/main" xmlns="" id="{36DA8552-5148-4C93-89A7-84FDC8977DA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9145" y="3916167"/>
            <a:ext cx="3144559" cy="22954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773699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268448" y="424549"/>
            <a:ext cx="11702642" cy="758465"/>
          </a:xfrm>
        </p:spPr>
        <p:txBody>
          <a:bodyPr rtlCol="0">
            <a:normAutofit/>
          </a:bodyPr>
          <a:lstStyle/>
          <a:p>
            <a:pPr algn="ctr"/>
            <a:r>
              <a:rPr lang="pl-PL" sz="4000" b="1" dirty="0">
                <a:solidFill>
                  <a:srgbClr val="00B0F0"/>
                </a:solidFill>
                <a:latin typeface="Colonna MT" panose="04020805060202030203" pitchFamily="82" charset="0"/>
              </a:rPr>
              <a:t>Norwegia – sławni Norwedzy</a:t>
            </a: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3120794" y="1772282"/>
            <a:ext cx="8215283" cy="1169551"/>
          </a:xfrm>
          <a:prstGeom prst="rect">
            <a:avLst/>
          </a:prstGeom>
          <a:noFill/>
        </p:spPr>
        <p:txBody>
          <a:bodyPr wrap="square" rtlCol="0">
            <a:spAutoFit/>
          </a:bodyPr>
          <a:lstStyle/>
          <a:p>
            <a:pPr algn="just" fontAlgn="base"/>
            <a:r>
              <a:rPr lang="pl-PL" sz="1400" b="1" dirty="0">
                <a:latin typeface="Arial Narrow" panose="020B0606020202030204" pitchFamily="34" charset="0"/>
              </a:rPr>
              <a:t>Thor Heyerdahl </a:t>
            </a:r>
            <a:r>
              <a:rPr lang="pl-PL" sz="1400" dirty="0">
                <a:latin typeface="Bahnschrift Light SemiCondensed" panose="020B0502040204020203" pitchFamily="34" charset="0"/>
              </a:rPr>
              <a:t>-  wybitny naukowiec, antropolog, który badał cywilizację Wyspy Wielkanocnej . W 1947roku na tratwie Kon Tiki, której konstrukcja była taka sama jak tratwy Inków, przepłynął Ocean Spokojny.  Ta podróż przyniosła dla niego sławę i Thor pokazał, że tratwa wykonana z drewna balsy może wytrzymać podróż od Ameryki Południowej do Polinezji. Na tratwach z papirusu on przepłynął także przez Ocean Atlantycki.</a:t>
            </a:r>
          </a:p>
          <a:p>
            <a:pPr algn="just"/>
            <a:endParaRPr lang="pl-PL" sz="1400" dirty="0">
              <a:latin typeface="Bahnschrift Light SemiCondensed" panose="020B0502040204020203" pitchFamily="34" charset="0"/>
            </a:endParaRPr>
          </a:p>
        </p:txBody>
      </p:sp>
      <p:sp>
        <p:nvSpPr>
          <p:cNvPr id="10" name="pole tekstowe 9">
            <a:extLst>
              <a:ext uri="{FF2B5EF4-FFF2-40B4-BE49-F238E27FC236}">
                <a16:creationId xmlns:a16="http://schemas.microsoft.com/office/drawing/2014/main" xmlns="" id="{78F48BCA-19DB-404A-9056-1139E817024A}"/>
              </a:ext>
            </a:extLst>
          </p:cNvPr>
          <p:cNvSpPr txBox="1"/>
          <p:nvPr/>
        </p:nvSpPr>
        <p:spPr>
          <a:xfrm>
            <a:off x="1027945" y="4672669"/>
            <a:ext cx="6648624" cy="1600438"/>
          </a:xfrm>
          <a:prstGeom prst="rect">
            <a:avLst/>
          </a:prstGeom>
          <a:noFill/>
        </p:spPr>
        <p:txBody>
          <a:bodyPr wrap="square" rtlCol="0">
            <a:spAutoFit/>
          </a:bodyPr>
          <a:lstStyle/>
          <a:p>
            <a:pPr algn="just"/>
            <a:r>
              <a:rPr lang="pl-PL" sz="1400" b="1" dirty="0" err="1">
                <a:latin typeface="Bahnschrift Light SemiCondensed" panose="020B0502040204020203" pitchFamily="34" charset="0"/>
              </a:rPr>
              <a:t>Liv</a:t>
            </a:r>
            <a:r>
              <a:rPr lang="pl-PL" sz="1400" b="1" dirty="0">
                <a:latin typeface="Bahnschrift Light SemiCondensed" panose="020B0502040204020203" pitchFamily="34" charset="0"/>
              </a:rPr>
              <a:t> Ullman - </a:t>
            </a:r>
            <a:r>
              <a:rPr lang="pl-PL" sz="1400" dirty="0">
                <a:latin typeface="Bahnschrift Light SemiCondensed" panose="020B0502040204020203" pitchFamily="34" charset="0"/>
              </a:rPr>
              <a:t>urodzona w 1938r. norweska aktorka i reżyserka, jedna z muz wybitnego szwedzkiego reżysera Ingmara Bergmana. L. Ullmann karierę aktorską rozpoczęła jeszcze w 1959 r. na scenie pewnego teatru norweskiego.  Międzynarodową sławę osiągnęła po zagraniu niemej aktorki Elizabeth Fogler I w filmie Bergmana „Persona“ (1966). Ullman jest pięciokrotnie nominowana jako najlepsza aktorka. L. Ullman jest Ambasadorem Dobrej Woli w UNICEF oraz jest członkinią Komisji Kobiet Uchodźców.</a:t>
            </a:r>
          </a:p>
          <a:p>
            <a:pPr algn="just"/>
            <a:endParaRPr lang="pl-PL" sz="1400" dirty="0">
              <a:latin typeface="Bahnschrift Light SemiCondensed" panose="020B0502040204020203" pitchFamily="34" charset="0"/>
            </a:endParaRPr>
          </a:p>
        </p:txBody>
      </p:sp>
      <p:pic>
        <p:nvPicPr>
          <p:cNvPr id="9" name="Picture 6" descr="image">
            <a:extLst>
              <a:ext uri="{FF2B5EF4-FFF2-40B4-BE49-F238E27FC236}">
                <a16:creationId xmlns:a16="http://schemas.microsoft.com/office/drawing/2014/main" xmlns="" id="{AB4BE768-845D-4AD1-8341-DB1DDD61523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27945" y="1183014"/>
            <a:ext cx="1773000" cy="256553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image">
            <a:extLst>
              <a:ext uri="{FF2B5EF4-FFF2-40B4-BE49-F238E27FC236}">
                <a16:creationId xmlns:a16="http://schemas.microsoft.com/office/drawing/2014/main" xmlns="" id="{8C4DC271-1C2D-44D9-91AB-163C47C0D96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045042" y="3916168"/>
            <a:ext cx="3556098" cy="24090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4632128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268448" y="424549"/>
            <a:ext cx="11702642" cy="758465"/>
          </a:xfrm>
        </p:spPr>
        <p:txBody>
          <a:bodyPr rtlCol="0">
            <a:normAutofit/>
          </a:bodyPr>
          <a:lstStyle/>
          <a:p>
            <a:pPr algn="ctr"/>
            <a:r>
              <a:rPr lang="pl-PL" sz="4000" b="1" dirty="0">
                <a:solidFill>
                  <a:srgbClr val="00B0F0"/>
                </a:solidFill>
                <a:latin typeface="Colonna MT" panose="04020805060202030203" pitchFamily="82" charset="0"/>
              </a:rPr>
              <a:t>Norwegia – sławni Norwedzy</a:t>
            </a: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595617" y="4322158"/>
            <a:ext cx="2969704" cy="1384995"/>
          </a:xfrm>
          <a:prstGeom prst="rect">
            <a:avLst/>
          </a:prstGeom>
          <a:noFill/>
        </p:spPr>
        <p:txBody>
          <a:bodyPr wrap="square" rtlCol="0">
            <a:spAutoFit/>
          </a:bodyPr>
          <a:lstStyle/>
          <a:p>
            <a:pPr algn="just" fontAlgn="base"/>
            <a:r>
              <a:rPr lang="pl-PL" sz="1400" b="1" dirty="0">
                <a:latin typeface="Bahnschrift Light SemiCondensed" panose="020B0502040204020203" pitchFamily="34" charset="0"/>
              </a:rPr>
              <a:t>Ole Einar </a:t>
            </a:r>
            <a:r>
              <a:rPr lang="pl-PL" sz="1400" b="1" dirty="0" err="1">
                <a:latin typeface="Bahnschrift Light SemiCondensed" panose="020B0502040204020203" pitchFamily="34" charset="0"/>
              </a:rPr>
              <a:t>Bjørndalen</a:t>
            </a:r>
            <a:r>
              <a:rPr lang="pl-PL" sz="1400" dirty="0">
                <a:latin typeface="Bahnschrift Light SemiCondensed" panose="020B0502040204020203" pitchFamily="34" charset="0"/>
              </a:rPr>
              <a:t> – norweski biathlonista, wielokrotny mistrz olimpijski, mistrz świata i zdobywca Pucharu Świata, najbardziej utytułowany zawodnik w historii tej dyscypliny.</a:t>
            </a:r>
          </a:p>
        </p:txBody>
      </p:sp>
      <p:sp>
        <p:nvSpPr>
          <p:cNvPr id="10" name="pole tekstowe 9">
            <a:extLst>
              <a:ext uri="{FF2B5EF4-FFF2-40B4-BE49-F238E27FC236}">
                <a16:creationId xmlns:a16="http://schemas.microsoft.com/office/drawing/2014/main" xmlns="" id="{78F48BCA-19DB-404A-9056-1139E817024A}"/>
              </a:ext>
            </a:extLst>
          </p:cNvPr>
          <p:cNvSpPr txBox="1"/>
          <p:nvPr/>
        </p:nvSpPr>
        <p:spPr>
          <a:xfrm>
            <a:off x="8288322" y="4362275"/>
            <a:ext cx="3209111" cy="2031325"/>
          </a:xfrm>
          <a:prstGeom prst="rect">
            <a:avLst/>
          </a:prstGeom>
          <a:noFill/>
        </p:spPr>
        <p:txBody>
          <a:bodyPr wrap="square" rtlCol="0">
            <a:spAutoFit/>
          </a:bodyPr>
          <a:lstStyle/>
          <a:p>
            <a:pPr algn="just"/>
            <a:r>
              <a:rPr lang="pl-PL" sz="1400" b="1" dirty="0" err="1">
                <a:latin typeface="Bahnschrift Light SemiCondensed" panose="020B0502040204020203" pitchFamily="34" charset="0"/>
              </a:rPr>
              <a:t>Marit</a:t>
            </a:r>
            <a:r>
              <a:rPr lang="pl-PL" sz="1400" b="1" dirty="0">
                <a:latin typeface="Bahnschrift Light SemiCondensed" panose="020B0502040204020203" pitchFamily="34" charset="0"/>
              </a:rPr>
              <a:t> </a:t>
            </a:r>
            <a:r>
              <a:rPr lang="pl-PL" sz="1400" b="1" dirty="0" err="1">
                <a:latin typeface="Bahnschrift Light SemiCondensed" panose="020B0502040204020203" pitchFamily="34" charset="0"/>
              </a:rPr>
              <a:t>Bjørgen</a:t>
            </a:r>
            <a:r>
              <a:rPr lang="pl-PL" sz="1400" dirty="0">
                <a:latin typeface="Bahnschrift Light SemiCondensed" panose="020B0502040204020203" pitchFamily="34" charset="0"/>
              </a:rPr>
              <a:t> – norweska biegaczka narciarska, wielokrotna medalistka igrzysk olimpijskich i mistrzostw świata, czterokrotna zdobywczyni Pucharu Świata, trzykrotna zdobywczyni Małej Kryształowej Kuli w klasyfikacji dystansowej, pięciokrotna zdobywczyni Małej Kryształowej Kuli w klasyfikacji sprinterskiej oraz zwyciężczyni Tour de </a:t>
            </a:r>
            <a:r>
              <a:rPr lang="pl-PL" sz="1400" dirty="0" err="1">
                <a:latin typeface="Bahnschrift Light SemiCondensed" panose="020B0502040204020203" pitchFamily="34" charset="0"/>
              </a:rPr>
              <a:t>Ski</a:t>
            </a:r>
            <a:r>
              <a:rPr lang="pl-PL" sz="1400" dirty="0">
                <a:latin typeface="Bahnschrift Light SemiCondensed" panose="020B0502040204020203" pitchFamily="34" charset="0"/>
              </a:rPr>
              <a:t>.</a:t>
            </a:r>
          </a:p>
        </p:txBody>
      </p:sp>
      <p:pic>
        <p:nvPicPr>
          <p:cNvPr id="17414" name="Picture 6" descr="Norway wins women's cross-country ski relay | Cross country skiing ...">
            <a:extLst>
              <a:ext uri="{FF2B5EF4-FFF2-40B4-BE49-F238E27FC236}">
                <a16:creationId xmlns:a16="http://schemas.microsoft.com/office/drawing/2014/main" xmlns="" id="{4173E566-D732-4618-ADF4-04AB75F6DBD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690198" y="1183014"/>
            <a:ext cx="2405357" cy="2856362"/>
          </a:xfrm>
          <a:prstGeom prst="rect">
            <a:avLst/>
          </a:prstGeom>
          <a:noFill/>
          <a:extLst>
            <a:ext uri="{909E8E84-426E-40DD-AFC4-6F175D3DCCD1}">
              <a14:hiddenFill xmlns:a14="http://schemas.microsoft.com/office/drawing/2010/main" xmlns="">
                <a:solidFill>
                  <a:srgbClr val="FFFFFF"/>
                </a:solidFill>
              </a14:hiddenFill>
            </a:ext>
          </a:extLst>
        </p:spPr>
      </p:pic>
      <p:pic>
        <p:nvPicPr>
          <p:cNvPr id="17418" name="Picture 10" descr="Ole Einar Bjoerndalen, 8-Time Gold Medalist, Retires - The New ...">
            <a:extLst>
              <a:ext uri="{FF2B5EF4-FFF2-40B4-BE49-F238E27FC236}">
                <a16:creationId xmlns:a16="http://schemas.microsoft.com/office/drawing/2014/main" xmlns="" id="{1501BEDF-7DC7-467E-8416-0BD591662764}"/>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7260"/>
          <a:stretch/>
        </p:blipFill>
        <p:spPr bwMode="auto">
          <a:xfrm>
            <a:off x="503338" y="1397445"/>
            <a:ext cx="3279937" cy="264193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pole tekstowe 12">
            <a:extLst>
              <a:ext uri="{FF2B5EF4-FFF2-40B4-BE49-F238E27FC236}">
                <a16:creationId xmlns:a16="http://schemas.microsoft.com/office/drawing/2014/main" xmlns="" id="{E84C67EB-DD25-4E61-B2AB-2653A291CB59}"/>
              </a:ext>
            </a:extLst>
          </p:cNvPr>
          <p:cNvSpPr txBox="1"/>
          <p:nvPr/>
        </p:nvSpPr>
        <p:spPr>
          <a:xfrm>
            <a:off x="4137709" y="4322157"/>
            <a:ext cx="3964120" cy="1384995"/>
          </a:xfrm>
          <a:prstGeom prst="rect">
            <a:avLst/>
          </a:prstGeom>
          <a:noFill/>
        </p:spPr>
        <p:txBody>
          <a:bodyPr wrap="square" rtlCol="0">
            <a:spAutoFit/>
          </a:bodyPr>
          <a:lstStyle/>
          <a:p>
            <a:pPr algn="just"/>
            <a:r>
              <a:rPr lang="pl-PL" sz="1400" b="1" dirty="0" err="1">
                <a:latin typeface="Bahnschrift Light SemiCondensed" panose="020B0502040204020203" pitchFamily="34" charset="0"/>
              </a:rPr>
              <a:t>Petter</a:t>
            </a:r>
            <a:r>
              <a:rPr lang="pl-PL" sz="1400" b="1" dirty="0">
                <a:latin typeface="Bahnschrift Light SemiCondensed" panose="020B0502040204020203" pitchFamily="34" charset="0"/>
              </a:rPr>
              <a:t> </a:t>
            </a:r>
            <a:r>
              <a:rPr lang="pl-PL" sz="1400" b="1" dirty="0" err="1">
                <a:latin typeface="Bahnschrift Light SemiCondensed" panose="020B0502040204020203" pitchFamily="34" charset="0"/>
              </a:rPr>
              <a:t>Northug</a:t>
            </a:r>
            <a:r>
              <a:rPr lang="pl-PL" sz="1400" b="1" dirty="0">
                <a:latin typeface="Bahnschrift Light SemiCondensed" panose="020B0502040204020203" pitchFamily="34" charset="0"/>
              </a:rPr>
              <a:t> Jr.</a:t>
            </a:r>
            <a:r>
              <a:rPr lang="pl-PL" sz="1400" dirty="0">
                <a:latin typeface="Bahnschrift Light SemiCondensed" panose="020B0502040204020203" pitchFamily="34" charset="0"/>
              </a:rPr>
              <a:t> – norweski biegacz narciarski, czterokrotny medalista olimpijski, wielokrotny medalista mistrzostw świata, ośmiokrotny medalista mistrzostw świata juniorów, dwukrotny zdobywca Pucharu Świata oraz zdobywca Małej Kryształowej Kuli w klasyfikacji dystansowej.</a:t>
            </a:r>
          </a:p>
        </p:txBody>
      </p:sp>
      <p:pic>
        <p:nvPicPr>
          <p:cNvPr id="17420" name="Picture 12" descr="Northug avviser maktskifte">
            <a:extLst>
              <a:ext uri="{FF2B5EF4-FFF2-40B4-BE49-F238E27FC236}">
                <a16:creationId xmlns:a16="http://schemas.microsoft.com/office/drawing/2014/main" xmlns="" id="{E76FD9B3-37E3-4752-BBC7-35220D95B83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214681" y="1465452"/>
            <a:ext cx="3762637" cy="25059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4127188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268448" y="424549"/>
            <a:ext cx="11702642" cy="758465"/>
          </a:xfrm>
        </p:spPr>
        <p:txBody>
          <a:bodyPr rtlCol="0">
            <a:normAutofit/>
          </a:bodyPr>
          <a:lstStyle/>
          <a:p>
            <a:pPr algn="ctr"/>
            <a:r>
              <a:rPr lang="pl-PL" sz="4000" b="1" dirty="0">
                <a:solidFill>
                  <a:srgbClr val="00B0F0"/>
                </a:solidFill>
                <a:latin typeface="Colonna MT" panose="04020805060202030203" pitchFamily="82" charset="0"/>
              </a:rPr>
              <a:t>Norwegia – ciekawostki</a:t>
            </a: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536893" y="1377623"/>
            <a:ext cx="11153662" cy="5112000"/>
          </a:xfrm>
          <a:prstGeom prst="rect">
            <a:avLst/>
          </a:prstGeom>
          <a:noFill/>
        </p:spPr>
        <p:txBody>
          <a:bodyPr wrap="square" rtlCol="0">
            <a:spAutoFit/>
          </a:bodyPr>
          <a:lstStyle/>
          <a:p>
            <a:pPr marL="285750" indent="-285750" algn="just" fontAlgn="base">
              <a:buFont typeface="Wingdings" panose="05000000000000000000" pitchFamily="2" charset="2"/>
              <a:buChar char="Ø"/>
            </a:pPr>
            <a:r>
              <a:rPr lang="pl-PL" sz="1400" dirty="0"/>
              <a:t>Norwegia stanowi prawie 40% obszaru Półwyspu Skandynawskiego.</a:t>
            </a:r>
          </a:p>
          <a:p>
            <a:pPr marL="285750" indent="-285750" algn="just" fontAlgn="base">
              <a:buFont typeface="Wingdings" panose="05000000000000000000" pitchFamily="2" charset="2"/>
              <a:buChar char="Ø"/>
            </a:pPr>
            <a:r>
              <a:rPr lang="pl-PL" sz="1400" dirty="0"/>
              <a:t>Długość Norwegii wynosi około 1750 km.</a:t>
            </a:r>
          </a:p>
          <a:p>
            <a:pPr marL="285750" indent="-285750" algn="just" fontAlgn="base">
              <a:buFont typeface="Wingdings" panose="05000000000000000000" pitchFamily="2" charset="2"/>
              <a:buChar char="Ø"/>
            </a:pPr>
            <a:r>
              <a:rPr lang="pl-PL" sz="1400" dirty="0"/>
              <a:t>W najwęższym miejscu Norwegia ma tylko 6,3 km szerokości.</a:t>
            </a:r>
          </a:p>
          <a:p>
            <a:pPr marL="285750" indent="-285750" algn="just" fontAlgn="base">
              <a:buFont typeface="Wingdings" panose="05000000000000000000" pitchFamily="2" charset="2"/>
              <a:buChar char="Ø"/>
            </a:pPr>
            <a:r>
              <a:rPr lang="pl-PL" sz="1400" dirty="0"/>
              <a:t>Produkcja energii elektrycznej w przeliczeniu na 1 mieszkańca jest najwyższa na świecie.</a:t>
            </a:r>
          </a:p>
          <a:p>
            <a:pPr marL="285750" indent="-285750" algn="just" fontAlgn="base">
              <a:buFont typeface="Wingdings" panose="05000000000000000000" pitchFamily="2" charset="2"/>
              <a:buChar char="Ø"/>
            </a:pPr>
            <a:r>
              <a:rPr lang="pl-PL" sz="1400" dirty="0"/>
              <a:t>Rybołówstwo - na 1 mieszkańca przypada 488 kg poławianych ryb, co daje Norwegii 2 miejsce na świecie.</a:t>
            </a:r>
          </a:p>
          <a:p>
            <a:pPr marL="285750" indent="-285750" algn="just" fontAlgn="base">
              <a:buFont typeface="Wingdings" panose="05000000000000000000" pitchFamily="2" charset="2"/>
              <a:buChar char="Ø"/>
            </a:pPr>
            <a:r>
              <a:rPr lang="pl-PL" sz="1400" dirty="0"/>
              <a:t>Norwegia leży na krystalicznej tarczy </a:t>
            </a:r>
            <a:r>
              <a:rPr lang="pl-PL" sz="1400" dirty="0" err="1"/>
              <a:t>Fennoskandzkiej</a:t>
            </a:r>
            <a:r>
              <a:rPr lang="pl-PL" sz="1400" dirty="0"/>
              <a:t>, najstarszej geologicznie części Europy.</a:t>
            </a:r>
          </a:p>
          <a:p>
            <a:pPr marL="285750" indent="-285750" algn="just" fontAlgn="base">
              <a:buFont typeface="Wingdings" panose="05000000000000000000" pitchFamily="2" charset="2"/>
              <a:buChar char="Ø"/>
            </a:pPr>
            <a:r>
              <a:rPr lang="pl-PL" sz="1400" dirty="0"/>
              <a:t>Pustkowia zajmują 70% powierzchni kraju.</a:t>
            </a:r>
          </a:p>
          <a:p>
            <a:pPr marL="285750" indent="-285750" algn="just" fontAlgn="base">
              <a:buFont typeface="Wingdings" panose="05000000000000000000" pitchFamily="2" charset="2"/>
              <a:buChar char="Ø"/>
            </a:pPr>
            <a:r>
              <a:rPr lang="pl-PL" sz="1400" dirty="0"/>
              <a:t>Średnia wysokość kraju wynosi 500 metrów.</a:t>
            </a:r>
          </a:p>
          <a:p>
            <a:pPr marL="285750" indent="-285750" algn="just" fontAlgn="base">
              <a:buFont typeface="Wingdings" panose="05000000000000000000" pitchFamily="2" charset="2"/>
              <a:buChar char="Ø"/>
            </a:pPr>
            <a:r>
              <a:rPr lang="pl-PL" sz="1400" dirty="0"/>
              <a:t>Kierowanie reklam dla dzieci poniżej 12 roku życia jest zakazane  w Norwegii.</a:t>
            </a:r>
          </a:p>
          <a:p>
            <a:pPr marL="285750" indent="-285750" algn="just" fontAlgn="base">
              <a:buFont typeface="Wingdings" panose="05000000000000000000" pitchFamily="2" charset="2"/>
              <a:buChar char="Ø"/>
            </a:pPr>
            <a:r>
              <a:rPr lang="pl-PL" sz="1400" dirty="0"/>
              <a:t>Norweską wyspę Svalbard zamieszkuje więcej niedźwiedzi polarnych niż ludzi. Najpopularniejszymi norweskimi imionami są </a:t>
            </a:r>
            <a:r>
              <a:rPr lang="pl-PL" sz="1400" dirty="0" err="1"/>
              <a:t>Odd</a:t>
            </a:r>
            <a:r>
              <a:rPr lang="pl-PL" sz="1400" dirty="0"/>
              <a:t> oraz </a:t>
            </a:r>
            <a:r>
              <a:rPr lang="pl-PL" sz="1400" dirty="0" err="1"/>
              <a:t>Even</a:t>
            </a:r>
            <a:r>
              <a:rPr lang="pl-PL" sz="1400" dirty="0"/>
              <a:t>.</a:t>
            </a:r>
          </a:p>
          <a:p>
            <a:pPr marL="285750" indent="-285750" algn="just" fontAlgn="base">
              <a:buFont typeface="Wingdings" panose="05000000000000000000" pitchFamily="2" charset="2"/>
              <a:buChar char="Ø"/>
            </a:pPr>
            <a:r>
              <a:rPr lang="pl-PL" sz="1400" dirty="0"/>
              <a:t>Spinacz biurowy będący na wyposażeniu praktycznie każdej firmy zostały wynaleziony i opatentowany przez Norwega </a:t>
            </a:r>
            <a:r>
              <a:rPr lang="pl-PL" sz="1400" dirty="0" err="1"/>
              <a:t>Johana</a:t>
            </a:r>
            <a:r>
              <a:rPr lang="pl-PL" sz="1400" dirty="0"/>
              <a:t> </a:t>
            </a:r>
            <a:r>
              <a:rPr lang="pl-PL" sz="1400" dirty="0" err="1"/>
              <a:t>Vaalera</a:t>
            </a:r>
            <a:r>
              <a:rPr lang="pl-PL" sz="1400" dirty="0"/>
              <a:t> w 1899 roku.</a:t>
            </a:r>
          </a:p>
          <a:p>
            <a:pPr marL="285750" indent="-285750" algn="just" fontAlgn="base">
              <a:buFont typeface="Wingdings" panose="05000000000000000000" pitchFamily="2" charset="2"/>
              <a:buChar char="Ø"/>
            </a:pPr>
            <a:r>
              <a:rPr lang="pl-PL" sz="1400" dirty="0"/>
              <a:t>Każdego roku począwszy od 1947, Londyn otrzymuje gigantyczną choinkę w prezencie od Norwegii w podzięce za uzyskaną pomoc w trakcie trwania II Wojny Światowej.</a:t>
            </a:r>
          </a:p>
          <a:p>
            <a:pPr marL="285750" indent="-285750" algn="just" fontAlgn="base">
              <a:buFont typeface="Wingdings" panose="05000000000000000000" pitchFamily="2" charset="2"/>
              <a:buChar char="Ø"/>
            </a:pPr>
            <a:r>
              <a:rPr lang="pl-PL" sz="1400" dirty="0"/>
              <a:t>Blisko 99% energii elektrycznej produkowana jest w elektrowniach wodnych.</a:t>
            </a:r>
          </a:p>
          <a:p>
            <a:pPr marL="285750" indent="-285750" algn="just" fontAlgn="base">
              <a:buFont typeface="Wingdings" panose="05000000000000000000" pitchFamily="2" charset="2"/>
              <a:buChar char="Ø"/>
            </a:pPr>
            <a:r>
              <a:rPr lang="pl-PL" sz="1400" dirty="0"/>
              <a:t>Firma IKEA nazywa swoje sofy, stoły kawowe, regały z książkami tak jak miejsca w Szwecji. Łóżka, szafy i meble po miejscach w Norwegii. Dywany po miejscach w Danii oraz stoły i krzesła po miejscach w Finlandii.</a:t>
            </a:r>
          </a:p>
          <a:p>
            <a:pPr marL="285750" indent="-285750" algn="just" fontAlgn="base">
              <a:buFont typeface="Wingdings" panose="05000000000000000000" pitchFamily="2" charset="2"/>
              <a:buChar char="Ø"/>
            </a:pPr>
            <a:r>
              <a:rPr lang="pl-PL" sz="1400" dirty="0"/>
              <a:t>Mrożona pizza jest nieoficjalnym daniem narodowym Norwegii.</a:t>
            </a:r>
          </a:p>
          <a:p>
            <a:pPr marL="285750" indent="-285750" algn="just" fontAlgn="base">
              <a:buFont typeface="Wingdings" panose="05000000000000000000" pitchFamily="2" charset="2"/>
              <a:buChar char="Ø"/>
            </a:pPr>
            <a:r>
              <a:rPr lang="pl-PL" sz="1400" dirty="0"/>
              <a:t>Norwegia ma najwyższe ceny benzyny na świecie, chociaż Norwegia jest jednym z największych eksporterów ropy naftowej na świecie. Norweski rząd nakłada wysokie podatki na paliwo, aby przekonać ludzi do trzymania samochodów w domu i korzystania z transportu publicznego.</a:t>
            </a:r>
          </a:p>
          <a:p>
            <a:pPr marL="285750" indent="-285750" algn="just" fontAlgn="base">
              <a:buFont typeface="Wingdings" panose="05000000000000000000" pitchFamily="2" charset="2"/>
              <a:buChar char="Ø"/>
            </a:pPr>
            <a:r>
              <a:rPr lang="pl-PL" sz="1400" dirty="0"/>
              <a:t>Norwegia zdobyła najwięcej złotych, srebrnych i brązowych medali ze wszystkich krajów w Zimowych Igrzysk Olimpijskich.</a:t>
            </a:r>
          </a:p>
          <a:p>
            <a:pPr marL="285750" indent="-285750" algn="just" fontAlgn="base">
              <a:buFont typeface="Wingdings" panose="05000000000000000000" pitchFamily="2" charset="2"/>
              <a:buChar char="Ø"/>
            </a:pPr>
            <a:endParaRPr lang="pl-PL" dirty="0"/>
          </a:p>
          <a:p>
            <a:pPr marL="285750" indent="-285750" algn="just" fontAlgn="base">
              <a:buFont typeface="Wingdings" panose="05000000000000000000" pitchFamily="2" charset="2"/>
              <a:buChar char="Ø"/>
            </a:pPr>
            <a:endParaRPr lang="pl-PL" sz="1400" dirty="0"/>
          </a:p>
          <a:p>
            <a:pPr marL="285750" indent="-285750" algn="just" fontAlgn="base">
              <a:buFont typeface="Wingdings" panose="05000000000000000000" pitchFamily="2" charset="2"/>
              <a:buChar char="Ø"/>
            </a:pPr>
            <a:endParaRPr lang="pl-PL" sz="1400" dirty="0"/>
          </a:p>
          <a:p>
            <a:pPr marL="285750" indent="-285750" algn="just" fontAlgn="base">
              <a:buFont typeface="Wingdings" panose="05000000000000000000" pitchFamily="2" charset="2"/>
              <a:buChar char="Ø"/>
            </a:pPr>
            <a:endParaRPr lang="pl-PL" sz="1400" dirty="0">
              <a:latin typeface="Bahnschrift Light SemiCondensed" panose="020B0502040204020203" pitchFamily="34" charset="0"/>
            </a:endParaRPr>
          </a:p>
          <a:p>
            <a:pPr marL="285750" indent="-285750" algn="just" fontAlgn="base">
              <a:buFont typeface="Wingdings" panose="05000000000000000000" pitchFamily="2" charset="2"/>
              <a:buChar char="Ø"/>
            </a:pPr>
            <a:endParaRPr lang="pl-PL" sz="1400" dirty="0">
              <a:latin typeface="Bahnschrift Light SemiCondensed" panose="020B0502040204020203" pitchFamily="34" charset="0"/>
            </a:endParaRPr>
          </a:p>
        </p:txBody>
      </p:sp>
    </p:spTree>
    <p:extLst>
      <p:ext uri="{BB962C8B-B14F-4D97-AF65-F5344CB8AC3E}">
        <p14:creationId xmlns:p14="http://schemas.microsoft.com/office/powerpoint/2010/main" xmlns="" val="144414092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424549"/>
            <a:ext cx="2262929" cy="758465"/>
          </a:xfrm>
        </p:spPr>
        <p:txBody>
          <a:bodyPr rtlCol="0">
            <a:normAutofit/>
          </a:bodyPr>
          <a:lstStyle/>
          <a:p>
            <a:pPr rtl="0"/>
            <a:r>
              <a:rPr lang="pl-PL" sz="4000" b="1" dirty="0">
                <a:solidFill>
                  <a:srgbClr val="00B0F0"/>
                </a:solidFill>
                <a:latin typeface="Colonna MT" panose="04020805060202030203" pitchFamily="82" charset="0"/>
              </a:rPr>
              <a:t>Norwegia</a:t>
            </a:r>
            <a:r>
              <a:rPr lang="pl-PL" sz="4000" b="1" dirty="0">
                <a:latin typeface="Tempus Sans ITC" panose="04020404030D07020202" pitchFamily="82" charset="0"/>
              </a:rPr>
              <a:t> </a:t>
            </a:r>
          </a:p>
        </p:txBody>
      </p:sp>
      <p:pic>
        <p:nvPicPr>
          <p:cNvPr id="9" name="Obraz 8">
            <a:extLst>
              <a:ext uri="{FF2B5EF4-FFF2-40B4-BE49-F238E27FC236}">
                <a16:creationId xmlns:a16="http://schemas.microsoft.com/office/drawing/2014/main" xmlns="" id="{6C4B1592-515E-4DB4-9238-C8F3B4C8881B}"/>
              </a:ext>
            </a:extLst>
          </p:cNvPr>
          <p:cNvPicPr>
            <a:picLocks noChangeAspect="1"/>
          </p:cNvPicPr>
          <p:nvPr/>
        </p:nvPicPr>
        <p:blipFill>
          <a:blip r:embed="rId3"/>
          <a:stretch>
            <a:fillRect/>
          </a:stretch>
        </p:blipFill>
        <p:spPr>
          <a:xfrm>
            <a:off x="7211632" y="357437"/>
            <a:ext cx="4552529" cy="3892883"/>
          </a:xfrm>
          <a:prstGeom prst="rect">
            <a:avLst/>
          </a:prstGeom>
        </p:spPr>
      </p:pic>
      <p:sp>
        <p:nvSpPr>
          <p:cNvPr id="10" name="Tytuł 1">
            <a:extLst>
              <a:ext uri="{FF2B5EF4-FFF2-40B4-BE49-F238E27FC236}">
                <a16:creationId xmlns:a16="http://schemas.microsoft.com/office/drawing/2014/main" xmlns="" id="{BB98926C-4BAB-450F-ADE5-85BB083D6E36}"/>
              </a:ext>
            </a:extLst>
          </p:cNvPr>
          <p:cNvSpPr txBox="1">
            <a:spLocks/>
          </p:cNvSpPr>
          <p:nvPr/>
        </p:nvSpPr>
        <p:spPr>
          <a:xfrm>
            <a:off x="427839" y="1183014"/>
            <a:ext cx="6358855" cy="4873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pl-PL" sz="1600" b="1" dirty="0">
                <a:solidFill>
                  <a:schemeClr val="tx1"/>
                </a:solidFill>
                <a:latin typeface="Bahnschrift Light SemiCondensed" panose="020B0502040204020203" pitchFamily="34" charset="0"/>
              </a:rPr>
              <a:t>Norwegia</a:t>
            </a:r>
            <a:r>
              <a:rPr lang="pl-PL" sz="1600" dirty="0">
                <a:solidFill>
                  <a:schemeClr val="tx1"/>
                </a:solidFill>
                <a:latin typeface="Bahnschrift Light SemiCondensed" panose="020B0502040204020203" pitchFamily="34" charset="0"/>
              </a:rPr>
              <a:t> – kraj w Europie Północnej, zajmujący zachodnią i północną część Półwyspu Skandynawskiego. Graniczy z Morzem Północnym na południowym zachodzie, cieśniną Skagerrak na południu, Morzem Norweskim na zachodzie oraz z Morzem Barentsa na północnym wschodzie. Na lądzie Norwegia graniczy ze Szwecją na wschodzie, oraz z Finlandią i Rosją na północnym wschodzie.</a:t>
            </a:r>
          </a:p>
          <a:p>
            <a:pPr algn="just"/>
            <a:endParaRPr lang="pl-PL" altLang="pl-PL" sz="1600" dirty="0">
              <a:solidFill>
                <a:schemeClr val="tx1"/>
              </a:solidFill>
              <a:latin typeface="Bahnschrift Light SemiCondensed" panose="020B0502040204020203" pitchFamily="34" charset="0"/>
            </a:endParaRPr>
          </a:p>
          <a:p>
            <a:pPr algn="just"/>
            <a:r>
              <a:rPr lang="pl-PL" altLang="pl-PL" sz="1600" dirty="0">
                <a:solidFill>
                  <a:schemeClr val="tx1"/>
                </a:solidFill>
                <a:latin typeface="Bahnschrift Light SemiCondensed" panose="020B0502040204020203" pitchFamily="34" charset="0"/>
              </a:rPr>
              <a:t>Ma łączną powierzchnię 385 252 km² i liczy około 5,3 miliona mieszkańców.</a:t>
            </a:r>
          </a:p>
          <a:p>
            <a:pPr algn="just"/>
            <a:endParaRPr lang="pl-PL" altLang="pl-PL" sz="1600" dirty="0">
              <a:solidFill>
                <a:schemeClr val="tx1"/>
              </a:solidFill>
              <a:latin typeface="Bahnschrift Light SemiCondensed" panose="020B0502040204020203" pitchFamily="34" charset="0"/>
            </a:endParaRPr>
          </a:p>
          <a:p>
            <a:pPr algn="just"/>
            <a:r>
              <a:rPr lang="pl-PL" altLang="pl-PL" sz="1600" dirty="0">
                <a:solidFill>
                  <a:schemeClr val="tx1"/>
                </a:solidFill>
                <a:latin typeface="Bahnschrift Light SemiCondensed" panose="020B0502040204020203" pitchFamily="34" charset="0"/>
              </a:rPr>
              <a:t>Jest to drugie najrzadziej zaludnione państwo europejskie. </a:t>
            </a:r>
            <a:r>
              <a:rPr lang="pl-PL" sz="1600" dirty="0">
                <a:solidFill>
                  <a:schemeClr val="tx1"/>
                </a:solidFill>
                <a:latin typeface="Bahnschrift Light SemiCondensed" panose="020B0502040204020203" pitchFamily="34" charset="0"/>
              </a:rPr>
              <a:t>Średnia gęstość zaludnienia wynosi 14,7 mieszkańca na 1 km². </a:t>
            </a:r>
            <a:endParaRPr lang="pl-PL" altLang="pl-PL" sz="1600" dirty="0">
              <a:solidFill>
                <a:schemeClr val="tx1"/>
              </a:solidFill>
              <a:latin typeface="Bahnschrift Light SemiCondensed" panose="020B0502040204020203" pitchFamily="34" charset="0"/>
            </a:endParaRPr>
          </a:p>
          <a:p>
            <a:pPr algn="just"/>
            <a:endParaRPr lang="pl-PL" sz="1600" dirty="0">
              <a:solidFill>
                <a:schemeClr val="tx1"/>
              </a:solidFill>
              <a:latin typeface="Bahnschrift Light SemiCondensed" panose="020B0502040204020203" pitchFamily="34" charset="0"/>
            </a:endParaRPr>
          </a:p>
          <a:p>
            <a:pPr algn="just"/>
            <a:r>
              <a:rPr lang="pl-PL" sz="1600" dirty="0">
                <a:solidFill>
                  <a:schemeClr val="tx1"/>
                </a:solidFill>
                <a:latin typeface="Bahnschrift Light SemiCondensed" panose="020B0502040204020203" pitchFamily="34" charset="0"/>
              </a:rPr>
              <a:t>Posiada jedną z najdłuższych i najbardziej rozbudowanych linii brzegowych (ponad 20 tys. kilometrów) spośród wszystkich krajów świata. W skład terytorium kraju wchodzi też około 50 tysięcy wysp.</a:t>
            </a:r>
            <a:endParaRPr lang="pl-PL" altLang="pl-PL" sz="1600" dirty="0">
              <a:solidFill>
                <a:schemeClr val="tx1"/>
              </a:solidFill>
              <a:latin typeface="Bahnschrift Light SemiCondensed" panose="020B0502040204020203" pitchFamily="34" charset="0"/>
            </a:endParaRPr>
          </a:p>
          <a:p>
            <a:pPr algn="just"/>
            <a:endParaRPr lang="pl-PL" altLang="pl-PL" sz="1600" dirty="0">
              <a:solidFill>
                <a:schemeClr val="tx1"/>
              </a:solidFill>
              <a:latin typeface="Bahnschrift Light SemiCondensed" panose="020B0502040204020203" pitchFamily="34" charset="0"/>
            </a:endParaRPr>
          </a:p>
          <a:p>
            <a:pPr algn="just"/>
            <a:endParaRPr lang="pl-PL" altLang="pl-PL" sz="1600" dirty="0">
              <a:solidFill>
                <a:schemeClr val="tx1"/>
              </a:solidFill>
              <a:latin typeface="Bahnschrift Light SemiCondensed" panose="020B0502040204020203" pitchFamily="34" charset="0"/>
            </a:endParaRPr>
          </a:p>
          <a:p>
            <a:pPr algn="just"/>
            <a:endParaRPr lang="pl-PL" sz="1600" dirty="0">
              <a:solidFill>
                <a:schemeClr val="tx1"/>
              </a:solidFill>
              <a:latin typeface="Bahnschrift Light SemiCondensed" panose="020B0502040204020203" pitchFamily="34" charset="0"/>
            </a:endParaRPr>
          </a:p>
        </p:txBody>
      </p:sp>
      <p:pic>
        <p:nvPicPr>
          <p:cNvPr id="11" name="Picture 81" descr="http://us.123rf.com/400wm/400/400/dipressionist/dipressionist1009/dipressionist100900223/7928427-norway-flag-isolated.jpg">
            <a:extLst>
              <a:ext uri="{FF2B5EF4-FFF2-40B4-BE49-F238E27FC236}">
                <a16:creationId xmlns:a16="http://schemas.microsoft.com/office/drawing/2014/main" xmlns="" id="{EF027521-A9BD-42DD-A96F-05F551A52C7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203483" y="4497185"/>
            <a:ext cx="2284413" cy="157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7" descr="p">
            <a:extLst>
              <a:ext uri="{FF2B5EF4-FFF2-40B4-BE49-F238E27FC236}">
                <a16:creationId xmlns:a16="http://schemas.microsoft.com/office/drawing/2014/main" xmlns="" id="{27DA9D69-27F1-4C51-A5FF-6BE70FEA0C9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402348" y="4558606"/>
            <a:ext cx="864815" cy="154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ytuł 1">
            <a:extLst>
              <a:ext uri="{FF2B5EF4-FFF2-40B4-BE49-F238E27FC236}">
                <a16:creationId xmlns:a16="http://schemas.microsoft.com/office/drawing/2014/main" xmlns="" id="{100950EC-4440-4291-9942-6BA2D3DDEC4A}"/>
              </a:ext>
            </a:extLst>
          </p:cNvPr>
          <p:cNvSpPr txBox="1">
            <a:spLocks/>
          </p:cNvSpPr>
          <p:nvPr/>
        </p:nvSpPr>
        <p:spPr>
          <a:xfrm>
            <a:off x="7441035" y="6102918"/>
            <a:ext cx="1400962" cy="4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pl-PL" sz="1600" dirty="0">
                <a:solidFill>
                  <a:schemeClr val="tx1"/>
                </a:solidFill>
                <a:latin typeface="Bahnschrift Light SemiCondensed" panose="020B0502040204020203" pitchFamily="34" charset="0"/>
              </a:rPr>
              <a:t>Flaga Norwegii</a:t>
            </a:r>
          </a:p>
        </p:txBody>
      </p:sp>
      <p:sp>
        <p:nvSpPr>
          <p:cNvPr id="14" name="Tytuł 1">
            <a:extLst>
              <a:ext uri="{FF2B5EF4-FFF2-40B4-BE49-F238E27FC236}">
                <a16:creationId xmlns:a16="http://schemas.microsoft.com/office/drawing/2014/main" xmlns="" id="{5E9BF2ED-ED24-4B0E-9FAB-7CD1F9AA1942}"/>
              </a:ext>
            </a:extLst>
          </p:cNvPr>
          <p:cNvSpPr txBox="1">
            <a:spLocks/>
          </p:cNvSpPr>
          <p:nvPr/>
        </p:nvSpPr>
        <p:spPr>
          <a:xfrm>
            <a:off x="10134275" y="6168521"/>
            <a:ext cx="1400962" cy="4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pl-PL" sz="1600" dirty="0">
                <a:solidFill>
                  <a:schemeClr val="tx1"/>
                </a:solidFill>
                <a:latin typeface="Bahnschrift Light SemiCondensed" panose="020B0502040204020203" pitchFamily="34" charset="0"/>
              </a:rPr>
              <a:t>Herb Norwegii</a:t>
            </a:r>
          </a:p>
        </p:txBody>
      </p:sp>
    </p:spTree>
    <p:extLst>
      <p:ext uri="{BB962C8B-B14F-4D97-AF65-F5344CB8AC3E}">
        <p14:creationId xmlns:p14="http://schemas.microsoft.com/office/powerpoint/2010/main" xmlns="" val="92847438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559164" y="424549"/>
            <a:ext cx="11017643" cy="758465"/>
          </a:xfrm>
        </p:spPr>
        <p:txBody>
          <a:bodyPr rtlCol="0">
            <a:normAutofit/>
          </a:bodyPr>
          <a:lstStyle/>
          <a:p>
            <a:r>
              <a:rPr lang="pl-PL" sz="4000" b="1" dirty="0">
                <a:solidFill>
                  <a:srgbClr val="00B0F0"/>
                </a:solidFill>
                <a:latin typeface="Colonna MT" panose="04020805060202030203" pitchFamily="82" charset="0"/>
              </a:rPr>
              <a:t>Bibliografia</a:t>
            </a: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928281" y="1350628"/>
            <a:ext cx="3794722" cy="5040000"/>
          </a:xfrm>
          <a:prstGeom prst="rect">
            <a:avLst/>
          </a:prstGeom>
          <a:noFill/>
        </p:spPr>
        <p:txBody>
          <a:bodyPr wrap="square" rtlCol="0">
            <a:spAutoFit/>
          </a:bodyPr>
          <a:lstStyle/>
          <a:p>
            <a:pPr>
              <a:lnSpc>
                <a:spcPct val="150000"/>
              </a:lnSpc>
            </a:pPr>
            <a:endParaRPr lang="pl-PL" sz="1400" dirty="0">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3">
                  <a:extLst>
                    <a:ext uri="{A12FA001-AC4F-418D-AE19-62706E023703}">
                      <ahyp:hlinkClr xmlns:ahyp="http://schemas.microsoft.com/office/drawing/2018/hyperlinkcolor" xmlns="" val="tx"/>
                    </a:ext>
                  </a:extLst>
                </a:hlinkClick>
              </a:rPr>
              <a:t>https://encyklopedia.pwn.pl/</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4">
                  <a:extLst>
                    <a:ext uri="{A12FA001-AC4F-418D-AE19-62706E023703}">
                      <ahyp:hlinkClr xmlns:ahyp="http://schemas.microsoft.com/office/drawing/2018/hyperlinkcolor" xmlns="" val="tx"/>
                    </a:ext>
                  </a:extLst>
                </a:hlinkClick>
              </a:rPr>
              <a:t>http://blog.mojnorweski.pl/</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5">
                  <a:extLst>
                    <a:ext uri="{A12FA001-AC4F-418D-AE19-62706E023703}">
                      <ahyp:hlinkClr xmlns:ahyp="http://schemas.microsoft.com/office/drawing/2018/hyperlinkcolor" xmlns="" val="tx"/>
                    </a:ext>
                  </a:extLst>
                </a:hlinkClick>
              </a:rPr>
              <a:t>http://www.norweski.net</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6">
                  <a:extLst>
                    <a:ext uri="{A12FA001-AC4F-418D-AE19-62706E023703}">
                      <ahyp:hlinkClr xmlns:ahyp="http://schemas.microsoft.com/office/drawing/2018/hyperlinkcolor" xmlns="" val="tx"/>
                    </a:ext>
                  </a:extLst>
                </a:hlinkClick>
              </a:rPr>
              <a:t>https://pl.wikipedia.org/</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7">
                  <a:extLst>
                    <a:ext uri="{A12FA001-AC4F-418D-AE19-62706E023703}">
                      <ahyp:hlinkClr xmlns:ahyp="http://schemas.microsoft.com/office/drawing/2018/hyperlinkcolor" xmlns="" val="tx"/>
                    </a:ext>
                  </a:extLst>
                </a:hlinkClick>
              </a:rPr>
              <a:t>http://sadurski.com/</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8">
                  <a:extLst>
                    <a:ext uri="{A12FA001-AC4F-418D-AE19-62706E023703}">
                      <ahyp:hlinkClr xmlns:ahyp="http://schemas.microsoft.com/office/drawing/2018/hyperlinkcolor" xmlns="" val="tx"/>
                    </a:ext>
                  </a:extLst>
                </a:hlinkClick>
              </a:rPr>
              <a:t>https://www.visitnorway.pl/</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9">
                  <a:extLst>
                    <a:ext uri="{A12FA001-AC4F-418D-AE19-62706E023703}">
                      <ahyp:hlinkClr xmlns:ahyp="http://schemas.microsoft.com/office/drawing/2018/hyperlinkcolor" xmlns="" val="tx"/>
                    </a:ext>
                  </a:extLst>
                </a:hlinkClick>
              </a:rPr>
              <a:t>http://kieruneknorwegia.pl/</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10">
                  <a:extLst>
                    <a:ext uri="{A12FA001-AC4F-418D-AE19-62706E023703}">
                      <ahyp:hlinkClr xmlns:ahyp="http://schemas.microsoft.com/office/drawing/2018/hyperlinkcolor" xmlns="" val="tx"/>
                    </a:ext>
                  </a:extLst>
                </a:hlinkClick>
              </a:rPr>
              <a:t>https://zielonamapa.pl/</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11">
                  <a:extLst>
                    <a:ext uri="{A12FA001-AC4F-418D-AE19-62706E023703}">
                      <ahyp:hlinkClr xmlns:ahyp="http://schemas.microsoft.com/office/drawing/2018/hyperlinkcolor" xmlns="" val="tx"/>
                    </a:ext>
                  </a:extLst>
                </a:hlinkClick>
              </a:rPr>
              <a:t>https://www.norwegofil.pl/</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12">
                  <a:extLst>
                    <a:ext uri="{A12FA001-AC4F-418D-AE19-62706E023703}">
                      <ahyp:hlinkClr xmlns:ahyp="http://schemas.microsoft.com/office/drawing/2018/hyperlinkcolor" xmlns="" val="tx"/>
                    </a:ext>
                  </a:extLst>
                </a:hlinkClick>
              </a:rPr>
              <a:t>http://skandynawia.garski.com/</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13">
                  <a:extLst>
                    <a:ext uri="{A12FA001-AC4F-418D-AE19-62706E023703}">
                      <ahyp:hlinkClr xmlns:ahyp="http://schemas.microsoft.com/office/drawing/2018/hyperlinkcolor" xmlns="" val="tx"/>
                    </a:ext>
                  </a:extLst>
                </a:hlinkClick>
              </a:rPr>
              <a:t>https://fajnepodroze.pl/</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r>
              <a:rPr lang="pl-PL" sz="1400" dirty="0">
                <a:solidFill>
                  <a:srgbClr val="002060"/>
                </a:solidFill>
                <a:latin typeface="Bahnschrift Light SemiCondensed" panose="020B0502040204020203" pitchFamily="34" charset="0"/>
                <a:hlinkClick r:id="rId14">
                  <a:extLst>
                    <a:ext uri="{A12FA001-AC4F-418D-AE19-62706E023703}">
                      <ahyp:hlinkClr xmlns:ahyp="http://schemas.microsoft.com/office/drawing/2018/hyperlinkcolor" xmlns="" val="tx"/>
                    </a:ext>
                  </a:extLst>
                </a:hlinkClick>
              </a:rPr>
              <a:t>http://przepisyzpodrozy.pl/</a:t>
            </a: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endParaRPr lang="pl-PL" sz="1400" dirty="0">
              <a:solidFill>
                <a:srgbClr val="0070C0"/>
              </a:solidFill>
              <a:latin typeface="Monotype Corsiva" panose="03010101010201010101" pitchFamily="66" charset="0"/>
            </a:endParaRPr>
          </a:p>
          <a:p>
            <a:pPr marL="285750" indent="-285750">
              <a:lnSpc>
                <a:spcPct val="150000"/>
              </a:lnSpc>
              <a:buFont typeface="Wingdings" panose="05000000000000000000" pitchFamily="2" charset="2"/>
              <a:buChar char="q"/>
            </a:pPr>
            <a:endParaRPr lang="pl-PL" sz="1400" dirty="0"/>
          </a:p>
          <a:p>
            <a:pPr marL="285750" indent="-285750">
              <a:lnSpc>
                <a:spcPct val="150000"/>
              </a:lnSpc>
              <a:buFont typeface="Wingdings" panose="05000000000000000000" pitchFamily="2" charset="2"/>
              <a:buChar char="q"/>
            </a:pPr>
            <a:endParaRPr lang="pl-PL" sz="1400" dirty="0"/>
          </a:p>
          <a:p>
            <a:pPr marL="285750" indent="-285750">
              <a:lnSpc>
                <a:spcPct val="150000"/>
              </a:lnSpc>
              <a:buFont typeface="Wingdings" panose="05000000000000000000" pitchFamily="2" charset="2"/>
              <a:buChar char="q"/>
            </a:pPr>
            <a:endParaRPr lang="pl-PL" sz="1400" dirty="0"/>
          </a:p>
          <a:p>
            <a:pPr marL="285750" indent="-285750">
              <a:lnSpc>
                <a:spcPct val="150000"/>
              </a:lnSpc>
              <a:buFont typeface="Wingdings" panose="05000000000000000000" pitchFamily="2" charset="2"/>
              <a:buChar char="q"/>
            </a:pP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endParaRPr lang="pl-PL" sz="1400" dirty="0">
              <a:solidFill>
                <a:srgbClr val="002060"/>
              </a:solidFill>
              <a:latin typeface="Bahnschrift Light SemiCondensed" panose="020B0502040204020203" pitchFamily="34" charset="0"/>
            </a:endParaRPr>
          </a:p>
          <a:p>
            <a:pPr marL="285750" indent="-285750">
              <a:lnSpc>
                <a:spcPct val="150000"/>
              </a:lnSpc>
              <a:buFont typeface="Wingdings" panose="05000000000000000000" pitchFamily="2" charset="2"/>
              <a:buChar char="q"/>
            </a:pPr>
            <a:endParaRPr lang="pl-PL" sz="1400" dirty="0"/>
          </a:p>
          <a:p>
            <a:pPr marL="285750" indent="-285750">
              <a:lnSpc>
                <a:spcPct val="150000"/>
              </a:lnSpc>
              <a:buFont typeface="Wingdings" panose="05000000000000000000" pitchFamily="2" charset="2"/>
              <a:buChar char="q"/>
            </a:pPr>
            <a:endParaRPr lang="pl-PL" sz="1400" dirty="0">
              <a:latin typeface="Bahnschrift Light SemiCondensed" panose="020B0502040204020203" pitchFamily="34" charset="0"/>
            </a:endParaRPr>
          </a:p>
          <a:p>
            <a:pPr algn="just">
              <a:lnSpc>
                <a:spcPct val="150000"/>
              </a:lnSpc>
            </a:pPr>
            <a:endParaRPr lang="pl-PL" sz="1400" dirty="0">
              <a:latin typeface="Bahnschrift Light SemiCondensed" panose="020B0502040204020203" pitchFamily="34" charset="0"/>
            </a:endParaRPr>
          </a:p>
        </p:txBody>
      </p:sp>
    </p:spTree>
    <p:extLst>
      <p:ext uri="{BB962C8B-B14F-4D97-AF65-F5344CB8AC3E}">
        <p14:creationId xmlns:p14="http://schemas.microsoft.com/office/powerpoint/2010/main" xmlns="" val="597325801"/>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Prostokąt 23">
            <a:extLst>
              <a:ext uri="{FF2B5EF4-FFF2-40B4-BE49-F238E27FC236}">
                <a16:creationId xmlns:a16="http://schemas.microsoft.com/office/drawing/2014/main" xmlns="" id="{E3DC42C2-6B58-404C-B339-2C72808A5B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xmlns="" id="{A0D81407-D1A6-42DD-AE7A-4FA34ACD1317}"/>
              </a:ext>
            </a:extLst>
          </p:cNvPr>
          <p:cNvSpPr>
            <a:spLocks noGrp="1"/>
          </p:cNvSpPr>
          <p:nvPr>
            <p:ph type="title"/>
          </p:nvPr>
        </p:nvSpPr>
        <p:spPr>
          <a:xfrm>
            <a:off x="4572255" y="2750820"/>
            <a:ext cx="7296069" cy="1356360"/>
          </a:xfrm>
        </p:spPr>
        <p:txBody>
          <a:bodyPr rtlCol="0">
            <a:normAutofit/>
          </a:bodyPr>
          <a:lstStyle/>
          <a:p>
            <a:pPr algn="ctr" rtl="0"/>
            <a:r>
              <a:rPr lang="pl-PL" sz="5400" b="1" dirty="0">
                <a:solidFill>
                  <a:srgbClr val="FFFFFF"/>
                </a:solidFill>
              </a:rPr>
              <a:t>Dziękuję!</a:t>
            </a:r>
          </a:p>
        </p:txBody>
      </p:sp>
      <p:sp>
        <p:nvSpPr>
          <p:cNvPr id="8" name="Zawartość — symbol zastępczy 7">
            <a:extLst>
              <a:ext uri="{FF2B5EF4-FFF2-40B4-BE49-F238E27FC236}">
                <a16:creationId xmlns:a16="http://schemas.microsoft.com/office/drawing/2014/main" xmlns="" id="{41FF5D4E-7134-4EA4-BA11-FE50F4576B73}"/>
              </a:ext>
            </a:extLst>
          </p:cNvPr>
          <p:cNvSpPr>
            <a:spLocks noGrp="1"/>
          </p:cNvSpPr>
          <p:nvPr>
            <p:ph idx="1"/>
          </p:nvPr>
        </p:nvSpPr>
        <p:spPr>
          <a:xfrm>
            <a:off x="8855978" y="6151228"/>
            <a:ext cx="3240947" cy="383796"/>
          </a:xfrm>
        </p:spPr>
        <p:txBody>
          <a:bodyPr rtlCol="0">
            <a:normAutofit/>
          </a:bodyPr>
          <a:lstStyle/>
          <a:p>
            <a:r>
              <a:rPr lang="pl-PL" sz="1800" dirty="0">
                <a:solidFill>
                  <a:schemeClr val="bg1"/>
                </a:solidFill>
                <a:latin typeface="Gulim" panose="020B0600000101010101" pitchFamily="34" charset="-127"/>
                <a:ea typeface="Gulim" panose="020B0600000101010101" pitchFamily="34" charset="-127"/>
              </a:rPr>
              <a:t>Natalia Czyżewska kl.6E</a:t>
            </a:r>
          </a:p>
          <a:p>
            <a:pPr rtl="0"/>
            <a:endParaRPr lang="pl-PL" dirty="0">
              <a:solidFill>
                <a:schemeClr val="bg1"/>
              </a:solidFill>
            </a:endParaRPr>
          </a:p>
        </p:txBody>
      </p:sp>
      <p:sp>
        <p:nvSpPr>
          <p:cNvPr id="26" name="Prostokąt 25">
            <a:extLst>
              <a:ext uri="{FF2B5EF4-FFF2-40B4-BE49-F238E27FC236}">
                <a16:creationId xmlns:a16="http://schemas.microsoft.com/office/drawing/2014/main" xmlns="" id="{FCF82941-5589-49BF-B6B1-76122B2D0E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pic>
        <p:nvPicPr>
          <p:cNvPr id="10242" name="Picture 2" descr="https://img-ovh-cloud.zszywka.pl/0/0484/2472-zorza-polarna-norwegia.jpg">
            <a:extLst>
              <a:ext uri="{FF2B5EF4-FFF2-40B4-BE49-F238E27FC236}">
                <a16:creationId xmlns:a16="http://schemas.microsoft.com/office/drawing/2014/main" xmlns="" id="{480A686E-3EA0-45D2-B25B-990C07F9649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675" y="319829"/>
            <a:ext cx="4156046" cy="62340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698361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Picture 2" descr="https://3.bp.blogspot.com/-Dk80YrOIdYw/Wv653Cr74HI/AAAAAAACf6g/TGQfdvpsP448voDgG17u7ZJ0fr2-sDpGQCLcBGAs/s1600/335845.jpg">
            <a:extLst>
              <a:ext uri="{FF2B5EF4-FFF2-40B4-BE49-F238E27FC236}">
                <a16:creationId xmlns:a16="http://schemas.microsoft.com/office/drawing/2014/main" xmlns="" id="{E2D8F3E5-DAD4-433E-A27B-279AA7D4056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71251" y="453867"/>
            <a:ext cx="4728697" cy="36913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424549"/>
            <a:ext cx="2262929" cy="758465"/>
          </a:xfrm>
        </p:spPr>
        <p:txBody>
          <a:bodyPr rtlCol="0">
            <a:normAutofit/>
          </a:bodyPr>
          <a:lstStyle/>
          <a:p>
            <a:pPr rtl="0"/>
            <a:r>
              <a:rPr lang="pl-PL" sz="4000" b="1" dirty="0">
                <a:solidFill>
                  <a:srgbClr val="00B0F0"/>
                </a:solidFill>
                <a:latin typeface="Colonna MT" panose="04020805060202030203" pitchFamily="82" charset="0"/>
              </a:rPr>
              <a:t>Norwegia</a:t>
            </a:r>
            <a:r>
              <a:rPr lang="pl-PL" sz="4000" b="1" dirty="0">
                <a:latin typeface="Tempus Sans ITC" panose="04020404030D07020202" pitchFamily="82" charset="0"/>
              </a:rPr>
              <a:t> </a:t>
            </a:r>
          </a:p>
        </p:txBody>
      </p:sp>
      <p:sp>
        <p:nvSpPr>
          <p:cNvPr id="10" name="Tytuł 1">
            <a:extLst>
              <a:ext uri="{FF2B5EF4-FFF2-40B4-BE49-F238E27FC236}">
                <a16:creationId xmlns:a16="http://schemas.microsoft.com/office/drawing/2014/main" xmlns="" id="{BB98926C-4BAB-450F-ADE5-85BB083D6E36}"/>
              </a:ext>
            </a:extLst>
          </p:cNvPr>
          <p:cNvSpPr txBox="1">
            <a:spLocks/>
          </p:cNvSpPr>
          <p:nvPr/>
        </p:nvSpPr>
        <p:spPr>
          <a:xfrm>
            <a:off x="427839" y="1183014"/>
            <a:ext cx="6358855" cy="4873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285750" indent="-285750" algn="just">
              <a:lnSpc>
                <a:spcPct val="150000"/>
              </a:lnSpc>
              <a:buFont typeface="Wingdings" panose="05000000000000000000" pitchFamily="2" charset="2"/>
              <a:buChar char="ü"/>
            </a:pPr>
            <a:endParaRPr lang="pl-PL" sz="1600" dirty="0">
              <a:solidFill>
                <a:schemeClr val="tx1"/>
              </a:solidFill>
              <a:latin typeface="Bahnschrift Light SemiCondensed" panose="020B0502040204020203" pitchFamily="34" charset="0"/>
            </a:endParaRPr>
          </a:p>
          <a:p>
            <a:pPr marL="285750" indent="-285750" algn="just">
              <a:lnSpc>
                <a:spcPct val="150000"/>
              </a:lnSpc>
              <a:buFont typeface="Wingdings" panose="05000000000000000000" pitchFamily="2" charset="2"/>
              <a:buChar char="ü"/>
            </a:pPr>
            <a:r>
              <a:rPr lang="pl-PL" altLang="pl-PL" sz="1600" dirty="0">
                <a:solidFill>
                  <a:schemeClr val="tx1"/>
                </a:solidFill>
                <a:latin typeface="Bahnschrift Light SemiCondensed" panose="020B0502040204020203" pitchFamily="34" charset="0"/>
              </a:rPr>
              <a:t>Typ państwa – demokracja</a:t>
            </a:r>
          </a:p>
          <a:p>
            <a:pPr marL="285750" indent="-285750" algn="just">
              <a:lnSpc>
                <a:spcPct val="150000"/>
              </a:lnSpc>
              <a:buFont typeface="Wingdings" panose="05000000000000000000" pitchFamily="2" charset="2"/>
              <a:buChar char="ü"/>
            </a:pPr>
            <a:r>
              <a:rPr lang="pl-PL" altLang="pl-PL" sz="1600" dirty="0">
                <a:solidFill>
                  <a:schemeClr val="tx1"/>
                </a:solidFill>
                <a:latin typeface="Bahnschrift Light SemiCondensed" panose="020B0502040204020203" pitchFamily="34" charset="0"/>
              </a:rPr>
              <a:t>Ustrój polityczny – monarchia konstytucyjna</a:t>
            </a:r>
          </a:p>
          <a:p>
            <a:pPr marL="285750" indent="-285750" algn="just">
              <a:lnSpc>
                <a:spcPct val="150000"/>
              </a:lnSpc>
              <a:buFont typeface="Wingdings" panose="05000000000000000000" pitchFamily="2" charset="2"/>
              <a:buChar char="ü"/>
            </a:pPr>
            <a:r>
              <a:rPr lang="pl-PL" sz="1600" dirty="0">
                <a:solidFill>
                  <a:schemeClr val="tx1"/>
                </a:solidFill>
                <a:latin typeface="Bahnschrift Light SemiCondensed" panose="020B0502040204020203" pitchFamily="34" charset="0"/>
              </a:rPr>
              <a:t>Głową państwa jest król, Harald V od 1991 roku</a:t>
            </a:r>
            <a:endParaRPr lang="pl-PL" altLang="pl-PL" sz="1600" dirty="0">
              <a:solidFill>
                <a:schemeClr val="tx1"/>
              </a:solidFill>
              <a:latin typeface="Bahnschrift Light SemiCondensed" panose="020B0502040204020203" pitchFamily="34" charset="0"/>
            </a:endParaRPr>
          </a:p>
          <a:p>
            <a:pPr marL="285750" indent="-285750" algn="just">
              <a:lnSpc>
                <a:spcPct val="150000"/>
              </a:lnSpc>
              <a:buFont typeface="Wingdings" panose="05000000000000000000" pitchFamily="2" charset="2"/>
              <a:buChar char="ü"/>
            </a:pPr>
            <a:r>
              <a:rPr lang="pl-PL" sz="1600" dirty="0">
                <a:solidFill>
                  <a:schemeClr val="tx1"/>
                </a:solidFill>
                <a:latin typeface="Bahnschrift Light SemiCondensed" panose="020B0502040204020203" pitchFamily="34" charset="0"/>
              </a:rPr>
              <a:t>Stolica: Oslo</a:t>
            </a:r>
          </a:p>
          <a:p>
            <a:pPr marL="285750" indent="-285750" algn="just">
              <a:lnSpc>
                <a:spcPct val="150000"/>
              </a:lnSpc>
              <a:buFont typeface="Wingdings" panose="05000000000000000000" pitchFamily="2" charset="2"/>
              <a:buChar char="ü"/>
            </a:pPr>
            <a:r>
              <a:rPr lang="pl-PL" sz="1600" dirty="0">
                <a:solidFill>
                  <a:schemeClr val="tx1"/>
                </a:solidFill>
                <a:latin typeface="Bahnschrift Light SemiCondensed" panose="020B0502040204020203" pitchFamily="34" charset="0"/>
              </a:rPr>
              <a:t>Najwyższy punkt kraju: </a:t>
            </a:r>
            <a:r>
              <a:rPr lang="pl-PL" sz="1600" dirty="0" err="1">
                <a:solidFill>
                  <a:schemeClr val="tx1"/>
                </a:solidFill>
                <a:latin typeface="Bahnschrift Light SemiCondensed" panose="020B0502040204020203" pitchFamily="34" charset="0"/>
              </a:rPr>
              <a:t>Galdhopiggen</a:t>
            </a:r>
            <a:r>
              <a:rPr lang="pl-PL" sz="1600" dirty="0">
                <a:solidFill>
                  <a:schemeClr val="tx1"/>
                </a:solidFill>
                <a:latin typeface="Bahnschrift Light SemiCondensed" panose="020B0502040204020203" pitchFamily="34" charset="0"/>
              </a:rPr>
              <a:t> 2 469 m n.p.m.</a:t>
            </a:r>
          </a:p>
          <a:p>
            <a:pPr marL="285750" indent="-285750" algn="just">
              <a:lnSpc>
                <a:spcPct val="150000"/>
              </a:lnSpc>
              <a:buFont typeface="Wingdings" panose="05000000000000000000" pitchFamily="2" charset="2"/>
              <a:buChar char="ü"/>
            </a:pPr>
            <a:r>
              <a:rPr lang="pl-PL" altLang="pl-PL" sz="1600" dirty="0">
                <a:solidFill>
                  <a:schemeClr val="tx1"/>
                </a:solidFill>
                <a:latin typeface="Bahnschrift Light SemiCondensed" panose="020B0502040204020203" pitchFamily="34" charset="0"/>
              </a:rPr>
              <a:t>Waluta – korona norweska (NOK)</a:t>
            </a:r>
          </a:p>
          <a:p>
            <a:pPr marL="285750" indent="-285750" algn="just">
              <a:lnSpc>
                <a:spcPct val="150000"/>
              </a:lnSpc>
              <a:buFont typeface="Wingdings" panose="05000000000000000000" pitchFamily="2" charset="2"/>
              <a:buChar char="ü"/>
            </a:pPr>
            <a:r>
              <a:rPr lang="pl-PL" altLang="pl-PL" sz="1600" dirty="0">
                <a:solidFill>
                  <a:schemeClr val="tx1"/>
                </a:solidFill>
                <a:latin typeface="Bahnschrift Light SemiCondensed" panose="020B0502040204020203" pitchFamily="34" charset="0"/>
              </a:rPr>
              <a:t>Religia dominująca - luteranizm</a:t>
            </a:r>
          </a:p>
          <a:p>
            <a:pPr marL="285750" indent="-285750" algn="just">
              <a:lnSpc>
                <a:spcPct val="150000"/>
              </a:lnSpc>
              <a:buFont typeface="Wingdings" panose="05000000000000000000" pitchFamily="2" charset="2"/>
              <a:buChar char="ü"/>
            </a:pPr>
            <a:endParaRPr lang="pl-PL" sz="1600" b="1" dirty="0"/>
          </a:p>
          <a:p>
            <a:pPr marL="285750" indent="-285750" algn="just">
              <a:lnSpc>
                <a:spcPct val="150000"/>
              </a:lnSpc>
              <a:buFont typeface="Wingdings" panose="05000000000000000000" pitchFamily="2" charset="2"/>
              <a:buChar char="ü"/>
            </a:pPr>
            <a:endParaRPr lang="pl-PL" sz="1600" dirty="0">
              <a:solidFill>
                <a:schemeClr val="tx1"/>
              </a:solidFill>
              <a:latin typeface="Bahnschrift Light SemiCondensed" panose="020B0502040204020203" pitchFamily="34" charset="0"/>
            </a:endParaRPr>
          </a:p>
          <a:p>
            <a:pPr algn="just">
              <a:lnSpc>
                <a:spcPct val="150000"/>
              </a:lnSpc>
            </a:pPr>
            <a:endParaRPr lang="pl-PL" altLang="pl-PL" sz="1600" dirty="0">
              <a:solidFill>
                <a:schemeClr val="tx1"/>
              </a:solidFill>
              <a:latin typeface="Bahnschrift Light SemiCondensed" panose="020B0502040204020203" pitchFamily="34" charset="0"/>
            </a:endParaRPr>
          </a:p>
          <a:p>
            <a:pPr algn="just">
              <a:lnSpc>
                <a:spcPct val="150000"/>
              </a:lnSpc>
            </a:pPr>
            <a:endParaRPr lang="pl-PL" altLang="pl-PL" sz="1600" dirty="0">
              <a:solidFill>
                <a:schemeClr val="tx1"/>
              </a:solidFill>
              <a:latin typeface="Bahnschrift Light SemiCondensed" panose="020B0502040204020203" pitchFamily="34" charset="0"/>
            </a:endParaRPr>
          </a:p>
          <a:p>
            <a:pPr algn="just">
              <a:lnSpc>
                <a:spcPct val="150000"/>
              </a:lnSpc>
            </a:pPr>
            <a:endParaRPr lang="pl-PL" sz="1600" dirty="0">
              <a:solidFill>
                <a:schemeClr val="tx1"/>
              </a:solidFill>
              <a:latin typeface="Bahnschrift Light SemiCondensed" panose="020B0502040204020203" pitchFamily="34" charset="0"/>
            </a:endParaRPr>
          </a:p>
        </p:txBody>
      </p:sp>
      <p:sp>
        <p:nvSpPr>
          <p:cNvPr id="13" name="Tytuł 1">
            <a:extLst>
              <a:ext uri="{FF2B5EF4-FFF2-40B4-BE49-F238E27FC236}">
                <a16:creationId xmlns:a16="http://schemas.microsoft.com/office/drawing/2014/main" xmlns="" id="{100950EC-4440-4291-9942-6BA2D3DDEC4A}"/>
              </a:ext>
            </a:extLst>
          </p:cNvPr>
          <p:cNvSpPr txBox="1">
            <a:spLocks/>
          </p:cNvSpPr>
          <p:nvPr/>
        </p:nvSpPr>
        <p:spPr>
          <a:xfrm>
            <a:off x="8471533" y="4145200"/>
            <a:ext cx="1728132" cy="4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pl-PL" sz="1600" dirty="0">
                <a:solidFill>
                  <a:schemeClr val="tx1"/>
                </a:solidFill>
                <a:latin typeface="Bahnschrift Light SemiCondensed" panose="020B0502040204020203" pitchFamily="34" charset="0"/>
              </a:rPr>
              <a:t>Rodzina Królewska</a:t>
            </a:r>
          </a:p>
        </p:txBody>
      </p:sp>
      <p:pic>
        <p:nvPicPr>
          <p:cNvPr id="15" name="Picture 2" descr="http://kantory.pl/konsola/banknoty/120/img134.jpg">
            <a:extLst>
              <a:ext uri="{FF2B5EF4-FFF2-40B4-BE49-F238E27FC236}">
                <a16:creationId xmlns:a16="http://schemas.microsoft.com/office/drawing/2014/main" xmlns="" id="{3E195F3D-AB99-43D6-B41A-478A1292785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1188" y="5009101"/>
            <a:ext cx="2236787" cy="104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4" descr="http://images.cdn.mojanorwegia.pl/images/juniorsous/korony.jpg">
            <a:extLst>
              <a:ext uri="{FF2B5EF4-FFF2-40B4-BE49-F238E27FC236}">
                <a16:creationId xmlns:a16="http://schemas.microsoft.com/office/drawing/2014/main" xmlns="" id="{C43BD55A-A90B-4991-9330-510C4187639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19913" y="4814316"/>
            <a:ext cx="2119756" cy="1589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 name="Picture 6" descr="http://www.kantorbolek.pl/waluty/norwegia/norwegia1.jpg">
            <a:extLst>
              <a:ext uri="{FF2B5EF4-FFF2-40B4-BE49-F238E27FC236}">
                <a16:creationId xmlns:a16="http://schemas.microsoft.com/office/drawing/2014/main" xmlns="" id="{B6A8B184-4E71-4E16-932B-FD44EE0D7877}"/>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671888" y="5009101"/>
            <a:ext cx="2424112"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591723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522863" y="256769"/>
            <a:ext cx="11235757" cy="758465"/>
          </a:xfrm>
        </p:spPr>
        <p:txBody>
          <a:bodyPr rtlCol="0">
            <a:normAutofit/>
          </a:bodyPr>
          <a:lstStyle/>
          <a:p>
            <a:pPr algn="ctr" rtl="0"/>
            <a:r>
              <a:rPr lang="pl-PL" sz="4000" b="1" dirty="0">
                <a:solidFill>
                  <a:srgbClr val="00B0F0"/>
                </a:solidFill>
                <a:latin typeface="Colonna MT" panose="04020805060202030203" pitchFamily="82" charset="0"/>
              </a:rPr>
              <a:t>Norwegia - historia</a:t>
            </a:r>
            <a:r>
              <a:rPr lang="pl-PL" sz="4000" b="1" dirty="0">
                <a:latin typeface="Tempus Sans ITC" panose="04020404030D07020202" pitchFamily="82" charset="0"/>
              </a:rPr>
              <a:t> </a:t>
            </a:r>
          </a:p>
        </p:txBody>
      </p:sp>
      <p:sp>
        <p:nvSpPr>
          <p:cNvPr id="3" name="pole tekstowe 2">
            <a:extLst>
              <a:ext uri="{FF2B5EF4-FFF2-40B4-BE49-F238E27FC236}">
                <a16:creationId xmlns:a16="http://schemas.microsoft.com/office/drawing/2014/main" xmlns="" id="{F0C78F38-82EC-4274-9B14-9912D4592F2E}"/>
              </a:ext>
            </a:extLst>
          </p:cNvPr>
          <p:cNvSpPr txBox="1"/>
          <p:nvPr/>
        </p:nvSpPr>
        <p:spPr>
          <a:xfrm>
            <a:off x="394284" y="947956"/>
            <a:ext cx="11492916" cy="5865516"/>
          </a:xfrm>
          <a:prstGeom prst="rect">
            <a:avLst/>
          </a:prstGeom>
          <a:noFill/>
        </p:spPr>
        <p:txBody>
          <a:bodyPr wrap="square" rtlCol="0">
            <a:spAutoFit/>
          </a:bodyPr>
          <a:lstStyle/>
          <a:p>
            <a:pPr algn="just">
              <a:lnSpc>
                <a:spcPct val="150000"/>
              </a:lnSpc>
            </a:pPr>
            <a:r>
              <a:rPr lang="pl-PL" sz="1400" dirty="0">
                <a:latin typeface="Bahnschrift Light SemiCondensed" panose="020B0502040204020203" pitchFamily="34" charset="0"/>
              </a:rPr>
              <a:t>Najstarsze ślady działalności człowieka w Norwegii odkryto koło </a:t>
            </a:r>
            <a:r>
              <a:rPr lang="pl-PL" sz="1400" dirty="0" err="1">
                <a:latin typeface="Bahnschrift Light SemiCondensed" panose="020B0502040204020203" pitchFamily="34" charset="0"/>
              </a:rPr>
              <a:t>Komsa</a:t>
            </a:r>
            <a:r>
              <a:rPr lang="pl-PL" sz="1400" dirty="0">
                <a:latin typeface="Bahnschrift Light SemiCondensed" panose="020B0502040204020203" pitchFamily="34" charset="0"/>
              </a:rPr>
              <a:t> w okręgu </a:t>
            </a:r>
            <a:r>
              <a:rPr lang="pl-PL" sz="1400" dirty="0" err="1">
                <a:latin typeface="Bahnschrift Light SemiCondensed" panose="020B0502040204020203" pitchFamily="34" charset="0"/>
              </a:rPr>
              <a:t>Finnmark</a:t>
            </a:r>
            <a:r>
              <a:rPr lang="pl-PL" sz="1400" dirty="0">
                <a:latin typeface="Bahnschrift Light SemiCondensed" panose="020B0502040204020203" pitchFamily="34" charset="0"/>
              </a:rPr>
              <a:t> i niedaleko </a:t>
            </a:r>
            <a:r>
              <a:rPr lang="pl-PL" sz="1400" dirty="0" err="1">
                <a:latin typeface="Bahnschrift Light SemiCondensed" panose="020B0502040204020203" pitchFamily="34" charset="0"/>
              </a:rPr>
              <a:t>Fosna</a:t>
            </a:r>
            <a:r>
              <a:rPr lang="pl-PL" sz="1400" dirty="0">
                <a:latin typeface="Bahnschrift Light SemiCondensed" panose="020B0502040204020203" pitchFamily="34" charset="0"/>
              </a:rPr>
              <a:t> w  </a:t>
            </a:r>
            <a:r>
              <a:rPr lang="pl-PL" sz="1400" dirty="0" err="1">
                <a:latin typeface="Bahnschrift Light SemiCondensed" panose="020B0502040204020203" pitchFamily="34" charset="0"/>
              </a:rPr>
              <a:t>Nordmøre</a:t>
            </a:r>
            <a:r>
              <a:rPr lang="pl-PL" sz="1400" dirty="0">
                <a:latin typeface="Bahnschrift Light SemiCondensed" panose="020B0502040204020203" pitchFamily="34" charset="0"/>
              </a:rPr>
              <a:t>. Znalezisko to datowane jest na lata 9000 p.n.e. – 8000 p.n.e. W połowie I tysiąclecia n.e. plemiona północnogermańskie, zamieszkujące ziemie obecnej Norwegii wykształciły wiele drobnych państewek plemiennych. Od końca VIII w. względne przeludnienie związane z ubóstwem gleby oraz walki wewnętrzne i międzyplemienne stały się przyczyną podejmowania przez Skandynawów (zwanych w zachodniej Europie Normanami) wypraw morskich o charakterze rabunkowym, handlowym i kolonizacyjnym. W epoce wikingów (ok. 800r. – ok. 1066r.) Norwegowie opanowali Wyspy Owcze, Szetlandy, Orkady, Hebrydy, wyspę Man, część wybrzeży Szkocji i Irlandii, skolonizowali Islandię, założyli osady na Grenlandii i dotarli do wybrzeży Ameryki Północnej. Jednoczenie kraju zapoczątkował Harald I Pięknowłosy, opanowując w końcu IX w. większość ziem norweskich. Do 1035r. władzę nad częścią kraju lub całą Norwegią sprawowali wielokrotnie królowie Danii. W 1319r., w wyniku związków dynastycznych, doszło do unii personalnej Norwegii ze Szwecją (do 1363r.), a 1380r. — z Danią. Po klęsce Francji 1814r. Dania została zmuszona przez Szwecję, na mocy pokoju kilońskiego, do odstąpienia jej Norwegii (bez Wysp Owczych, Islandii i Grenlandii). Rozgoryczeni Norwegowie postanowili wziąć sprawy w swoje ręce i 27 maja 1814r. zgromadzenie w </a:t>
            </a:r>
            <a:r>
              <a:rPr lang="pl-PL" sz="1400" dirty="0" err="1">
                <a:latin typeface="Bahnschrift Light SemiCondensed" panose="020B0502040204020203" pitchFamily="34" charset="0"/>
              </a:rPr>
              <a:t>Eidsvoll</a:t>
            </a:r>
            <a:r>
              <a:rPr lang="pl-PL" sz="1400" dirty="0">
                <a:latin typeface="Bahnschrift Light SemiCondensed" panose="020B0502040204020203" pitchFamily="34" charset="0"/>
              </a:rPr>
              <a:t> uchwaliło konstytucję niepodległej Norwegii. Kraj jednak był słaby, by przeciwstawić się silniejszej Szwecji. Ta w końcu zgodziła się uznać Norwegię za odrębne królestwo, połączone wspólnym berłem i polityką zagraniczną. Unia ostatecznie rozpadła się w 1905r. po konflikcie o zagraniczne służby konsularne. Na króla niepodległej Norwegii wybrano </a:t>
            </a:r>
            <a:r>
              <a:rPr lang="pl-PL" sz="1400" dirty="0" err="1">
                <a:latin typeface="Bahnschrift Light SemiCondensed" panose="020B0502040204020203" pitchFamily="34" charset="0"/>
              </a:rPr>
              <a:t>Håkona</a:t>
            </a:r>
            <a:r>
              <a:rPr lang="pl-PL" sz="1400" dirty="0">
                <a:latin typeface="Bahnschrift Light SemiCondensed" panose="020B0502040204020203" pitchFamily="34" charset="0"/>
              </a:rPr>
              <a:t> VII.</a:t>
            </a:r>
            <a:r>
              <a:rPr lang="pl-PL" sz="1400" dirty="0">
                <a:latin typeface="Arial" panose="020B0604020202020204" pitchFamily="34" charset="0"/>
                <a:cs typeface="Arial" panose="020B0604020202020204" pitchFamily="34" charset="0"/>
              </a:rPr>
              <a:t> </a:t>
            </a:r>
            <a:r>
              <a:rPr lang="pl-PL" sz="1400" dirty="0">
                <a:latin typeface="Bahnschrift Light SemiCondensed" panose="020B0502040204020203" pitchFamily="34" charset="0"/>
              </a:rPr>
              <a:t>Podczas I wojny światowej Norwegia zachowała neutralność. Od 1920r. była członkiem Ligi Narodów. W 1930r. włączyła do swego terytorium wyspę Jan </a:t>
            </a:r>
            <a:r>
              <a:rPr lang="pl-PL" sz="1400" dirty="0" err="1">
                <a:latin typeface="Bahnschrift Light SemiCondensed" panose="020B0502040204020203" pitchFamily="34" charset="0"/>
              </a:rPr>
              <a:t>Mayen</a:t>
            </a:r>
            <a:r>
              <a:rPr lang="pl-PL" sz="1400" dirty="0">
                <a:latin typeface="Bahnschrift Light SemiCondensed" panose="020B0502040204020203" pitchFamily="34" charset="0"/>
              </a:rPr>
              <a:t>. W 1940r. podczas II wojny światowej kraj został zaatakowany przez wojska hitlerowskie. Od 1945r. Norwegia jest </a:t>
            </a:r>
            <a:r>
              <a:rPr lang="pl-PL" sz="1400" dirty="0" err="1">
                <a:latin typeface="Bahnschrift Light SemiCondensed" panose="020B0502040204020203" pitchFamily="34" charset="0"/>
              </a:rPr>
              <a:t>czł</a:t>
            </a:r>
            <a:r>
              <a:rPr lang="pl-PL" sz="1400" dirty="0">
                <a:latin typeface="Bahnschrift Light SemiCondensed" panose="020B0502040204020203" pitchFamily="34" charset="0"/>
              </a:rPr>
              <a:t>. ONZ. W 1947r. przyjęła pomoc w ramach planu Marshalla, a 1949r. została członkiem NATO. Kontynuuje bliskie kontakty polityczne i gospodarcze z krajami skandynawskimi. W polityce zagranicznej, po wiekach obcych wpływów i niewoli, kraj dąży do zachowania jak największej niezależności. Z tej racji społeczeństwo Norwegii odmówiło wstąpienia do EWG, a później do Unii Europejskiej. W latach 70 duży wpływ na szybki rozwój gospodarczy oraz wzrost zamożności społeczeństwa miało rozpoczęcie eksploatacji nowo odkrytych złóż ropy naftowej i gazu na Morzu Północnym. </a:t>
            </a:r>
          </a:p>
          <a:p>
            <a:pPr algn="just">
              <a:lnSpc>
                <a:spcPct val="150000"/>
              </a:lnSpc>
            </a:pPr>
            <a:endParaRPr lang="pl-PL" sz="1400" dirty="0">
              <a:latin typeface="Bahnschrift Light SemiCondensed" panose="020B0502040204020203" pitchFamily="34" charset="0"/>
            </a:endParaRPr>
          </a:p>
        </p:txBody>
      </p:sp>
    </p:spTree>
    <p:extLst>
      <p:ext uri="{BB962C8B-B14F-4D97-AF65-F5344CB8AC3E}">
        <p14:creationId xmlns:p14="http://schemas.microsoft.com/office/powerpoint/2010/main" xmlns="" val="225244540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8" descr="http://upload.wikimedia.org/wikipedia/commons/3/33/Jotunheimen_national_park_03.jpg">
            <a:extLst>
              <a:ext uri="{FF2B5EF4-FFF2-40B4-BE49-F238E27FC236}">
                <a16:creationId xmlns:a16="http://schemas.microsoft.com/office/drawing/2014/main" xmlns="" id="{37D0967E-7EF5-4468-A7CE-F33D61FC76A2}"/>
              </a:ext>
            </a:extLst>
          </p:cNvPr>
          <p:cNvPicPr>
            <a:picLocks noChangeAspect="1" noChangeArrowheads="1"/>
          </p:cNvPicPr>
          <p:nvPr/>
        </p:nvPicPr>
        <p:blipFill>
          <a:blip r:embed="rId3"/>
          <a:srcRect/>
          <a:stretch>
            <a:fillRect/>
          </a:stretch>
        </p:blipFill>
        <p:spPr bwMode="auto">
          <a:xfrm>
            <a:off x="6456836" y="4207281"/>
            <a:ext cx="3351202" cy="21981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9" name="Picture 6" descr="http://www.hyttelaget.com/smallpages/2pxleirungoggjende.JPG">
            <a:extLst>
              <a:ext uri="{FF2B5EF4-FFF2-40B4-BE49-F238E27FC236}">
                <a16:creationId xmlns:a16="http://schemas.microsoft.com/office/drawing/2014/main" xmlns="" id="{0DD239FE-D921-417F-9921-A26B0CDD8957}"/>
              </a:ext>
            </a:extLst>
          </p:cNvPr>
          <p:cNvPicPr>
            <a:picLocks noChangeAspect="1" noChangeArrowheads="1"/>
          </p:cNvPicPr>
          <p:nvPr/>
        </p:nvPicPr>
        <p:blipFill>
          <a:blip r:embed="rId4"/>
          <a:srcRect/>
          <a:stretch>
            <a:fillRect/>
          </a:stretch>
        </p:blipFill>
        <p:spPr bwMode="auto">
          <a:xfrm>
            <a:off x="9469505" y="3287394"/>
            <a:ext cx="2411413" cy="2927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522863" y="256769"/>
            <a:ext cx="11235757" cy="758465"/>
          </a:xfrm>
        </p:spPr>
        <p:txBody>
          <a:bodyPr rtlCol="0">
            <a:normAutofit/>
          </a:bodyPr>
          <a:lstStyle/>
          <a:p>
            <a:pPr algn="ctr" rtl="0"/>
            <a:r>
              <a:rPr lang="pl-PL" sz="4000" b="1" dirty="0">
                <a:solidFill>
                  <a:srgbClr val="00B0F0"/>
                </a:solidFill>
                <a:latin typeface="Colonna MT" panose="04020805060202030203" pitchFamily="82" charset="0"/>
              </a:rPr>
              <a:t>Norwegia – warunki naturalne i klimat</a:t>
            </a:r>
            <a:r>
              <a:rPr lang="pl-PL" sz="4000" b="1" dirty="0">
                <a:latin typeface="Tempus Sans ITC" panose="04020404030D07020202" pitchFamily="82" charset="0"/>
              </a:rPr>
              <a:t> </a:t>
            </a:r>
          </a:p>
        </p:txBody>
      </p:sp>
      <p:sp>
        <p:nvSpPr>
          <p:cNvPr id="3" name="pole tekstowe 2">
            <a:extLst>
              <a:ext uri="{FF2B5EF4-FFF2-40B4-BE49-F238E27FC236}">
                <a16:creationId xmlns:a16="http://schemas.microsoft.com/office/drawing/2014/main" xmlns="" id="{F0C78F38-82EC-4274-9B14-9912D4592F2E}"/>
              </a:ext>
            </a:extLst>
          </p:cNvPr>
          <p:cNvSpPr txBox="1"/>
          <p:nvPr/>
        </p:nvSpPr>
        <p:spPr>
          <a:xfrm>
            <a:off x="394284" y="947956"/>
            <a:ext cx="10981188" cy="298800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Powierzchnia Norwegii jest wyżynno-górzysta. Z </a:t>
            </a:r>
            <a:r>
              <a:rPr lang="pl-PL" sz="1400" dirty="0" err="1">
                <a:latin typeface="Bahnschrift Light SemiCondensed" panose="020B0502040204020203" pitchFamily="34" charset="0"/>
              </a:rPr>
              <a:t>południowego-zachodu</a:t>
            </a:r>
            <a:r>
              <a:rPr lang="pl-PL" sz="1400" dirty="0">
                <a:latin typeface="Bahnschrift Light SemiCondensed" panose="020B0502040204020203" pitchFamily="34" charset="0"/>
              </a:rPr>
              <a:t> na północny-wschód ciągną się Góry Skandynawskie.</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Charakterystyczną cechą ukształtowania powierzchni Norwegii są fieldy - rozległe płaskowyże wyrównane przez erozję lodowcową, m.in. </a:t>
            </a:r>
            <a:r>
              <a:rPr lang="pl-PL" sz="1400" dirty="0" err="1">
                <a:latin typeface="Bahnschrift Light SemiCondensed" panose="020B0502040204020203" pitchFamily="34" charset="0"/>
              </a:rPr>
              <a:t>Jotunheimen</a:t>
            </a:r>
            <a:r>
              <a:rPr lang="pl-PL" sz="1400" dirty="0">
                <a:latin typeface="Bahnschrift Light SemiCondensed" panose="020B0502040204020203" pitchFamily="34" charset="0"/>
              </a:rPr>
              <a:t> i </a:t>
            </a:r>
            <a:r>
              <a:rPr lang="pl-PL" sz="1400" dirty="0" err="1">
                <a:latin typeface="Bahnschrift Light SemiCondensed" panose="020B0502040204020203" pitchFamily="34" charset="0"/>
              </a:rPr>
              <a:t>Hardangervidda</a:t>
            </a:r>
            <a:r>
              <a:rPr lang="pl-PL" sz="1400" dirty="0">
                <a:latin typeface="Bahnschrift Light SemiCondensed" panose="020B0502040204020203" pitchFamily="34" charset="0"/>
              </a:rPr>
              <a:t>. Na płaskowyżach zalegają potężne lodowce.</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Dobrze rozwinięta linia brzegowa Norwegii tworzy fiordy - głęboko wcinające się w ląd zatoki morskie, powstałe po przejściu lodowca. </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W Norwegii jest także wiele jezior polodowcowych - największe z nich to </a:t>
            </a:r>
            <a:r>
              <a:rPr lang="pl-PL" sz="1400" dirty="0" err="1">
                <a:latin typeface="Bahnschrift Light SemiCondensed" panose="020B0502040204020203" pitchFamily="34" charset="0"/>
              </a:rPr>
              <a:t>Mjosa</a:t>
            </a:r>
            <a:r>
              <a:rPr lang="pl-PL" sz="1400" dirty="0">
                <a:latin typeface="Bahnschrift Light SemiCondensed" panose="020B0502040204020203" pitchFamily="34" charset="0"/>
              </a:rPr>
              <a:t>. Rzeki są krótkie, z licznymi progami i wodospadami.</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W południowej części kraju, w okolicach Oslo i na wybrzeżach rozciągają się niewielkie niziny.</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W południowej części kraju zaznacza się klimat morski oraz umiarkowany ciepły, w środkowej i północnej - umiarkowany chłodny, na krańcach północno-wschodnich – subpolarny.</a:t>
            </a:r>
          </a:p>
          <a:p>
            <a:pPr marL="285750" indent="-285750" algn="just">
              <a:lnSpc>
                <a:spcPct val="150000"/>
              </a:lnSpc>
              <a:buFont typeface="Arial" panose="020B0604020202020204" pitchFamily="34" charset="0"/>
              <a:buChar char="•"/>
            </a:pPr>
            <a:r>
              <a:rPr lang="pl-PL" altLang="pl-PL" sz="1400" dirty="0">
                <a:latin typeface="Bahnschrift Light SemiCondensed" panose="020B0502040204020203" pitchFamily="34" charset="0"/>
              </a:rPr>
              <a:t>Niskie temperatury, krótkie i chłodne lato, noc polarna.</a:t>
            </a:r>
            <a:endParaRPr lang="pl-PL" sz="1400" dirty="0">
              <a:latin typeface="Bahnschrift Light SemiCondensed" panose="020B0502040204020203" pitchFamily="34" charset="0"/>
            </a:endParaRPr>
          </a:p>
          <a:p>
            <a:pPr marL="285750" indent="-285750" algn="just">
              <a:lnSpc>
                <a:spcPct val="150000"/>
              </a:lnSpc>
              <a:buFont typeface="Arial" panose="020B0604020202020204" pitchFamily="34" charset="0"/>
              <a:buChar char="•"/>
            </a:pPr>
            <a:endParaRPr lang="pl-PL" sz="1400" dirty="0">
              <a:latin typeface="Bahnschrift Light SemiCondensed" panose="020B0502040204020203" pitchFamily="34" charset="0"/>
            </a:endParaRPr>
          </a:p>
          <a:p>
            <a:pPr algn="just">
              <a:lnSpc>
                <a:spcPct val="150000"/>
              </a:lnSpc>
            </a:pPr>
            <a:endParaRPr lang="pl-PL" sz="1400" dirty="0">
              <a:latin typeface="Bahnschrift Light SemiCondensed" panose="020B0502040204020203" pitchFamily="34" charset="0"/>
            </a:endParaRPr>
          </a:p>
        </p:txBody>
      </p:sp>
      <p:pic>
        <p:nvPicPr>
          <p:cNvPr id="4" name="Picture 2" descr="http://i.pinger.pl/pgr123/f04f919d001f99304a54e693/Geirangerfjord.jpg">
            <a:extLst>
              <a:ext uri="{FF2B5EF4-FFF2-40B4-BE49-F238E27FC236}">
                <a16:creationId xmlns:a16="http://schemas.microsoft.com/office/drawing/2014/main" xmlns="" id="{95B51EDC-32DA-48BD-8B48-DA684EFDBD46}"/>
              </a:ext>
            </a:extLst>
          </p:cNvPr>
          <p:cNvPicPr>
            <a:picLocks noChangeAspect="1" noChangeArrowheads="1"/>
          </p:cNvPicPr>
          <p:nvPr/>
        </p:nvPicPr>
        <p:blipFill>
          <a:blip r:embed="rId5"/>
          <a:srcRect/>
          <a:stretch>
            <a:fillRect/>
          </a:stretch>
        </p:blipFill>
        <p:spPr bwMode="auto">
          <a:xfrm>
            <a:off x="394284" y="4011739"/>
            <a:ext cx="3362799" cy="23937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5" name="Picture 12" descr="http://www.siersciuchy.pl/galerie/albums/308-Norwegia-Park-Narodowy-Rondane/Norwegia-Park-Narodowy-Rondane-04.jpg">
            <a:extLst>
              <a:ext uri="{FF2B5EF4-FFF2-40B4-BE49-F238E27FC236}">
                <a16:creationId xmlns:a16="http://schemas.microsoft.com/office/drawing/2014/main" xmlns="" id="{534DD2C3-9018-4999-889F-6E841A50511D}"/>
              </a:ext>
            </a:extLst>
          </p:cNvPr>
          <p:cNvPicPr>
            <a:picLocks noChangeAspect="1" noChangeArrowheads="1"/>
          </p:cNvPicPr>
          <p:nvPr/>
        </p:nvPicPr>
        <p:blipFill>
          <a:blip r:embed="rId6"/>
          <a:srcRect/>
          <a:stretch>
            <a:fillRect/>
          </a:stretch>
        </p:blipFill>
        <p:spPr bwMode="auto">
          <a:xfrm>
            <a:off x="4767976" y="3287394"/>
            <a:ext cx="2354263" cy="1568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6" name="Picture 10" descr="http://www.peron4.pl/wp-content/uploads/2010/10/norwegia_nordkapp_01.jpg">
            <a:extLst>
              <a:ext uri="{FF2B5EF4-FFF2-40B4-BE49-F238E27FC236}">
                <a16:creationId xmlns:a16="http://schemas.microsoft.com/office/drawing/2014/main" xmlns="" id="{E9F5C459-0B15-4608-AB49-8F1DC75D3C6C}"/>
              </a:ext>
            </a:extLst>
          </p:cNvPr>
          <p:cNvPicPr>
            <a:picLocks noChangeAspect="1" noChangeArrowheads="1"/>
          </p:cNvPicPr>
          <p:nvPr/>
        </p:nvPicPr>
        <p:blipFill>
          <a:blip r:embed="rId7"/>
          <a:srcRect/>
          <a:stretch>
            <a:fillRect/>
          </a:stretch>
        </p:blipFill>
        <p:spPr bwMode="auto">
          <a:xfrm>
            <a:off x="3929827" y="5164034"/>
            <a:ext cx="2354263" cy="1241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524731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522863" y="256769"/>
            <a:ext cx="11235757" cy="758465"/>
          </a:xfrm>
        </p:spPr>
        <p:txBody>
          <a:bodyPr rtlCol="0">
            <a:normAutofit/>
          </a:bodyPr>
          <a:lstStyle/>
          <a:p>
            <a:pPr algn="ctr" rtl="0"/>
            <a:r>
              <a:rPr lang="pl-PL" sz="4000" b="1" dirty="0">
                <a:solidFill>
                  <a:srgbClr val="00B0F0"/>
                </a:solidFill>
                <a:latin typeface="Colonna MT" panose="04020805060202030203" pitchFamily="82" charset="0"/>
              </a:rPr>
              <a:t>Norwegia – gospodarka i przemysł</a:t>
            </a:r>
            <a:r>
              <a:rPr lang="pl-PL" sz="4000" b="1" dirty="0">
                <a:latin typeface="Tempus Sans ITC" panose="04020404030D07020202" pitchFamily="82" charset="0"/>
              </a:rPr>
              <a:t> </a:t>
            </a:r>
          </a:p>
        </p:txBody>
      </p:sp>
      <p:sp>
        <p:nvSpPr>
          <p:cNvPr id="3" name="pole tekstowe 2">
            <a:extLst>
              <a:ext uri="{FF2B5EF4-FFF2-40B4-BE49-F238E27FC236}">
                <a16:creationId xmlns:a16="http://schemas.microsoft.com/office/drawing/2014/main" xmlns="" id="{F0C78F38-82EC-4274-9B14-9912D4592F2E}"/>
              </a:ext>
            </a:extLst>
          </p:cNvPr>
          <p:cNvSpPr txBox="1"/>
          <p:nvPr/>
        </p:nvSpPr>
        <p:spPr>
          <a:xfrm>
            <a:off x="394284" y="947956"/>
            <a:ext cx="11483084" cy="434202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Norwegia jest wysoko rozwiniętym i uprzemysłowionym krajem o otwartej gospodarce zorientowanej na eksport. Jest jednym z najbogatszych państw świata.</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Zajmuje szczytowe miejsca w rankingach pod względem stopy życiowej, średniej długości życia, ogólnego stanu zdrowia społeczeństwa i warunków mieszkaniowych</a:t>
            </a:r>
            <a:r>
              <a:rPr lang="pl-PL" dirty="0"/>
              <a:t>.</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Rolnictwo, rybołówstwo i sektor przemysłowy znajduje się głównie w rękach prywatnych, choć państwo jest największym właścicielem niektórych z najpotężniejszych norweskich korporacji.</a:t>
            </a:r>
            <a:endParaRPr lang="pl-PL" dirty="0"/>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Od lat 70-tych przemysł naftowy skupiony na Morzu Północnym odgrywa dominującą rolę w norweskiej gospodarce. Najważniejszymi surowcami mineralnymi są ropa naftowa i gaz ziemny, poza tym eksploatuje się rudy żelaza, tytanu, niklu, rudy cynku i ołowiu oraz srebro, siarkę, surowce skalne - wapienie i granity. </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Norwegia ma dobrze rozwiniętą energetykę. Produkcja energii elektrycznej w przeliczeniu na 1 mieszkańca jest najwyższa w świecie.</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Ważnym działem gospodarki Norwegii pozostaje, m.in. dzięki obfitości ryb w wodach przybrzeżnych, rybołówstwo a także  odgrywa leśnictwo, lasy zajmują 26% powierzchni kraju.</a:t>
            </a:r>
          </a:p>
          <a:p>
            <a:pPr marL="285750" indent="-285750" algn="just">
              <a:lnSpc>
                <a:spcPct val="150000"/>
              </a:lnSpc>
              <a:buFont typeface="Arial" panose="020B0604020202020204" pitchFamily="34" charset="0"/>
              <a:buChar char="•"/>
            </a:pPr>
            <a:r>
              <a:rPr lang="pl-PL" sz="1400" dirty="0">
                <a:latin typeface="Bahnschrift Light SemiCondensed" panose="020B0502040204020203" pitchFamily="34" charset="0"/>
              </a:rPr>
              <a:t>Norwegia ma jeden z najniższych w Europie odsetek użytków rolnych - 3% ogólnej powierzchni kraju. Podstawą produkcji rolnej jest hodowla bydła, głównie typu mlecznego i owiec a w północnej części - reniferów. Powszechna jest hodowla zwierząt futerkowych, zwłaszcza lisów.</a:t>
            </a:r>
          </a:p>
          <a:p>
            <a:pPr algn="just">
              <a:lnSpc>
                <a:spcPct val="150000"/>
              </a:lnSpc>
            </a:pPr>
            <a:endParaRPr lang="pl-PL" sz="1400" dirty="0">
              <a:latin typeface="Bahnschrift Light SemiCondensed" panose="020B0502040204020203" pitchFamily="34" charset="0"/>
            </a:endParaRPr>
          </a:p>
        </p:txBody>
      </p:sp>
      <p:pic>
        <p:nvPicPr>
          <p:cNvPr id="10" name="Picture 3" descr="C:\Users\PC\Desktop\GEGRA\rybółówstwo2.jpg">
            <a:extLst>
              <a:ext uri="{FF2B5EF4-FFF2-40B4-BE49-F238E27FC236}">
                <a16:creationId xmlns:a16="http://schemas.microsoft.com/office/drawing/2014/main" xmlns="" id="{D3B174C4-D367-40FC-97C6-2001FF82842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693399" y="4923561"/>
            <a:ext cx="2065221" cy="154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descr="http://upload.wikimedia.org/wikipedia/commons/thumb/b/b4/Troll_A_Platform.jpg/220px-Troll_A_Platform.jpg">
            <a:extLst>
              <a:ext uri="{FF2B5EF4-FFF2-40B4-BE49-F238E27FC236}">
                <a16:creationId xmlns:a16="http://schemas.microsoft.com/office/drawing/2014/main" xmlns="" id="{742D50A5-D2F1-4D77-95EB-60125B66E28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5318" y="4969843"/>
            <a:ext cx="2065221" cy="1549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http://www.histos.no/oljemuseet/bilder/oppl/40_0.jpg">
            <a:extLst>
              <a:ext uri="{FF2B5EF4-FFF2-40B4-BE49-F238E27FC236}">
                <a16:creationId xmlns:a16="http://schemas.microsoft.com/office/drawing/2014/main" xmlns="" id="{8BB3FE1C-C2B2-4416-B9A9-71F8FF15AA5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33982" y="4969843"/>
            <a:ext cx="1317398" cy="1523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descr="C:\Users\PC\Desktop\GEGRA\elektrownia woda.jpg">
            <a:extLst>
              <a:ext uri="{FF2B5EF4-FFF2-40B4-BE49-F238E27FC236}">
                <a16:creationId xmlns:a16="http://schemas.microsoft.com/office/drawing/2014/main" xmlns="" id="{A2036571-26A1-4754-A173-442B36D276D0}"/>
              </a:ext>
            </a:extLst>
          </p:cNvPr>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369" t="16356" r="-369" b="8836"/>
          <a:stretch/>
        </p:blipFill>
        <p:spPr bwMode="auto">
          <a:xfrm>
            <a:off x="3670595" y="5003174"/>
            <a:ext cx="2962627" cy="1467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35102808"/>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424549"/>
            <a:ext cx="11227368" cy="758465"/>
          </a:xfrm>
        </p:spPr>
        <p:txBody>
          <a:bodyPr rtlCol="0">
            <a:normAutofit/>
          </a:bodyPr>
          <a:lstStyle/>
          <a:p>
            <a:pPr algn="ctr" rtl="0"/>
            <a:r>
              <a:rPr lang="pl-PL" sz="4000" b="1" dirty="0">
                <a:solidFill>
                  <a:srgbClr val="00B0F0"/>
                </a:solidFill>
                <a:latin typeface="Colonna MT" panose="04020805060202030203" pitchFamily="82" charset="0"/>
              </a:rPr>
              <a:t>Norwegia – największe miasta</a:t>
            </a:r>
            <a:r>
              <a:rPr lang="pl-PL" sz="4000" b="1" dirty="0">
                <a:latin typeface="Tempus Sans ITC" panose="04020404030D07020202" pitchFamily="82" charset="0"/>
              </a:rPr>
              <a:t> </a:t>
            </a:r>
          </a:p>
        </p:txBody>
      </p:sp>
      <p:pic>
        <p:nvPicPr>
          <p:cNvPr id="4" name="Picture 4" descr="http://upload.wikimedia.org/wikipedia/commons/0/02/Ulriken_view.jpg">
            <a:extLst>
              <a:ext uri="{FF2B5EF4-FFF2-40B4-BE49-F238E27FC236}">
                <a16:creationId xmlns:a16="http://schemas.microsoft.com/office/drawing/2014/main" xmlns="" id="{8F9883A9-D867-48EE-A6BE-CD9F217A315F}"/>
              </a:ext>
            </a:extLst>
          </p:cNvPr>
          <p:cNvPicPr>
            <a:picLocks noChangeAspect="1" noChangeArrowheads="1"/>
          </p:cNvPicPr>
          <p:nvPr/>
        </p:nvPicPr>
        <p:blipFill>
          <a:blip r:embed="rId3"/>
          <a:srcRect/>
          <a:stretch>
            <a:fillRect/>
          </a:stretch>
        </p:blipFill>
        <p:spPr bwMode="auto">
          <a:xfrm>
            <a:off x="955035" y="1425910"/>
            <a:ext cx="2374900"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Symbol zastępczy zawartości 2">
            <a:extLst>
              <a:ext uri="{FF2B5EF4-FFF2-40B4-BE49-F238E27FC236}">
                <a16:creationId xmlns:a16="http://schemas.microsoft.com/office/drawing/2014/main" xmlns="" id="{E0778EAA-CBBA-4966-9F76-B6F88A594CEA}"/>
              </a:ext>
            </a:extLst>
          </p:cNvPr>
          <p:cNvSpPr>
            <a:spLocks noGrp="1"/>
          </p:cNvSpPr>
          <p:nvPr>
            <p:ph idx="1"/>
          </p:nvPr>
        </p:nvSpPr>
        <p:spPr>
          <a:xfrm>
            <a:off x="457199" y="3079749"/>
            <a:ext cx="11488723" cy="3353701"/>
          </a:xfrm>
        </p:spPr>
        <p:txBody>
          <a:bodyPr>
            <a:normAutofit fontScale="92500" lnSpcReduction="10000"/>
          </a:bodyPr>
          <a:lstStyle/>
          <a:p>
            <a:pPr marL="0" indent="0" eaLnBrk="1" hangingPunct="1">
              <a:buFontTx/>
              <a:buNone/>
            </a:pPr>
            <a:r>
              <a:rPr lang="pl-PL" altLang="pl-PL" sz="3200" dirty="0">
                <a:solidFill>
                  <a:schemeClr val="tx1"/>
                </a:solidFill>
                <a:latin typeface="Cambria" panose="02040503050406030204" pitchFamily="18" charset="0"/>
              </a:rPr>
              <a:t>             Bergen</a:t>
            </a:r>
            <a:r>
              <a:rPr lang="pl-PL" altLang="pl-PL" sz="2800" b="1" dirty="0">
                <a:solidFill>
                  <a:schemeClr val="tx1"/>
                </a:solidFill>
                <a:latin typeface="Bahnschrift Light SemiCondensed" panose="020B0502040204020203" pitchFamily="34" charset="0"/>
              </a:rPr>
              <a:t>		       </a:t>
            </a:r>
            <a:r>
              <a:rPr lang="pl-PL" altLang="pl-PL" sz="3200" dirty="0" err="1">
                <a:solidFill>
                  <a:schemeClr val="tx1"/>
                </a:solidFill>
                <a:latin typeface="Cambria" panose="02040503050406030204" pitchFamily="18" charset="0"/>
              </a:rPr>
              <a:t>Trondheim</a:t>
            </a:r>
            <a:r>
              <a:rPr lang="pl-PL" altLang="pl-PL" sz="3200" dirty="0">
                <a:solidFill>
                  <a:schemeClr val="tx1"/>
                </a:solidFill>
                <a:latin typeface="Cambria" panose="02040503050406030204" pitchFamily="18" charset="0"/>
              </a:rPr>
              <a:t>	                    Stavanger</a:t>
            </a:r>
          </a:p>
          <a:p>
            <a:pPr marL="0" indent="0" eaLnBrk="1" hangingPunct="1">
              <a:buFontTx/>
              <a:buNone/>
            </a:pPr>
            <a:endParaRPr lang="pl-PL" altLang="pl-PL" sz="3200" dirty="0">
              <a:solidFill>
                <a:schemeClr val="tx1"/>
              </a:solidFill>
              <a:latin typeface="Cambria" panose="02040503050406030204" pitchFamily="18" charset="0"/>
            </a:endParaRPr>
          </a:p>
          <a:p>
            <a:pPr marL="0" indent="0" eaLnBrk="1" hangingPunct="1">
              <a:buFontTx/>
              <a:buNone/>
            </a:pPr>
            <a:endParaRPr lang="pl-PL" altLang="pl-PL" sz="3200" dirty="0">
              <a:solidFill>
                <a:schemeClr val="tx1"/>
              </a:solidFill>
              <a:latin typeface="Cambria" panose="02040503050406030204" pitchFamily="18" charset="0"/>
            </a:endParaRPr>
          </a:p>
          <a:p>
            <a:pPr marL="0" indent="0" eaLnBrk="1" hangingPunct="1">
              <a:buFontTx/>
              <a:buNone/>
            </a:pPr>
            <a:endParaRPr lang="pl-PL" altLang="pl-PL" sz="3200" dirty="0">
              <a:solidFill>
                <a:schemeClr val="tx1"/>
              </a:solidFill>
              <a:latin typeface="Cambria" panose="02040503050406030204" pitchFamily="18" charset="0"/>
            </a:endParaRPr>
          </a:p>
          <a:p>
            <a:pPr marL="0" indent="0" eaLnBrk="1" hangingPunct="1">
              <a:spcBef>
                <a:spcPts val="1800"/>
              </a:spcBef>
              <a:buFontTx/>
              <a:buNone/>
            </a:pPr>
            <a:r>
              <a:rPr lang="pl-PL" altLang="pl-PL" sz="3200" dirty="0">
                <a:solidFill>
                  <a:schemeClr val="tx1"/>
                </a:solidFill>
                <a:latin typeface="Cambria" panose="02040503050406030204" pitchFamily="18" charset="0"/>
              </a:rPr>
              <a:t>       </a:t>
            </a:r>
          </a:p>
          <a:p>
            <a:pPr marL="0" indent="0" eaLnBrk="1" hangingPunct="1">
              <a:spcBef>
                <a:spcPts val="1800"/>
              </a:spcBef>
              <a:buFontTx/>
              <a:buNone/>
            </a:pPr>
            <a:r>
              <a:rPr lang="pl-PL" altLang="pl-PL" sz="3200" dirty="0">
                <a:solidFill>
                  <a:schemeClr val="tx1"/>
                </a:solidFill>
                <a:latin typeface="Cambria" panose="02040503050406030204" pitchFamily="18" charset="0"/>
              </a:rPr>
              <a:t>              Stolicą Norwegii jest Oslo.</a:t>
            </a:r>
          </a:p>
        </p:txBody>
      </p:sp>
      <p:pic>
        <p:nvPicPr>
          <p:cNvPr id="6" name="Picture 6" descr="http://upload.wikimedia.org/wikipedia/commons/e/e0/Overview_of_Trondheim_2008_03.jpg">
            <a:extLst>
              <a:ext uri="{FF2B5EF4-FFF2-40B4-BE49-F238E27FC236}">
                <a16:creationId xmlns:a16="http://schemas.microsoft.com/office/drawing/2014/main" xmlns="" id="{486E55C2-A17D-428A-B37D-C3DCE45573F0}"/>
              </a:ext>
            </a:extLst>
          </p:cNvPr>
          <p:cNvPicPr>
            <a:picLocks noChangeAspect="1" noChangeArrowheads="1"/>
          </p:cNvPicPr>
          <p:nvPr/>
        </p:nvPicPr>
        <p:blipFill>
          <a:blip r:embed="rId4"/>
          <a:srcRect/>
          <a:stretch>
            <a:fillRect/>
          </a:stretch>
        </p:blipFill>
        <p:spPr bwMode="auto">
          <a:xfrm>
            <a:off x="4430081" y="1412873"/>
            <a:ext cx="2595562"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 name="Picture 8" descr="http://upload.wikimedia.org/wikipedia/commons/7/74/Stavanger_Sentrum-Airphoto-modf.jpg">
            <a:extLst>
              <a:ext uri="{FF2B5EF4-FFF2-40B4-BE49-F238E27FC236}">
                <a16:creationId xmlns:a16="http://schemas.microsoft.com/office/drawing/2014/main" xmlns="" id="{EC1C74C9-8999-4450-9C98-B57DF15F20E0}"/>
              </a:ext>
            </a:extLst>
          </p:cNvPr>
          <p:cNvPicPr>
            <a:picLocks noChangeAspect="1" noChangeArrowheads="1"/>
          </p:cNvPicPr>
          <p:nvPr/>
        </p:nvPicPr>
        <p:blipFill>
          <a:blip r:embed="rId5"/>
          <a:srcRect/>
          <a:stretch>
            <a:fillRect/>
          </a:stretch>
        </p:blipFill>
        <p:spPr bwMode="auto">
          <a:xfrm>
            <a:off x="8136783" y="1412874"/>
            <a:ext cx="2651125"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9" name="Picture 2" descr="http://upload.wikimedia.org/wikipedia/commons/7/7a/LHR-111019-29liten.jpg">
            <a:extLst>
              <a:ext uri="{FF2B5EF4-FFF2-40B4-BE49-F238E27FC236}">
                <a16:creationId xmlns:a16="http://schemas.microsoft.com/office/drawing/2014/main" xmlns="" id="{C46C7060-F89A-4386-8321-FE1DC3AC433F}"/>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43889" y="4012754"/>
            <a:ext cx="1997191" cy="15432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0" name="Picture 12" descr="http://www.cruise-europe.org/sites/default/files/images/oslo.jpg">
            <a:extLst>
              <a:ext uri="{FF2B5EF4-FFF2-40B4-BE49-F238E27FC236}">
                <a16:creationId xmlns:a16="http://schemas.microsoft.com/office/drawing/2014/main" xmlns="" id="{0A9074A1-EC64-45CC-AC48-A5F440DD0977}"/>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30081" y="3997228"/>
            <a:ext cx="2200293" cy="15588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1" name="Picture 10" descr="http://www.goodlifereport.com/uploads/0000000198/original/2490_461905oslo-skyline.jpg">
            <a:extLst>
              <a:ext uri="{FF2B5EF4-FFF2-40B4-BE49-F238E27FC236}">
                <a16:creationId xmlns:a16="http://schemas.microsoft.com/office/drawing/2014/main" xmlns="" id="{8F49FBAA-1499-4F46-BF7D-D5DD3D9DAEF1}"/>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136783" y="4080583"/>
            <a:ext cx="2651967" cy="1947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5658930"/>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7" name="Picture 2" descr="Fil:OsloOpera 20080605-1.jpg">
            <a:extLst>
              <a:ext uri="{FF2B5EF4-FFF2-40B4-BE49-F238E27FC236}">
                <a16:creationId xmlns:a16="http://schemas.microsoft.com/office/drawing/2014/main" xmlns="" id="{C5432352-F9BC-49C5-8955-140CB835DDF0}"/>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25950"/>
          <a:stretch/>
        </p:blipFill>
        <p:spPr bwMode="auto">
          <a:xfrm>
            <a:off x="3791401" y="2593615"/>
            <a:ext cx="3599299" cy="1632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424549"/>
            <a:ext cx="11227368" cy="758465"/>
          </a:xfrm>
        </p:spPr>
        <p:txBody>
          <a:bodyPr rtlCol="0">
            <a:normAutofit/>
          </a:bodyPr>
          <a:lstStyle/>
          <a:p>
            <a:pPr algn="ctr" rtl="0"/>
            <a:r>
              <a:rPr lang="pl-PL" sz="4000" b="1" dirty="0">
                <a:solidFill>
                  <a:srgbClr val="00B0F0"/>
                </a:solidFill>
                <a:latin typeface="Colonna MT" panose="04020805060202030203" pitchFamily="82" charset="0"/>
              </a:rPr>
              <a:t>Norwegia – atrakcje turystyczne - Oslo</a:t>
            </a:r>
            <a:endParaRPr lang="pl-PL" sz="4000" b="1" dirty="0">
              <a:latin typeface="Tempus Sans ITC" panose="04020404030D07020202" pitchFamily="82" charset="0"/>
            </a:endParaRP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605406" y="5677451"/>
            <a:ext cx="10981188" cy="1018036"/>
          </a:xfrm>
          <a:prstGeom prst="rect">
            <a:avLst/>
          </a:prstGeom>
          <a:noFill/>
        </p:spPr>
        <p:txBody>
          <a:bodyPr wrap="square" rtlCol="0">
            <a:spAutoFit/>
          </a:bodyPr>
          <a:lstStyle/>
          <a:p>
            <a:pPr algn="just">
              <a:spcBef>
                <a:spcPct val="50000"/>
              </a:spcBef>
            </a:pPr>
            <a:r>
              <a:rPr lang="pl-PL" altLang="pl-PL" sz="1400" dirty="0">
                <a:latin typeface="Bahnschrift Light SemiCondensed" panose="020B0502040204020203" pitchFamily="34" charset="0"/>
              </a:rPr>
              <a:t>Oslo – stolica i największe miasto Norwegii. W Oslo warto zwiedzić takie miejsca jak: Park Rzeźb </a:t>
            </a:r>
            <a:r>
              <a:rPr lang="pl-PL" altLang="pl-PL" sz="1400" dirty="0" err="1">
                <a:latin typeface="Bahnschrift Light SemiCondensed" panose="020B0502040204020203" pitchFamily="34" charset="0"/>
              </a:rPr>
              <a:t>Vigelanda</a:t>
            </a:r>
            <a:r>
              <a:rPr lang="pl-PL" altLang="pl-PL" sz="1400" dirty="0">
                <a:latin typeface="Bahnschrift Light SemiCondensed" panose="020B0502040204020203" pitchFamily="34" charset="0"/>
              </a:rPr>
              <a:t> , </a:t>
            </a:r>
            <a:r>
              <a:rPr lang="pl-PL" altLang="pl-PL" sz="1400" dirty="0" err="1">
                <a:latin typeface="Bahnschrift Light SemiCondensed" panose="020B0502040204020203" pitchFamily="34" charset="0"/>
              </a:rPr>
              <a:t>Holmenkollen</a:t>
            </a:r>
            <a:r>
              <a:rPr lang="pl-PL" altLang="pl-PL" sz="1400" dirty="0">
                <a:latin typeface="Bahnschrift Light SemiCondensed" panose="020B0502040204020203" pitchFamily="34" charset="0"/>
              </a:rPr>
              <a:t> , Twierdza </a:t>
            </a:r>
            <a:r>
              <a:rPr lang="pl-PL" altLang="pl-PL" sz="1400" dirty="0" err="1">
                <a:latin typeface="Bahnschrift Light SemiCondensed" panose="020B0502040204020203" pitchFamily="34" charset="0"/>
              </a:rPr>
              <a:t>Akershus</a:t>
            </a:r>
            <a:r>
              <a:rPr lang="pl-PL" altLang="pl-PL" sz="1400" dirty="0">
                <a:latin typeface="Bahnschrift Light SemiCondensed" panose="020B0502040204020203" pitchFamily="34" charset="0"/>
              </a:rPr>
              <a:t>(</a:t>
            </a:r>
            <a:r>
              <a:rPr lang="pl-PL" altLang="pl-PL" sz="1400" dirty="0" err="1">
                <a:latin typeface="Bahnschrift Light SemiCondensed" panose="020B0502040204020203" pitchFamily="34" charset="0"/>
              </a:rPr>
              <a:t>okuszys</a:t>
            </a:r>
            <a:r>
              <a:rPr lang="pl-PL" altLang="pl-PL" sz="1400" dirty="0">
                <a:latin typeface="Bahnschrift Light SemiCondensed" panose="020B0502040204020203" pitchFamily="34" charset="0"/>
              </a:rPr>
              <a:t>), Norweskie Muzeum Nauki, Techniki i Medycyny, Opera Narodowa, 100-letnia skocznia narciarska w </a:t>
            </a:r>
            <a:r>
              <a:rPr lang="pl-PL" sz="1400" dirty="0" err="1">
                <a:latin typeface="Bahnschrift Light SemiCondensed" panose="020B0502040204020203" pitchFamily="34" charset="0"/>
              </a:rPr>
              <a:t>Holmenkollen</a:t>
            </a:r>
            <a:r>
              <a:rPr lang="pl-PL" altLang="pl-PL" sz="1400" dirty="0">
                <a:latin typeface="Bahnschrift Light SemiCondensed" panose="020B0502040204020203" pitchFamily="34" charset="0"/>
              </a:rPr>
              <a:t>. Można zobaczyć Pałac królewski i siedzibę parlamentu.</a:t>
            </a:r>
          </a:p>
          <a:p>
            <a:pPr algn="just">
              <a:lnSpc>
                <a:spcPct val="150000"/>
              </a:lnSpc>
            </a:pPr>
            <a:endParaRPr lang="pl-PL" sz="1400" dirty="0">
              <a:latin typeface="Bahnschrift Light SemiCondensed" panose="020B0502040204020203" pitchFamily="34" charset="0"/>
            </a:endParaRPr>
          </a:p>
        </p:txBody>
      </p:sp>
      <p:pic>
        <p:nvPicPr>
          <p:cNvPr id="4100" name="Picture 4" descr="https://assets.simpleviewcms.com/simpleview/image/upload/c_limit,h_1200,q_75,w_1200/v1/clients/norway/Norwegia_oslo_miasto_noca_eb8a1963-1523-4282-87a1-c4c8330fdd49.jpg">
            <a:extLst>
              <a:ext uri="{FF2B5EF4-FFF2-40B4-BE49-F238E27FC236}">
                <a16:creationId xmlns:a16="http://schemas.microsoft.com/office/drawing/2014/main" xmlns="" id="{83BE4EC9-188D-4BCB-82A5-A8A45D0C291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2580" y="1183014"/>
            <a:ext cx="3889695" cy="194484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2" descr="File:Stortinget, Oslo, Norway (cropped).jpg">
            <a:extLst>
              <a:ext uri="{FF2B5EF4-FFF2-40B4-BE49-F238E27FC236}">
                <a16:creationId xmlns:a16="http://schemas.microsoft.com/office/drawing/2014/main" xmlns="" id="{54FEE6EB-5BD2-4BFE-BED3-6C051FED487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449424" y="3244258"/>
            <a:ext cx="4404219" cy="199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ytuł 1">
            <a:extLst>
              <a:ext uri="{FF2B5EF4-FFF2-40B4-BE49-F238E27FC236}">
                <a16:creationId xmlns:a16="http://schemas.microsoft.com/office/drawing/2014/main" xmlns="" id="{F97A4308-CF90-4C3B-BC02-1A998C3870C4}"/>
              </a:ext>
            </a:extLst>
          </p:cNvPr>
          <p:cNvSpPr txBox="1">
            <a:spLocks/>
          </p:cNvSpPr>
          <p:nvPr/>
        </p:nvSpPr>
        <p:spPr>
          <a:xfrm>
            <a:off x="1905698" y="3127862"/>
            <a:ext cx="694889" cy="4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pl-PL" sz="1600" dirty="0">
                <a:solidFill>
                  <a:schemeClr val="tx1"/>
                </a:solidFill>
                <a:latin typeface="Bahnschrift Light SemiCondensed" panose="020B0502040204020203" pitchFamily="34" charset="0"/>
              </a:rPr>
              <a:t>Oslo</a:t>
            </a:r>
          </a:p>
        </p:txBody>
      </p:sp>
      <p:sp>
        <p:nvSpPr>
          <p:cNvPr id="24" name="Tytuł 1">
            <a:extLst>
              <a:ext uri="{FF2B5EF4-FFF2-40B4-BE49-F238E27FC236}">
                <a16:creationId xmlns:a16="http://schemas.microsoft.com/office/drawing/2014/main" xmlns="" id="{5259F554-3D47-4088-B1A0-4ADE9075BD7D}"/>
              </a:ext>
            </a:extLst>
          </p:cNvPr>
          <p:cNvSpPr txBox="1">
            <a:spLocks/>
          </p:cNvSpPr>
          <p:nvPr/>
        </p:nvSpPr>
        <p:spPr>
          <a:xfrm>
            <a:off x="4787104" y="4226387"/>
            <a:ext cx="1607892" cy="4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pl-PL" altLang="pl-PL" sz="1600" dirty="0">
                <a:solidFill>
                  <a:schemeClr val="tx1"/>
                </a:solidFill>
                <a:latin typeface="Bahnschrift Light SemiCondensed" panose="020B0502040204020203" pitchFamily="34" charset="0"/>
              </a:rPr>
              <a:t>Opera Narodowa</a:t>
            </a:r>
            <a:endParaRPr lang="pl-PL" sz="1600" dirty="0">
              <a:solidFill>
                <a:schemeClr val="tx1"/>
              </a:solidFill>
              <a:latin typeface="Bahnschrift Light SemiCondensed" panose="020B0502040204020203" pitchFamily="34" charset="0"/>
            </a:endParaRPr>
          </a:p>
        </p:txBody>
      </p:sp>
      <p:sp>
        <p:nvSpPr>
          <p:cNvPr id="25" name="Tytuł 1">
            <a:extLst>
              <a:ext uri="{FF2B5EF4-FFF2-40B4-BE49-F238E27FC236}">
                <a16:creationId xmlns:a16="http://schemas.microsoft.com/office/drawing/2014/main" xmlns="" id="{9A3DAF36-6299-4159-B537-A727BDF650B5}"/>
              </a:ext>
            </a:extLst>
          </p:cNvPr>
          <p:cNvSpPr txBox="1">
            <a:spLocks/>
          </p:cNvSpPr>
          <p:nvPr/>
        </p:nvSpPr>
        <p:spPr>
          <a:xfrm>
            <a:off x="8915886" y="5242171"/>
            <a:ext cx="1922690" cy="4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lnSpc>
                <a:spcPct val="110000"/>
              </a:lnSpc>
            </a:pPr>
            <a:r>
              <a:rPr lang="pl-PL" altLang="pl-PL" sz="1400" dirty="0">
                <a:solidFill>
                  <a:schemeClr val="tx1"/>
                </a:solidFill>
                <a:latin typeface="Bahnschrift Light SemiCondensed" panose="020B0502040204020203" pitchFamily="34" charset="0"/>
              </a:rPr>
              <a:t>Siedziba parlamentu</a:t>
            </a:r>
            <a:endParaRPr lang="pl-PL" sz="1400" dirty="0">
              <a:solidFill>
                <a:schemeClr val="tx1"/>
              </a:solidFill>
              <a:latin typeface="Bahnschrift Light SemiCondensed" panose="020B0502040204020203" pitchFamily="34" charset="0"/>
            </a:endParaRPr>
          </a:p>
        </p:txBody>
      </p:sp>
    </p:spTree>
    <p:extLst>
      <p:ext uri="{BB962C8B-B14F-4D97-AF65-F5344CB8AC3E}">
        <p14:creationId xmlns:p14="http://schemas.microsoft.com/office/powerpoint/2010/main" xmlns="" val="3162938956"/>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B4B6193-F9F1-4C54-838F-77350B9FC5DC}"/>
              </a:ext>
            </a:extLst>
          </p:cNvPr>
          <p:cNvSpPr>
            <a:spLocks noGrp="1"/>
          </p:cNvSpPr>
          <p:nvPr>
            <p:ph type="title"/>
          </p:nvPr>
        </p:nvSpPr>
        <p:spPr>
          <a:xfrm>
            <a:off x="492052" y="424549"/>
            <a:ext cx="11227368" cy="758465"/>
          </a:xfrm>
        </p:spPr>
        <p:txBody>
          <a:bodyPr rtlCol="0">
            <a:normAutofit/>
          </a:bodyPr>
          <a:lstStyle/>
          <a:p>
            <a:pPr algn="ctr" rtl="0"/>
            <a:r>
              <a:rPr lang="pl-PL" sz="4000" b="1" dirty="0">
                <a:solidFill>
                  <a:srgbClr val="00B0F0"/>
                </a:solidFill>
                <a:latin typeface="Colonna MT" panose="04020805060202030203" pitchFamily="82" charset="0"/>
              </a:rPr>
              <a:t>Norwegia – atrakcje turystyczne - Oslo</a:t>
            </a:r>
            <a:endParaRPr lang="pl-PL" sz="4000" b="1" dirty="0">
              <a:latin typeface="Tempus Sans ITC" panose="04020404030D07020202" pitchFamily="82" charset="0"/>
            </a:endParaRPr>
          </a:p>
        </p:txBody>
      </p:sp>
      <p:sp>
        <p:nvSpPr>
          <p:cNvPr id="12" name="pole tekstowe 11">
            <a:extLst>
              <a:ext uri="{FF2B5EF4-FFF2-40B4-BE49-F238E27FC236}">
                <a16:creationId xmlns:a16="http://schemas.microsoft.com/office/drawing/2014/main" xmlns="" id="{A458E0E0-FB44-40DD-A938-0F910E88BFF0}"/>
              </a:ext>
            </a:extLst>
          </p:cNvPr>
          <p:cNvSpPr txBox="1"/>
          <p:nvPr/>
        </p:nvSpPr>
        <p:spPr>
          <a:xfrm>
            <a:off x="7826548" y="6222577"/>
            <a:ext cx="3537408" cy="307777"/>
          </a:xfrm>
          <a:prstGeom prst="rect">
            <a:avLst/>
          </a:prstGeom>
          <a:noFill/>
        </p:spPr>
        <p:txBody>
          <a:bodyPr wrap="square" rtlCol="0">
            <a:spAutoFit/>
          </a:bodyPr>
          <a:lstStyle/>
          <a:p>
            <a:pPr algn="just">
              <a:spcBef>
                <a:spcPct val="50000"/>
              </a:spcBef>
            </a:pPr>
            <a:r>
              <a:rPr lang="pl-PL" altLang="pl-PL" sz="1400" dirty="0">
                <a:latin typeface="Bahnschrift Light SemiCondensed" panose="020B0502040204020203" pitchFamily="34" charset="0"/>
              </a:rPr>
              <a:t>100-letnia skocznia narciarska w </a:t>
            </a:r>
            <a:r>
              <a:rPr lang="pl-PL" sz="1400" dirty="0" err="1">
                <a:latin typeface="Bahnschrift Light SemiCondensed" panose="020B0502040204020203" pitchFamily="34" charset="0"/>
              </a:rPr>
              <a:t>Holmenkollen</a:t>
            </a:r>
            <a:endParaRPr lang="pl-PL" sz="1400" dirty="0">
              <a:latin typeface="Bahnschrift Light SemiCondensed" panose="020B0502040204020203" pitchFamily="34" charset="0"/>
            </a:endParaRPr>
          </a:p>
        </p:txBody>
      </p:sp>
      <p:pic>
        <p:nvPicPr>
          <p:cNvPr id="18" name="Picture 8" descr="http://upload.wikimedia.org/wikipedia/commons/3/30/Vigeland_Park_fountain_7.JPG">
            <a:extLst>
              <a:ext uri="{FF2B5EF4-FFF2-40B4-BE49-F238E27FC236}">
                <a16:creationId xmlns:a16="http://schemas.microsoft.com/office/drawing/2014/main" xmlns="" id="{414CD436-D7D6-45B2-8F6A-20A10986101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579" y="1183014"/>
            <a:ext cx="3912607" cy="2199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4" name="Picture 8" descr="https://upload.wikimedia.org/wikipedia/commons/thumb/6/69/Schloss_oslo.jpg/1200px-Schloss_oslo.jpg">
            <a:extLst>
              <a:ext uri="{FF2B5EF4-FFF2-40B4-BE49-F238E27FC236}">
                <a16:creationId xmlns:a16="http://schemas.microsoft.com/office/drawing/2014/main" xmlns="" id="{7BFB4232-3EBE-4DB8-A206-6A43AF7EC25F}"/>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168" t="20917" r="5383" b="27829"/>
          <a:stretch/>
        </p:blipFill>
        <p:spPr bwMode="auto">
          <a:xfrm>
            <a:off x="1189154" y="3841754"/>
            <a:ext cx="5319802" cy="2286151"/>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Oslo, Akershus Fort, Norway Stock Photo, Picture And Royalty Free ...">
            <a:extLst>
              <a:ext uri="{FF2B5EF4-FFF2-40B4-BE49-F238E27FC236}">
                <a16:creationId xmlns:a16="http://schemas.microsoft.com/office/drawing/2014/main" xmlns="" id="{CA90552E-85B9-434E-91FE-2B96CA8CC2D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107264" y="1134265"/>
            <a:ext cx="3053287" cy="229714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Fil:Holmenkollbakken 14 march 2010.JPG">
            <a:extLst>
              <a:ext uri="{FF2B5EF4-FFF2-40B4-BE49-F238E27FC236}">
                <a16:creationId xmlns:a16="http://schemas.microsoft.com/office/drawing/2014/main" xmlns="" id="{4E236623-23B2-445F-A5DB-C0F9A1410058}"/>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779968" y="3827169"/>
            <a:ext cx="3352910" cy="2233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ytuł 1">
            <a:extLst>
              <a:ext uri="{FF2B5EF4-FFF2-40B4-BE49-F238E27FC236}">
                <a16:creationId xmlns:a16="http://schemas.microsoft.com/office/drawing/2014/main" xmlns="" id="{23B8FA90-0EFF-46A6-8BDA-B36BAD15EDD8}"/>
              </a:ext>
            </a:extLst>
          </p:cNvPr>
          <p:cNvSpPr txBox="1">
            <a:spLocks/>
          </p:cNvSpPr>
          <p:nvPr/>
        </p:nvSpPr>
        <p:spPr>
          <a:xfrm>
            <a:off x="1467537" y="3406716"/>
            <a:ext cx="1922690" cy="4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lnSpc>
                <a:spcPct val="110000"/>
              </a:lnSpc>
            </a:pPr>
            <a:r>
              <a:rPr lang="pl-PL" altLang="pl-PL" sz="1400" dirty="0">
                <a:solidFill>
                  <a:schemeClr val="tx1"/>
                </a:solidFill>
                <a:latin typeface="Bahnschrift Light SemiCondensed" panose="020B0502040204020203" pitchFamily="34" charset="0"/>
              </a:rPr>
              <a:t>Park Rzeźb </a:t>
            </a:r>
            <a:r>
              <a:rPr lang="pl-PL" altLang="pl-PL" sz="1400" dirty="0" err="1">
                <a:solidFill>
                  <a:schemeClr val="tx1"/>
                </a:solidFill>
                <a:latin typeface="Bahnschrift Light SemiCondensed" panose="020B0502040204020203" pitchFamily="34" charset="0"/>
              </a:rPr>
              <a:t>Vigelanda</a:t>
            </a:r>
            <a:r>
              <a:rPr lang="pl-PL" altLang="pl-PL" sz="1400" dirty="0">
                <a:solidFill>
                  <a:schemeClr val="tx1"/>
                </a:solidFill>
                <a:latin typeface="Bahnschrift Light SemiCondensed" panose="020B0502040204020203" pitchFamily="34" charset="0"/>
              </a:rPr>
              <a:t> </a:t>
            </a:r>
            <a:endParaRPr lang="pl-PL" sz="1400" dirty="0">
              <a:solidFill>
                <a:schemeClr val="tx1"/>
              </a:solidFill>
              <a:latin typeface="Bahnschrift Light SemiCondensed" panose="020B0502040204020203" pitchFamily="34" charset="0"/>
            </a:endParaRPr>
          </a:p>
        </p:txBody>
      </p:sp>
      <p:sp>
        <p:nvSpPr>
          <p:cNvPr id="13" name="Tytuł 1">
            <a:extLst>
              <a:ext uri="{FF2B5EF4-FFF2-40B4-BE49-F238E27FC236}">
                <a16:creationId xmlns:a16="http://schemas.microsoft.com/office/drawing/2014/main" xmlns="" id="{D388E222-1B18-4256-81BB-479F202F20C1}"/>
              </a:ext>
            </a:extLst>
          </p:cNvPr>
          <p:cNvSpPr txBox="1">
            <a:spLocks/>
          </p:cNvSpPr>
          <p:nvPr/>
        </p:nvSpPr>
        <p:spPr>
          <a:xfrm>
            <a:off x="2816502" y="6095316"/>
            <a:ext cx="1627678" cy="4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lnSpc>
                <a:spcPct val="110000"/>
              </a:lnSpc>
            </a:pPr>
            <a:r>
              <a:rPr lang="pl-PL" altLang="pl-PL" sz="1400" dirty="0">
                <a:solidFill>
                  <a:schemeClr val="tx1"/>
                </a:solidFill>
                <a:latin typeface="Bahnschrift Light SemiCondensed" panose="020B0502040204020203" pitchFamily="34" charset="0"/>
              </a:rPr>
              <a:t> Pałac królewski </a:t>
            </a:r>
            <a:endParaRPr lang="pl-PL" sz="1400" dirty="0">
              <a:solidFill>
                <a:schemeClr val="tx1"/>
              </a:solidFill>
              <a:latin typeface="Bahnschrift Light SemiCondensed" panose="020B0502040204020203" pitchFamily="34" charset="0"/>
            </a:endParaRPr>
          </a:p>
        </p:txBody>
      </p:sp>
      <p:sp>
        <p:nvSpPr>
          <p:cNvPr id="14" name="Tytuł 1">
            <a:extLst>
              <a:ext uri="{FF2B5EF4-FFF2-40B4-BE49-F238E27FC236}">
                <a16:creationId xmlns:a16="http://schemas.microsoft.com/office/drawing/2014/main" xmlns="" id="{3FC46D30-D05D-4E51-B204-B5191A69927A}"/>
              </a:ext>
            </a:extLst>
          </p:cNvPr>
          <p:cNvSpPr txBox="1">
            <a:spLocks/>
          </p:cNvSpPr>
          <p:nvPr/>
        </p:nvSpPr>
        <p:spPr>
          <a:xfrm>
            <a:off x="7672562" y="3369868"/>
            <a:ext cx="1922690" cy="435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lnSpc>
                <a:spcPct val="110000"/>
              </a:lnSpc>
            </a:pPr>
            <a:r>
              <a:rPr lang="pl-PL" altLang="pl-PL" sz="1400" dirty="0">
                <a:solidFill>
                  <a:schemeClr val="tx1"/>
                </a:solidFill>
                <a:latin typeface="Bahnschrift Light SemiCondensed" panose="020B0502040204020203" pitchFamily="34" charset="0"/>
              </a:rPr>
              <a:t> Twierdza </a:t>
            </a:r>
            <a:r>
              <a:rPr lang="pl-PL" altLang="pl-PL" sz="1400" dirty="0" err="1">
                <a:solidFill>
                  <a:schemeClr val="tx1"/>
                </a:solidFill>
                <a:latin typeface="Bahnschrift Light SemiCondensed" panose="020B0502040204020203" pitchFamily="34" charset="0"/>
              </a:rPr>
              <a:t>Akershus</a:t>
            </a:r>
            <a:endParaRPr lang="pl-PL" sz="1400" dirty="0">
              <a:solidFill>
                <a:schemeClr val="tx1"/>
              </a:solidFill>
              <a:latin typeface="Bahnschrift Light SemiCondensed" panose="020B0502040204020203" pitchFamily="34" charset="0"/>
            </a:endParaRPr>
          </a:p>
        </p:txBody>
      </p:sp>
    </p:spTree>
    <p:extLst>
      <p:ext uri="{BB962C8B-B14F-4D97-AF65-F5344CB8AC3E}">
        <p14:creationId xmlns:p14="http://schemas.microsoft.com/office/powerpoint/2010/main" xmlns="" val="2388775702"/>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sld>
</file>

<file path=ppt/theme/theme1.xml><?xml version="1.0" encoding="utf-8"?>
<a:theme xmlns:a="http://schemas.openxmlformats.org/drawingml/2006/main" name="Podstawy">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90E45F77-AEFC-46EF-A7C1-5B338C297B02}"/>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813238-AF3D-40EB-A3A4-550AB8513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65EBD3-98B5-4FD2-8FAF-5D4022A9F7F4}">
  <ds:schemaRefs>
    <ds:schemaRef ds:uri="http://purl.org/dc/elements/1.1/"/>
    <ds:schemaRef ds:uri="http://schemas.microsoft.com/office/2006/metadata/properties"/>
    <ds:schemaRef ds:uri="http://schemas.openxmlformats.org/package/2006/metadata/core-properties"/>
    <ds:schemaRef ds:uri="16c05727-aa75-4e4a-9b5f-8a80a1165891"/>
    <ds:schemaRef ds:uri="http://schemas.microsoft.com/office/infopath/2007/PartnerControls"/>
    <ds:schemaRef ds:uri="http://purl.org/dc/terms/"/>
    <ds:schemaRef ds:uri="http://schemas.microsoft.com/office/2006/documentManagement/type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204E1485-0760-4ABF-A612-28A97B86DF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Turystyka — projekt Faseta</Template>
  <TotalTime>0</TotalTime>
  <Words>1201</Words>
  <Application>Microsoft Office PowerPoint</Application>
  <PresentationFormat>Niestandardowy</PresentationFormat>
  <Paragraphs>153</Paragraphs>
  <Slides>21</Slides>
  <Notes>21</Notes>
  <HiddenSlides>0</HiddenSlides>
  <MMClips>0</MMClips>
  <ScaleCrop>false</ScaleCrop>
  <HeadingPairs>
    <vt:vector size="4" baseType="variant">
      <vt:variant>
        <vt:lpstr>Motyw</vt:lpstr>
      </vt:variant>
      <vt:variant>
        <vt:i4>1</vt:i4>
      </vt:variant>
      <vt:variant>
        <vt:lpstr>Tytuły slajdów</vt:lpstr>
      </vt:variant>
      <vt:variant>
        <vt:i4>21</vt:i4>
      </vt:variant>
    </vt:vector>
  </HeadingPairs>
  <TitlesOfParts>
    <vt:vector size="22" baseType="lpstr">
      <vt:lpstr>Podstawy</vt:lpstr>
      <vt:lpstr>Norwegia</vt:lpstr>
      <vt:lpstr>Norwegia </vt:lpstr>
      <vt:lpstr>Norwegia </vt:lpstr>
      <vt:lpstr>Norwegia - historia </vt:lpstr>
      <vt:lpstr>Norwegia – warunki naturalne i klimat </vt:lpstr>
      <vt:lpstr>Norwegia – gospodarka i przemysł </vt:lpstr>
      <vt:lpstr>Norwegia – największe miasta </vt:lpstr>
      <vt:lpstr>Norwegia – atrakcje turystyczne - Oslo</vt:lpstr>
      <vt:lpstr>Norwegia – atrakcje turystyczne - Oslo</vt:lpstr>
      <vt:lpstr>Norwegia – atrakcje turystyczne - Bergen</vt:lpstr>
      <vt:lpstr>Norwegia – atrakcje turystyczne - Fiordy</vt:lpstr>
      <vt:lpstr>Norwegia – atrakcje turystyczne - lodowce</vt:lpstr>
      <vt:lpstr>Norwegia – atrakcje turystyczne </vt:lpstr>
      <vt:lpstr>Norwegia – atrakcje turystyczne – Stavkirke</vt:lpstr>
      <vt:lpstr>Norwegia – atrakcje turystyczne – białe noce i zorza polarna </vt:lpstr>
      <vt:lpstr>Norwegia – sławni Norwedzy</vt:lpstr>
      <vt:lpstr>Norwegia – sławni Norwedzy</vt:lpstr>
      <vt:lpstr>Norwegia – sławni Norwedzy</vt:lpstr>
      <vt:lpstr>Norwegia – ciekawostki</vt:lpstr>
      <vt:lpstr>Bibliografia</vt:lpstr>
      <vt:lpstr>Dziękuję!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2020-05-03T15:58:31Z</dcterms:created>
  <dcterms:modified xsi:type="dcterms:W3CDTF">2020-05-09T17:01:48Z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