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5" r:id="rId6"/>
    <p:sldId id="266" r:id="rId7"/>
    <p:sldId id="260" r:id="rId8"/>
    <p:sldId id="261" r:id="rId9"/>
    <p:sldId id="262" r:id="rId10"/>
    <p:sldId id="263" r:id="rId11"/>
    <p:sldId id="267" r:id="rId12"/>
    <p:sldId id="271" r:id="rId13"/>
    <p:sldId id="268" r:id="rId14"/>
    <p:sldId id="270" r:id="rId15"/>
    <p:sldId id="269" r:id="rId16"/>
    <p:sldId id="272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60"/>
  </p:normalViewPr>
  <p:slideViewPr>
    <p:cSldViewPr>
      <p:cViewPr>
        <p:scale>
          <a:sx n="71" d="100"/>
          <a:sy n="71" d="100"/>
        </p:scale>
        <p:origin x="-40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19F0682-CDD7-4EB9-8E82-ED3BB3EC3498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3344FE8-CDF9-41E3-867A-0643B666BB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682-CDD7-4EB9-8E82-ED3BB3EC3498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4FE8-CDF9-41E3-867A-0643B666BB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682-CDD7-4EB9-8E82-ED3BB3EC3498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4FE8-CDF9-41E3-867A-0643B666BB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682-CDD7-4EB9-8E82-ED3BB3EC3498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4FE8-CDF9-41E3-867A-0643B666BB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682-CDD7-4EB9-8E82-ED3BB3EC3498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4FE8-CDF9-41E3-867A-0643B666BB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682-CDD7-4EB9-8E82-ED3BB3EC3498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4FE8-CDF9-41E3-867A-0643B666BB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9F0682-CDD7-4EB9-8E82-ED3BB3EC3498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344FE8-CDF9-41E3-867A-0643B666BB9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19F0682-CDD7-4EB9-8E82-ED3BB3EC3498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3344FE8-CDF9-41E3-867A-0643B666BB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682-CDD7-4EB9-8E82-ED3BB3EC3498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4FE8-CDF9-41E3-867A-0643B666BB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682-CDD7-4EB9-8E82-ED3BB3EC3498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4FE8-CDF9-41E3-867A-0643B666BB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682-CDD7-4EB9-8E82-ED3BB3EC3498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4FE8-CDF9-41E3-867A-0643B666BB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19F0682-CDD7-4EB9-8E82-ED3BB3EC3498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3344FE8-CDF9-41E3-867A-0643B666BB9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landia.org.pl/althing.html" TargetMode="External"/><Relationship Id="rId2" Type="http://schemas.openxmlformats.org/officeDocument/2006/relationships/hyperlink" Target="https://pl.tripadvisor.com/Attractions-g189952-Activities-c47-t26-Icelan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.wikipedia.org/wiki/Islandi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/>
              <a:t>ISLANDIA</a:t>
            </a: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Autor: Anna </a:t>
            </a:r>
            <a:r>
              <a:rPr lang="pl-PL" dirty="0" err="1" smtClean="0"/>
              <a:t>Szabrańska</a:t>
            </a:r>
            <a:r>
              <a:rPr lang="pl-PL" dirty="0" smtClean="0"/>
              <a:t> kl:8a</a:t>
            </a:r>
            <a:endParaRPr lang="pl-PL" dirty="0"/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LUDNOŚC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Obecnie Islandie zamieszkuje 364 134 tys. ludzi. Na Islandii przebywa około 20 tys. Polaków jesteśmy tam jedną z większych grup etnicznych. Największe skupiska Polaków są w </a:t>
            </a:r>
            <a:r>
              <a:rPr lang="pl-PL" sz="2000" dirty="0" err="1" smtClean="0"/>
              <a:t>Reykjavíku</a:t>
            </a:r>
            <a:r>
              <a:rPr lang="pl-PL" sz="2000" dirty="0" smtClean="0"/>
              <a:t>, </a:t>
            </a:r>
            <a:r>
              <a:rPr lang="pl-PL" sz="2000" dirty="0" err="1" smtClean="0"/>
              <a:t>Keflavíku</a:t>
            </a:r>
            <a:r>
              <a:rPr lang="pl-PL" sz="2000" dirty="0" smtClean="0"/>
              <a:t> i </a:t>
            </a:r>
            <a:r>
              <a:rPr lang="pl-PL" sz="2000" dirty="0" err="1" smtClean="0"/>
              <a:t>Hafnarfjörður</a:t>
            </a:r>
            <a:r>
              <a:rPr lang="pl-PL" sz="2000" dirty="0" smtClean="0"/>
              <a:t>.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000" dirty="0" smtClean="0"/>
              <a:t>Na chwilę przed gospodarczym tąpnięciem (2007 r.) na wyspie osiedliła się rekordowa w historii liczba 5,6 tys. rodaków rocznie. Prawie dekadę później statystyki wracają do punktu wyjścia – w 2017 roku na Islandii doliczono się 4,4 tys. nowych Polaków i</a:t>
            </a:r>
          </a:p>
          <a:p>
            <a:endParaRPr lang="pl-PL" sz="1800" dirty="0"/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692696"/>
            <a:ext cx="8382000" cy="72008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JEDNE Z WIELU PIĘKNYCH  MIEJSC NA ISLANDII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556792"/>
            <a:ext cx="4041648" cy="1145378"/>
          </a:xfrm>
        </p:spPr>
        <p:txBody>
          <a:bodyPr/>
          <a:lstStyle/>
          <a:p>
            <a:r>
              <a:rPr lang="pl-PL" sz="2000" i="1" dirty="0" err="1" smtClean="0"/>
              <a:t>Þingvellir</a:t>
            </a:r>
            <a:r>
              <a:rPr lang="pl-PL" sz="1200" i="1" dirty="0" smtClean="0"/>
              <a:t> –  Miejsce to jest bardzo ważne dla historii Islandii ponieważ zebrał się parlament </a:t>
            </a:r>
            <a:r>
              <a:rPr lang="pl-PL" sz="1200" i="1" dirty="0" err="1" smtClean="0"/>
              <a:t>Althing</a:t>
            </a:r>
            <a:r>
              <a:rPr lang="pl-PL" sz="1200" i="1" dirty="0" smtClean="0"/>
              <a:t>, który jest jedną z najstarszych instytucji parlamentarnych świata, która funkcjonuje do dziś</a:t>
            </a:r>
            <a:r>
              <a:rPr lang="pl-PL" sz="1600" b="0" dirty="0" smtClean="0"/>
              <a:t>. </a:t>
            </a:r>
            <a:endParaRPr lang="pl-PL" sz="1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1556792"/>
            <a:ext cx="4041775" cy="1152128"/>
          </a:xfrm>
        </p:spPr>
        <p:txBody>
          <a:bodyPr/>
          <a:lstStyle/>
          <a:p>
            <a:r>
              <a:rPr lang="pl-PL" sz="2000" dirty="0" err="1" smtClean="0"/>
              <a:t>Gullfoss</a:t>
            </a:r>
            <a:r>
              <a:rPr lang="pl-PL" sz="2000" dirty="0" smtClean="0"/>
              <a:t> </a:t>
            </a:r>
            <a:r>
              <a:rPr lang="pl-PL" sz="1200" dirty="0" smtClean="0"/>
              <a:t>– wodospad znajdujący się w Islandii. </a:t>
            </a:r>
            <a:r>
              <a:rPr lang="pl-PL" sz="1200" dirty="0" err="1" smtClean="0"/>
              <a:t>Gullfoss</a:t>
            </a:r>
            <a:r>
              <a:rPr lang="pl-PL" sz="1200" dirty="0" smtClean="0"/>
              <a:t> leży na rzece </a:t>
            </a:r>
            <a:r>
              <a:rPr lang="pl-PL" sz="1200" dirty="0" err="1" smtClean="0"/>
              <a:t>Hvítá</a:t>
            </a:r>
            <a:r>
              <a:rPr lang="pl-PL" sz="1200" dirty="0" smtClean="0"/>
              <a:t>. Składa się z dwóch kaskad, pierwsza mierzy 11 metrów w każdej sekundzie przepływa przez niego 400 metrów sześciennych wody</a:t>
            </a:r>
            <a:r>
              <a:rPr lang="pl-PL" sz="1200" b="0" dirty="0" smtClean="0"/>
              <a:t>.</a:t>
            </a:r>
            <a:endParaRPr lang="pl-PL" sz="1200" dirty="0"/>
          </a:p>
        </p:txBody>
      </p:sp>
      <p:pic>
        <p:nvPicPr>
          <p:cNvPr id="2050" name="Picture 2" descr="C:\Users\Ania\Documents\image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4046984" cy="172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Ania\Document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97152"/>
            <a:ext cx="403244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Ania\Documents\images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852937"/>
            <a:ext cx="404177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Ania\Documents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797152"/>
            <a:ext cx="4032448" cy="187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2000" cy="864096"/>
          </a:xfrm>
        </p:spPr>
        <p:txBody>
          <a:bodyPr/>
          <a:lstStyle/>
          <a:p>
            <a:r>
              <a:rPr lang="pl-PL" dirty="0" smtClean="0"/>
              <a:t>ZANANI ISLANDCZYCY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484784"/>
            <a:ext cx="4041648" cy="1217386"/>
          </a:xfrm>
        </p:spPr>
        <p:txBody>
          <a:bodyPr/>
          <a:lstStyle/>
          <a:p>
            <a:r>
              <a:rPr lang="pl-PL" sz="2000" dirty="0" err="1" smtClean="0"/>
              <a:t>Bríet</a:t>
            </a:r>
            <a:r>
              <a:rPr lang="pl-PL" sz="2000" dirty="0" smtClean="0"/>
              <a:t> </a:t>
            </a:r>
            <a:r>
              <a:rPr lang="pl-PL" sz="2000" dirty="0" err="1" smtClean="0"/>
              <a:t>Bjarnhéðinsdóttir</a:t>
            </a:r>
            <a:r>
              <a:rPr lang="pl-PL" sz="2000" dirty="0" smtClean="0"/>
              <a:t>-</a:t>
            </a:r>
            <a:r>
              <a:rPr lang="pl-PL" sz="1200" dirty="0" smtClean="0"/>
              <a:t>(1856-1939) </a:t>
            </a:r>
            <a:r>
              <a:rPr lang="pl-PL" sz="1200" i="1" dirty="0" smtClean="0"/>
              <a:t>sufrażystka walczyła uparcie o czynne i bierne prawo wyborcze dla kobiet .</a:t>
            </a:r>
            <a:endParaRPr lang="pl-PL" sz="1200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1484784"/>
            <a:ext cx="4041775" cy="1217386"/>
          </a:xfrm>
        </p:spPr>
        <p:txBody>
          <a:bodyPr/>
          <a:lstStyle/>
          <a:p>
            <a:r>
              <a:rPr lang="pl-PL" sz="2000" dirty="0" err="1" smtClean="0"/>
              <a:t>Steinn</a:t>
            </a:r>
            <a:r>
              <a:rPr lang="pl-PL" sz="2000" dirty="0" smtClean="0"/>
              <a:t> </a:t>
            </a:r>
            <a:r>
              <a:rPr lang="pl-PL" sz="2000" dirty="0" err="1" smtClean="0"/>
              <a:t>Steinarr</a:t>
            </a:r>
            <a:r>
              <a:rPr lang="pl-PL" sz="2000" dirty="0" smtClean="0"/>
              <a:t>- </a:t>
            </a:r>
            <a:r>
              <a:rPr lang="pl-PL" sz="1200" dirty="0" smtClean="0"/>
              <a:t>( 1908-1958)poeta pionier i innowator w Islandzkiej poezji w czasie kilku ostatnich dekad.</a:t>
            </a:r>
            <a:endParaRPr lang="pl-PL" sz="1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8" name="Symbol zastępczy zawartości 7" descr="Briet_Bjarnhedinsdottir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971800"/>
            <a:ext cx="2516226" cy="3886200"/>
          </a:xfrm>
        </p:spPr>
      </p:pic>
      <p:pic>
        <p:nvPicPr>
          <p:cNvPr id="5122" name="Picture 2" descr="C:\Users\Ania\Documents\A-2119183-1441375804-6279.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24944"/>
            <a:ext cx="295731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692696"/>
            <a:ext cx="8382000" cy="57606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MIASTA KTÓRE WARTO ZOBACZYĆ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3960440" cy="1008112"/>
          </a:xfrm>
        </p:spPr>
        <p:txBody>
          <a:bodyPr/>
          <a:lstStyle/>
          <a:p>
            <a:r>
              <a:rPr lang="pl-PL" sz="2000" dirty="0" err="1" smtClean="0"/>
              <a:t>Reykjavík</a:t>
            </a:r>
            <a:r>
              <a:rPr lang="pl-PL" sz="1400" b="0" dirty="0" smtClean="0"/>
              <a:t> </a:t>
            </a:r>
            <a:r>
              <a:rPr lang="pl-PL" sz="1400" dirty="0" smtClean="0"/>
              <a:t>– stolica oraz największe miasto Islandii, położone w jej południowo-zachodniej części nad Zatoką </a:t>
            </a:r>
            <a:r>
              <a:rPr lang="pl-PL" sz="1400" dirty="0" err="1" smtClean="0"/>
              <a:t>Faxa</a:t>
            </a:r>
            <a:r>
              <a:rPr lang="pl-PL" sz="1400" dirty="0" smtClean="0"/>
              <a:t>.</a:t>
            </a:r>
            <a:endParaRPr lang="pl-PL" sz="1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1772816"/>
            <a:ext cx="4041775" cy="1008112"/>
          </a:xfrm>
        </p:spPr>
        <p:txBody>
          <a:bodyPr/>
          <a:lstStyle/>
          <a:p>
            <a:r>
              <a:rPr lang="pl-PL" sz="2000" dirty="0" err="1" smtClean="0"/>
              <a:t>Reyðarfjörður</a:t>
            </a:r>
            <a:r>
              <a:rPr lang="pl-PL" b="0" dirty="0" smtClean="0"/>
              <a:t> </a:t>
            </a:r>
            <a:r>
              <a:rPr lang="pl-PL" sz="1400" b="0" dirty="0" smtClean="0"/>
              <a:t>– </a:t>
            </a:r>
            <a:r>
              <a:rPr lang="pl-PL" sz="1400" dirty="0" smtClean="0"/>
              <a:t>miasto we wschodniej Islandii, w regionie </a:t>
            </a:r>
            <a:r>
              <a:rPr lang="pl-PL" sz="1400" dirty="0" err="1" smtClean="0"/>
              <a:t>Austurland</a:t>
            </a:r>
            <a:endParaRPr lang="pl-PL" sz="1400" dirty="0"/>
          </a:p>
        </p:txBody>
      </p:sp>
      <p:pic>
        <p:nvPicPr>
          <p:cNvPr id="3074" name="Picture 2" descr="C:\Users\Ania\Documents\unnamed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3960440" cy="172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Ania\Documents\318971_r2_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3960440" cy="180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nia\Documents\GVA-1132x67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050" y="2852937"/>
            <a:ext cx="4041775" cy="172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Ania\Documents\1-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725144"/>
            <a:ext cx="403244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 O ISLANDII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i="1" dirty="0" smtClean="0"/>
              <a:t>Niemal całodobowy dzień- </a:t>
            </a:r>
            <a:r>
              <a:rPr lang="pl-PL" sz="1800" dirty="0" smtClean="0"/>
              <a:t>od czerwca do sierpnia jest tu widno niemal przez całą dobę.</a:t>
            </a:r>
          </a:p>
          <a:p>
            <a:r>
              <a:rPr lang="pl-PL" sz="1800" b="1" i="1" dirty="0" smtClean="0"/>
              <a:t>Najstarszy język Europy </a:t>
            </a:r>
            <a:r>
              <a:rPr lang="pl-PL" sz="1800" dirty="0" smtClean="0"/>
              <a:t>– język islandzki to najstarszy używany w Europie język.</a:t>
            </a:r>
          </a:p>
          <a:p>
            <a:r>
              <a:rPr lang="pl-PL" sz="1800" b="1" i="1" dirty="0" smtClean="0"/>
              <a:t>Fani ,,Coca- Coli’’ </a:t>
            </a:r>
            <a:r>
              <a:rPr lang="pl-PL" sz="1800" dirty="0" smtClean="0"/>
              <a:t>– Islandczycy spożywają najwięcej tego napoju w przeliczeniu na osobę na świecie.</a:t>
            </a:r>
          </a:p>
          <a:p>
            <a:r>
              <a:rPr lang="pl-PL" sz="1800" b="1" i="1" dirty="0" smtClean="0"/>
              <a:t>Długowieczność</a:t>
            </a:r>
            <a:r>
              <a:rPr lang="pl-PL" sz="1800" i="1" dirty="0" smtClean="0"/>
              <a:t>-</a:t>
            </a:r>
            <a:r>
              <a:rPr lang="pl-PL" sz="1800" dirty="0" smtClean="0"/>
              <a:t> Islandczycy mogą pochwalić się najdłuższą średnią życia na świecie.</a:t>
            </a:r>
          </a:p>
          <a:p>
            <a:r>
              <a:rPr lang="pl-PL" sz="1800" b="1" i="1" dirty="0" smtClean="0"/>
              <a:t>Pierwsza Pani Prezydent </a:t>
            </a:r>
            <a:r>
              <a:rPr lang="pl-PL" sz="1800" dirty="0" smtClean="0"/>
              <a:t>– w 1980 roku głową państwa została kobieta , stając się pierwszą na świecie Panią Prezydent wybraną w demokratycznych wyborach.</a:t>
            </a:r>
          </a:p>
          <a:p>
            <a:r>
              <a:rPr lang="pl-PL" sz="1800" b="1" i="1" dirty="0" smtClean="0"/>
              <a:t>Zachód Europy- </a:t>
            </a:r>
            <a:r>
              <a:rPr lang="pl-PL" sz="1800" dirty="0" smtClean="0"/>
              <a:t>na Islandii znajduje się najbardziej wysunięte na zachód Europy miejsce.</a:t>
            </a:r>
          </a:p>
          <a:p>
            <a:endParaRPr lang="pl-PL" sz="1800" dirty="0" smtClean="0"/>
          </a:p>
          <a:p>
            <a:endParaRPr lang="pl-PL" sz="1800" dirty="0"/>
          </a:p>
        </p:txBody>
      </p:sp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82000" cy="64807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NAJSLYNNIEJSZE KOŚCIÓŁY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3969640" cy="1296144"/>
          </a:xfrm>
        </p:spPr>
        <p:txBody>
          <a:bodyPr/>
          <a:lstStyle/>
          <a:p>
            <a:r>
              <a:rPr lang="pl-PL" sz="1600" dirty="0" err="1" smtClean="0"/>
              <a:t>Hallgrímskirkja</a:t>
            </a:r>
            <a:r>
              <a:rPr lang="pl-PL" sz="1200" dirty="0" smtClean="0"/>
              <a:t> – kościół w </a:t>
            </a:r>
            <a:r>
              <a:rPr lang="pl-PL" sz="1200" dirty="0" err="1" smtClean="0"/>
              <a:t>Reykjavíku</a:t>
            </a:r>
            <a:r>
              <a:rPr lang="pl-PL" sz="1200" dirty="0" smtClean="0"/>
              <a:t>, stolicy Islandii. Ma 74.5 m wysokości i jest drugim po </a:t>
            </a:r>
            <a:r>
              <a:rPr lang="pl-PL" sz="1200" dirty="0" err="1" smtClean="0"/>
              <a:t>Smáratorg</a:t>
            </a:r>
            <a:r>
              <a:rPr lang="pl-PL" sz="1200" dirty="0" smtClean="0"/>
              <a:t> 3 pod względem wysokości budynkiem Islandii</a:t>
            </a:r>
            <a:r>
              <a:rPr lang="pl-PL" dirty="0" smtClean="0"/>
              <a:t>. 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1412776"/>
            <a:ext cx="4041775" cy="1296144"/>
          </a:xfrm>
        </p:spPr>
        <p:txBody>
          <a:bodyPr/>
          <a:lstStyle/>
          <a:p>
            <a:r>
              <a:rPr lang="pl-PL" sz="2000" dirty="0" err="1" smtClean="0"/>
              <a:t>Buird</a:t>
            </a:r>
            <a:r>
              <a:rPr lang="pl-PL" sz="2000" dirty="0" smtClean="0"/>
              <a:t> </a:t>
            </a:r>
            <a:r>
              <a:rPr lang="pl-PL" sz="2000" dirty="0" err="1" smtClean="0"/>
              <a:t>Church</a:t>
            </a:r>
            <a:r>
              <a:rPr lang="pl-PL" sz="2000" dirty="0" smtClean="0"/>
              <a:t>- </a:t>
            </a:r>
            <a:r>
              <a:rPr lang="pl-PL" sz="1100" dirty="0" smtClean="0"/>
              <a:t>południowej części półwyspu </a:t>
            </a:r>
            <a:r>
              <a:rPr lang="pl-PL" sz="1100" dirty="0" err="1" smtClean="0"/>
              <a:t>Snaefellsnes</a:t>
            </a:r>
            <a:r>
              <a:rPr lang="pl-PL" sz="1100" dirty="0" smtClean="0"/>
              <a:t> znajduje się rezerwat przyrody </a:t>
            </a:r>
            <a:r>
              <a:rPr lang="pl-PL" sz="1100" dirty="0" err="1" smtClean="0"/>
              <a:t>Budahraun</a:t>
            </a:r>
            <a:r>
              <a:rPr lang="pl-PL" sz="1100" dirty="0" smtClean="0"/>
              <a:t> - pole lawy dochodzące do morza, powstałe jakieś 8000 lat temu po wybuchu wulkanu </a:t>
            </a:r>
            <a:r>
              <a:rPr lang="pl-PL" sz="1100" dirty="0" err="1" smtClean="0"/>
              <a:t>Budaklettur</a:t>
            </a:r>
            <a:r>
              <a:rPr lang="pl-PL" sz="1100" dirty="0" smtClean="0"/>
              <a:t>, na którym stoi drewniany, czarny kościółek, z cmentarzem, otoczony murem wykonanym z elementów lawy.</a:t>
            </a:r>
            <a:endParaRPr lang="pl-PL" sz="1100" dirty="0"/>
          </a:p>
        </p:txBody>
      </p:sp>
      <p:pic>
        <p:nvPicPr>
          <p:cNvPr id="4098" name="Picture 2" descr="C:\Users\Ania\Documents\location_img-3701-3844472974-14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852936"/>
            <a:ext cx="397497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Ania\Documents\images (4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6"/>
            <a:ext cx="3960440" cy="3240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DZIĘKUJE ZA UWAGĘ :)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HIPERŁĄCZA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https://pl.tripadvisor.com/Attractions-g189952-Activities-c47-t26-Iceland.html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http://www.islandia.org.pl/althing.html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https://pl.wikipedia.org/wiki/Islandia</a:t>
            </a:r>
            <a:endParaRPr lang="pl-PL" dirty="0"/>
          </a:p>
        </p:txBody>
      </p:sp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ISLANDIA</a:t>
            </a:r>
            <a:endParaRPr lang="pl-PL" sz="2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1600" dirty="0" smtClean="0"/>
              <a:t>To  państwo  położone w Europie Północnej  na wyspie Islandia i kilku mniejszych wyspach , m.in. Archipelag </a:t>
            </a:r>
            <a:r>
              <a:rPr lang="pl-PL" sz="1600" dirty="0" err="1" smtClean="0"/>
              <a:t>Vestmannaeyjar</a:t>
            </a:r>
            <a:r>
              <a:rPr lang="pl-PL" sz="1600" dirty="0" smtClean="0"/>
              <a:t> w północnej części Oceanu Atlantyckiego  Stolicą państwa jest </a:t>
            </a:r>
            <a:r>
              <a:rPr lang="pl-PL" sz="1600" b="1" i="1" dirty="0" err="1" smtClean="0"/>
              <a:t>Reykjavík</a:t>
            </a:r>
            <a:r>
              <a:rPr lang="pl-PL" sz="1600" b="1" i="1" dirty="0" smtClean="0"/>
              <a:t> </a:t>
            </a:r>
            <a:r>
              <a:rPr lang="pl-PL" sz="1600" dirty="0" smtClean="0"/>
              <a:t>. Islandia jest jednym z krajów nordyckich 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i="1" dirty="0" smtClean="0"/>
              <a:t>               FLAGA PAŃSTWA</a:t>
            </a:r>
          </a:p>
          <a:p>
            <a:endParaRPr lang="pl-PL" sz="2400" i="1" dirty="0" smtClean="0"/>
          </a:p>
          <a:p>
            <a:endParaRPr lang="pl-PL" sz="2400" i="1" dirty="0" smtClean="0"/>
          </a:p>
          <a:p>
            <a:endParaRPr lang="pl-PL" sz="2400" i="1" dirty="0" smtClean="0"/>
          </a:p>
          <a:p>
            <a:pPr>
              <a:buNone/>
            </a:pPr>
            <a:endParaRPr lang="pl-PL" sz="2400" i="1" dirty="0" smtClean="0"/>
          </a:p>
          <a:p>
            <a:pPr>
              <a:buNone/>
            </a:pPr>
            <a:endParaRPr lang="pl-PL" sz="2400" i="1" dirty="0" smtClean="0"/>
          </a:p>
          <a:p>
            <a:pPr>
              <a:buNone/>
            </a:pPr>
            <a:endParaRPr lang="pl-PL" sz="2400" i="1" dirty="0" smtClean="0"/>
          </a:p>
          <a:p>
            <a:pPr>
              <a:buNone/>
            </a:pPr>
            <a:r>
              <a:rPr lang="pl-PL" sz="2400" i="1" dirty="0" smtClean="0"/>
              <a:t>                HERB ISLANDII</a:t>
            </a:r>
          </a:p>
          <a:p>
            <a:pPr>
              <a:buNone/>
            </a:pPr>
            <a:endParaRPr lang="pl-PL" sz="2400" i="1" dirty="0" smtClean="0"/>
          </a:p>
          <a:p>
            <a:pPr>
              <a:buNone/>
            </a:pPr>
            <a:endParaRPr lang="pl-PL" sz="2400" i="1" dirty="0" smtClean="0"/>
          </a:p>
          <a:p>
            <a:pPr>
              <a:buNone/>
            </a:pPr>
            <a:endParaRPr lang="pl-PL" sz="2400" i="1" dirty="0"/>
          </a:p>
        </p:txBody>
      </p:sp>
      <p:pic>
        <p:nvPicPr>
          <p:cNvPr id="1026" name="Picture 2" descr="C:\Users\Ania\Documents\800px-Flag_of_Icelan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288032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Ania\Documents\800px-Coat_of_arms_of_Icelan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331236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7632848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899592" y="594928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 smtClean="0"/>
              <a:t>MAPA ISLANDII</a:t>
            </a:r>
            <a:endParaRPr lang="pl-PL" sz="28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ISLANDII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OSADNICTWO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         ZAŁOŻENIE ALTHING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600" dirty="0" smtClean="0"/>
              <a:t>Pierwszymi ludźmi, którzy zamieszkiwali Islandię byli</a:t>
            </a:r>
            <a:r>
              <a:rPr lang="pl-PL" sz="1600" b="1" i="1" dirty="0" smtClean="0"/>
              <a:t> irlandzcy</a:t>
            </a:r>
            <a:r>
              <a:rPr lang="pl-PL" sz="1600" dirty="0" smtClean="0"/>
              <a:t> </a:t>
            </a:r>
            <a:r>
              <a:rPr lang="pl-PL" sz="1600" b="1" i="1" dirty="0" smtClean="0"/>
              <a:t>mnisi</a:t>
            </a:r>
            <a:r>
              <a:rPr lang="pl-PL" sz="1600" dirty="0" smtClean="0"/>
              <a:t>, którzy osiedlili się tam najprawdopodobniej w </a:t>
            </a:r>
            <a:r>
              <a:rPr lang="pl-PL" sz="1600" b="1" i="1" dirty="0" smtClean="0"/>
              <a:t>VIII w</a:t>
            </a:r>
            <a:r>
              <a:rPr lang="pl-PL" sz="1600" dirty="0" smtClean="0"/>
              <a:t>. Przypuszcza się, że mnisi opuścili Islandię na krótko przed przybyciem </a:t>
            </a:r>
            <a:r>
              <a:rPr lang="pl-PL" sz="1600" b="1" i="1" dirty="0" smtClean="0"/>
              <a:t>Normanów</a:t>
            </a:r>
            <a:r>
              <a:rPr lang="pl-PL" sz="1600" dirty="0" smtClean="0"/>
              <a:t>, którzy stopniowo skolonizowali wyspę w latach </a:t>
            </a:r>
            <a:r>
              <a:rPr lang="pl-PL" sz="1600" b="1" i="1" dirty="0" smtClean="0"/>
              <a:t>870–930</a:t>
            </a:r>
            <a:r>
              <a:rPr lang="pl-PL" sz="1600" dirty="0" smtClean="0"/>
              <a:t>. Islandia była przez to ostatnim zasiedlonym krajem europejskim. Są różne teorie na ten temat.</a:t>
            </a:r>
            <a:endParaRPr lang="pl-PL" sz="16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600" b="1" i="1" dirty="0" smtClean="0"/>
              <a:t>W 930</a:t>
            </a:r>
            <a:r>
              <a:rPr lang="pl-PL" sz="1600" dirty="0" smtClean="0"/>
              <a:t>, pod koniec okresu osadnictwa, odbył się pierwszy </a:t>
            </a:r>
            <a:r>
              <a:rPr lang="pl-PL" sz="1600" b="1" i="1" dirty="0" err="1" smtClean="0"/>
              <a:t>Althing</a:t>
            </a:r>
            <a:r>
              <a:rPr lang="pl-PL" sz="1600" dirty="0" smtClean="0"/>
              <a:t> </a:t>
            </a:r>
            <a:r>
              <a:rPr lang="pl-PL" sz="1600" b="1" i="1" dirty="0" smtClean="0"/>
              <a:t>– zgromadzenie wolnych mieszkańców Islandii, mające kompetencje ustawodawcze i sądownicze. </a:t>
            </a:r>
            <a:r>
              <a:rPr lang="pl-PL" sz="1600" dirty="0" smtClean="0"/>
              <a:t>Na obrady </a:t>
            </a:r>
            <a:r>
              <a:rPr lang="pl-PL" sz="1600" dirty="0" err="1" smtClean="0"/>
              <a:t>Althingu</a:t>
            </a:r>
            <a:r>
              <a:rPr lang="pl-PL" sz="1600" dirty="0" smtClean="0"/>
              <a:t> przybywały tłumy rolników z rodzinami, kupców, rzemieślników, wędrowców. Było to najważniejsze wydarzenie społeczne na wyspie w ciągu roku.</a:t>
            </a:r>
          </a:p>
          <a:p>
            <a:pPr algn="ctr">
              <a:buNone/>
            </a:pPr>
            <a:r>
              <a:rPr lang="pl-PL" sz="1600" dirty="0" smtClean="0"/>
              <a:t>     W średniowiecznej Islandii istniały także cztery sądy lokalne oraz system zgromadzeń regionalnych, którym przewodzili wodzowie. </a:t>
            </a:r>
          </a:p>
          <a:p>
            <a:endParaRPr lang="pl-PL" sz="1600" dirty="0"/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aw_spea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692696"/>
            <a:ext cx="4248471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339752" y="602128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lgerian" pitchFamily="82" charset="0"/>
              </a:rPr>
              <a:t>ALTHING W DAWNYCH CZASACH (zgromadzenie)</a:t>
            </a:r>
            <a:endParaRPr lang="pl-PL" sz="2000" dirty="0">
              <a:latin typeface="Algerian" pitchFamily="82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12664395a40232133447d33247d3834363838333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7128792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043608" y="587727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Najstarszy parlament w europie i tam odbywa się </a:t>
            </a:r>
            <a:r>
              <a:rPr lang="pl-PL" b="1" i="1" dirty="0" err="1" smtClean="0"/>
              <a:t>Althing</a:t>
            </a:r>
            <a:r>
              <a:rPr lang="pl-PL" b="1" i="1" dirty="0" smtClean="0"/>
              <a:t> (zgromadzenie)</a:t>
            </a:r>
            <a:endParaRPr lang="pl-PL" b="1" i="1" dirty="0"/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USTRÓJ POLITYCZNY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Islandia jest republiką zgodnie z obowiązującą konstytucją z </a:t>
            </a:r>
            <a:r>
              <a:rPr lang="pl-PL" sz="2000" b="1" dirty="0" smtClean="0"/>
              <a:t>1944</a:t>
            </a:r>
            <a:r>
              <a:rPr lang="pl-PL" sz="2000" dirty="0" smtClean="0"/>
              <a:t>. Głową państwa jest prezydent, który wybierany jest w wyborach powszechnych i bezpośrednich co </a:t>
            </a:r>
            <a:r>
              <a:rPr lang="pl-PL" sz="2000" b="1" dirty="0" smtClean="0"/>
              <a:t>4 lata</a:t>
            </a:r>
            <a:r>
              <a:rPr lang="pl-PL" sz="2000" dirty="0" smtClean="0"/>
              <a:t>. Jednak kompetencje prezydenta są mocno ograniczone, a głównym podmiotem władzy ustawodawczej jest 1-izbowy parlament, </a:t>
            </a:r>
            <a:r>
              <a:rPr lang="pl-PL" sz="2000" dirty="0" err="1" smtClean="0"/>
              <a:t>Althing</a:t>
            </a:r>
            <a:r>
              <a:rPr lang="pl-PL" sz="2000" dirty="0" smtClean="0"/>
              <a:t> .Parlament liczy 63 członków. Są oni wybierani na 4-letnią kadencję według systemu proporcjonalnego. Szefem rządu jest, wyznaczany przez prezydenta, premier, który wraz z resztą gabinetu stanowi władzę wykonawczą. Rząd musi posiadać zaufanie parlamentu, przed którym ponosi odpowiedzialność</a:t>
            </a:r>
            <a:endParaRPr lang="pl-PL" sz="2000" dirty="0"/>
          </a:p>
        </p:txBody>
      </p:sp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OBECNY PREZYDENT ISLANDII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64088" y="1988840"/>
            <a:ext cx="3383280" cy="4617720"/>
          </a:xfrm>
        </p:spPr>
        <p:txBody>
          <a:bodyPr/>
          <a:lstStyle/>
          <a:p>
            <a:pPr algn="ctr"/>
            <a:r>
              <a:rPr lang="pl-PL" sz="1800" b="1" i="1" dirty="0" err="1" smtClean="0"/>
              <a:t>Guðni</a:t>
            </a:r>
            <a:r>
              <a:rPr lang="pl-PL" sz="1800" b="1" i="1" dirty="0" smtClean="0"/>
              <a:t> </a:t>
            </a:r>
            <a:r>
              <a:rPr lang="pl-PL" sz="1800" b="1" i="1" dirty="0" err="1" smtClean="0"/>
              <a:t>Thorlacius</a:t>
            </a:r>
            <a:r>
              <a:rPr lang="pl-PL" sz="1800" b="1" i="1" dirty="0" smtClean="0"/>
              <a:t> </a:t>
            </a:r>
            <a:r>
              <a:rPr lang="pl-PL" sz="1800" b="1" i="1" dirty="0" err="1" smtClean="0"/>
              <a:t>Jóhannesson</a:t>
            </a:r>
            <a:r>
              <a:rPr lang="pl-PL" dirty="0" smtClean="0"/>
              <a:t>  </a:t>
            </a:r>
          </a:p>
          <a:p>
            <a:r>
              <a:rPr lang="pl-PL" sz="1600" dirty="0" smtClean="0"/>
              <a:t>Islandzki  polityk, historyk i nauczyciel akademicki, wykładowca Uniwersytetu Islandzkiego. Od 1 sierpnia 2016 prezydent Islandii .</a:t>
            </a:r>
          </a:p>
          <a:p>
            <a:endParaRPr lang="pl-PL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  <p:pic>
        <p:nvPicPr>
          <p:cNvPr id="1026" name="Picture 2" descr="C:\Users\Ania\Documents\Guðni_Th._Jóhannesson_(201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4495800" cy="549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PODZAIŁ ADMINISTRACYJNY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Islandia pod zielona jest na 23 regiony oraz 14 niezależnych miast. Na poziomie lokalnym wyróżnia się 104 gminy. które zajmują się oświatą, transportem i zagospodarowaniem przestrzeni. Islandia jest też podzielona na 8 okręgów sądowych, które są zgrupowaniami. Obecnie jest tylko 6 okręgów wyborczych, a ich zasięg i liczba mandatów bardziej odpowiada liczbie ludności na danym obszarze. </a:t>
            </a:r>
            <a:endParaRPr lang="pl-PL" sz="2000" dirty="0"/>
          </a:p>
        </p:txBody>
      </p:sp>
    </p:spTree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230</TotalTime>
  <Words>501</Words>
  <Application>Microsoft Office PowerPoint</Application>
  <PresentationFormat>Pokaz na ekranie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Wielkomiejski</vt:lpstr>
      <vt:lpstr>ISLANDIA</vt:lpstr>
      <vt:lpstr>ISLANDIA</vt:lpstr>
      <vt:lpstr>Slajd 3</vt:lpstr>
      <vt:lpstr>HISTORIA ISLANDII</vt:lpstr>
      <vt:lpstr>Slajd 5</vt:lpstr>
      <vt:lpstr>Slajd 6</vt:lpstr>
      <vt:lpstr>USTRÓJ POLITYCZNY</vt:lpstr>
      <vt:lpstr>OBECNY PREZYDENT ISLANDII</vt:lpstr>
      <vt:lpstr>PODZAIŁ ADMINISTRACYJNY </vt:lpstr>
      <vt:lpstr>LUDNOŚC</vt:lpstr>
      <vt:lpstr>JEDNE Z WIELU PIĘKNYCH  MIEJSC NA ISLANDII</vt:lpstr>
      <vt:lpstr>ZANANI ISLANDCZYCY</vt:lpstr>
      <vt:lpstr>MIASTA KTÓRE WARTO ZOBACZYĆ </vt:lpstr>
      <vt:lpstr>CIEKAWOSTKI O ISLANDII</vt:lpstr>
      <vt:lpstr>NAJSLYNNIEJSZE KOŚCIÓŁY </vt:lpstr>
      <vt:lpstr>DZIĘKUJE ZA UWAGĘ :)</vt:lpstr>
      <vt:lpstr>HIPERŁĄCZA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ISLANDII</dc:title>
  <dc:creator>Windows User</dc:creator>
  <cp:lastModifiedBy>admin</cp:lastModifiedBy>
  <cp:revision>27</cp:revision>
  <dcterms:created xsi:type="dcterms:W3CDTF">2020-04-30T12:30:53Z</dcterms:created>
  <dcterms:modified xsi:type="dcterms:W3CDTF">2020-05-18T08:43:37Z</dcterms:modified>
</cp:coreProperties>
</file>