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Prvotné náboženstvá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395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Úcta a viera z dravých zvierat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670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dravé zvieratá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60728" y="2011680"/>
            <a:ext cx="3934436" cy="420624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Verili že úcta k určitému zvieraťu ich kmeňu poskytuje ochranu </a:t>
            </a:r>
            <a:endParaRPr lang="sk-SK" sz="3200" dirty="0"/>
          </a:p>
        </p:txBody>
      </p:sp>
      <p:pic>
        <p:nvPicPr>
          <p:cNvPr id="4098" name="Picture 2" descr="http://www.ancient-origins.net/sites/default/files/field/image/worship-cat-egyp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831" y="1849920"/>
            <a:ext cx="7613125" cy="48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31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Viera v sny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958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Viera v sny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094457" y="2011363"/>
            <a:ext cx="4754880" cy="420624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Ľuďom sa snívalo o zosnulých predkoch, ktorých v dôsledku toho považovali za živých</a:t>
            </a:r>
          </a:p>
          <a:p>
            <a:r>
              <a:rPr lang="sk-SK" sz="3600" dirty="0" smtClean="0"/>
              <a:t>Verili v pôsobenie neosobnej sily </a:t>
            </a:r>
            <a:endParaRPr lang="sk-SK" sz="3600" dirty="0"/>
          </a:p>
        </p:txBody>
      </p:sp>
      <p:pic>
        <p:nvPicPr>
          <p:cNvPr id="5122" name="Picture 2" descr="http://static3.machteamsoft.ro/albums/pictures/profile/809/7645809_tryky--sweet-dreams--my-love---17jdc13b--print_91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5" t="2809" r="1110" b="40359"/>
          <a:stretch/>
        </p:blipFill>
        <p:spPr bwMode="auto">
          <a:xfrm>
            <a:off x="127618" y="2139192"/>
            <a:ext cx="6910746" cy="40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83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mýtus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148542" cy="420624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Viera sa posúvala z generácie na generáciu cez mýty</a:t>
            </a:r>
          </a:p>
          <a:p>
            <a:r>
              <a:rPr lang="sk-SK" sz="3200" dirty="0" smtClean="0"/>
              <a:t>Sú tu príbehy, ktoré sa ústne tradovali</a:t>
            </a:r>
            <a:endParaRPr lang="sk-SK" sz="3200" dirty="0"/>
          </a:p>
        </p:txBody>
      </p:sp>
      <p:pic>
        <p:nvPicPr>
          <p:cNvPr id="6146" name="Picture 2" descr="http://img.socioambiental.org/d/331088-1/poseidon_marti_2008peq.jpg?g2_GALLERYSID=TMP_SESSION_ID_DI_NOISSES_PM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0172" y="2014630"/>
            <a:ext cx="7004517" cy="46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06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kozmogónia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701093" y="2011680"/>
            <a:ext cx="3284177" cy="420624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To sú mýty o vzniku sveta</a:t>
            </a:r>
            <a:endParaRPr lang="sk-SK" sz="3600" dirty="0"/>
          </a:p>
        </p:txBody>
      </p:sp>
      <p:pic>
        <p:nvPicPr>
          <p:cNvPr id="7170" name="Picture 2" descr="https://encrypted-tbn0.gstatic.com/images?q=tbn:ANd9GcTbC8ZDgA3VvxjVhtE2TbBLoippPQUFLTvXBk2je2g6-NjQQPygp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66" y="1942342"/>
            <a:ext cx="6744740" cy="479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3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mágia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Pomocou nej sa ľudia snažia nakloniť si boha na svoju stranu. 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xmlns="" val="39989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Základné typy mágie starých kmeňov a rodov: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Homeopatická </a:t>
            </a:r>
            <a:r>
              <a:rPr lang="sk-SK" b="0" dirty="0" smtClean="0"/>
              <a:t>– založená na podobnosti</a:t>
            </a:r>
            <a:endParaRPr lang="sk-SK" b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Dotyková mágia</a:t>
            </a:r>
            <a:r>
              <a:rPr lang="sk-SK" b="0" dirty="0" smtClean="0"/>
              <a:t> – založená na zákone dotyku</a:t>
            </a:r>
            <a:endParaRPr lang="sk-SK" dirty="0"/>
          </a:p>
        </p:txBody>
      </p:sp>
      <p:pic>
        <p:nvPicPr>
          <p:cNvPr id="8194" name="Picture 2" descr="http://cs.medixa.org/media/image/2-homeopat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854590"/>
            <a:ext cx="4756150" cy="31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rvivalsherpa.files.wordpress.com/2014/02/dscn03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14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Dotyková mágia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2400" dirty="0" smtClean="0"/>
              <a:t>Praktizovala sa v </a:t>
            </a:r>
            <a:r>
              <a:rPr lang="sk-SK" sz="2400" dirty="0" smtClean="0"/>
              <a:t>obradoch, </a:t>
            </a:r>
            <a:r>
              <a:rPr lang="sk-SK" sz="2400" dirty="0" smtClean="0"/>
              <a:t>v ktorých malo byť ublížené nepriateľom.</a:t>
            </a:r>
          </a:p>
          <a:p>
            <a:r>
              <a:rPr lang="sk-SK" sz="2400" dirty="0" smtClean="0"/>
              <a:t>Voskovú figúrku postupne pálili nad ohňom. </a:t>
            </a:r>
          </a:p>
          <a:p>
            <a:r>
              <a:rPr lang="sk-SK" sz="2400" dirty="0" smtClean="0"/>
              <a:t>Do vosku vložili nepriateľove vlasy, nechty, mihalnice, zuby alebo sliny. </a:t>
            </a:r>
          </a:p>
          <a:p>
            <a:endParaRPr lang="sk-SK" sz="2400" dirty="0"/>
          </a:p>
          <a:p>
            <a:endParaRPr lang="sk-SK" dirty="0"/>
          </a:p>
        </p:txBody>
      </p:sp>
      <p:pic>
        <p:nvPicPr>
          <p:cNvPr id="9220" name="Picture 4" descr="https://survivalsherpa.files.wordpress.com/2014/02/dscn03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331840"/>
            <a:ext cx="4754562" cy="3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88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Homeopatická mágia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800" dirty="0" smtClean="0"/>
              <a:t>Praktizovali ju na Sumatre</a:t>
            </a:r>
          </a:p>
          <a:p>
            <a:r>
              <a:rPr lang="sk-SK" sz="2800" dirty="0"/>
              <a:t>Pred pôrodom kreslili muži na vnútorné steny jaskýň postup pôrodu, lebo verili, že im to zabezpečí ochranu dieťaťa aj matky pri pôrode </a:t>
            </a:r>
          </a:p>
        </p:txBody>
      </p:sp>
      <p:pic>
        <p:nvPicPr>
          <p:cNvPr id="11266" name="Picture 2" descr="https://eprakone.files.wordpress.com/2015/03/mc3a1gia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781" y="1944251"/>
            <a:ext cx="4770023" cy="477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5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Človek je tvor zvedavý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2507912"/>
          </a:xfrm>
        </p:spPr>
        <p:txBody>
          <a:bodyPr>
            <a:noAutofit/>
          </a:bodyPr>
          <a:lstStyle/>
          <a:p>
            <a:r>
              <a:rPr lang="sk-SK" sz="19900" dirty="0" smtClean="0"/>
              <a:t>?</a:t>
            </a:r>
            <a:endParaRPr lang="sk-SK" sz="19900" dirty="0"/>
          </a:p>
        </p:txBody>
      </p:sp>
    </p:spTree>
    <p:extLst>
      <p:ext uri="{BB962C8B-B14F-4D97-AF65-F5344CB8AC3E}">
        <p14:creationId xmlns:p14="http://schemas.microsoft.com/office/powerpoint/2010/main" xmlns="" val="35259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homeopatia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3534436" cy="420624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Je systém liečby založenej na použití nulových koncentrácií liečiv</a:t>
            </a:r>
            <a:r>
              <a:rPr lang="sk-SK" sz="3200" dirty="0" smtClean="0"/>
              <a:t>.</a:t>
            </a:r>
            <a:endParaRPr lang="sk-SK" sz="3200" dirty="0" smtClean="0"/>
          </a:p>
        </p:txBody>
      </p:sp>
      <p:pic>
        <p:nvPicPr>
          <p:cNvPr id="10242" name="Picture 2" descr="http://zijuscrohnem.cz/wp-content/uploads/2012/06/tabletk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058" y="2011680"/>
            <a:ext cx="6131794" cy="45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27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Princípy homeopatie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800" dirty="0" smtClean="0"/>
              <a:t>Princíp podobnosti</a:t>
            </a:r>
          </a:p>
          <a:p>
            <a:r>
              <a:rPr lang="sk-SK" dirty="0" smtClean="0"/>
              <a:t>Hovorí, že látka vyvolávajúca u zdravého človeka určité príznaky vraj dokáže liečiť chorého, ktorého choroba sa prejavuje podobnými príznakmi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2800" dirty="0" smtClean="0"/>
              <a:t>Princíp nekonečne malých dávok</a:t>
            </a:r>
          </a:p>
          <a:p>
            <a:r>
              <a:rPr lang="sk-SK" dirty="0" smtClean="0"/>
              <a:t>Podľa tohto princípu je prípravok tým viac účinnejší, čím menej pôvodnej účinnej látky obsahuje, to znamená, čím viac je zriedený</a:t>
            </a:r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Potenciácia</a:t>
            </a:r>
            <a:r>
              <a:rPr lang="sk-SK" dirty="0" smtClean="0"/>
              <a:t> a dynamizácia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Tieto dva princípy spočívajú v tom, že </a:t>
            </a:r>
            <a:r>
              <a:rPr lang="sk-SK" sz="2800" dirty="0" err="1" smtClean="0"/>
              <a:t>homeopatiká</a:t>
            </a:r>
            <a:r>
              <a:rPr lang="sk-SK" sz="2800" dirty="0" smtClean="0"/>
              <a:t> sú pripravované postupným riedením (</a:t>
            </a:r>
            <a:r>
              <a:rPr lang="sk-SK" sz="2800" dirty="0" err="1" smtClean="0"/>
              <a:t>potenciácia</a:t>
            </a:r>
            <a:r>
              <a:rPr lang="sk-SK" sz="2800" dirty="0" smtClean="0"/>
              <a:t>) a vždy následným potrasením (dynamizácia)</a:t>
            </a:r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Potenciácia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05343" y="2011680"/>
            <a:ext cx="9800113" cy="420624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Liečivá látka sa do konečnej koncentrácie zrieďuje (</a:t>
            </a:r>
            <a:r>
              <a:rPr lang="sk-SK" sz="2800" dirty="0" err="1" smtClean="0"/>
              <a:t>potencuje</a:t>
            </a:r>
            <a:r>
              <a:rPr lang="sk-SK" sz="2800" dirty="0" smtClean="0"/>
              <a:t>). Táto látka sa pridá k riedidlu (najčastejšie k vode či zriedenému liehu) v pomere buď 1 : 9 (označuje sa ako D1) alebo 1 : 99 (označuje sa C1) a zmes sa pretriasaním mieša. Z takto premiešanej zmesi sa opäť vezme jeden diel, ktorý sa v rovnakom pomere zmieša s riedidlom a rovnakým spôsobom spracúva. Každé ďalšie riedenie sa označuje zväčšením indexu o jednotku (napr. D</a:t>
            </a:r>
            <a:r>
              <a:rPr lang="sk-SK" sz="2800" baseline="30000" dirty="0" smtClean="0"/>
              <a:t>2</a:t>
            </a:r>
            <a:r>
              <a:rPr lang="sk-SK" sz="2800" dirty="0" smtClean="0"/>
              <a:t>, D</a:t>
            </a:r>
            <a:r>
              <a:rPr lang="sk-SK" sz="2800" baseline="30000" dirty="0" smtClean="0"/>
              <a:t>3</a:t>
            </a:r>
            <a:r>
              <a:rPr lang="sk-SK" sz="2800" dirty="0" smtClean="0"/>
              <a:t>... </a:t>
            </a:r>
            <a:r>
              <a:rPr lang="sk-SK" sz="2800" dirty="0" err="1" smtClean="0"/>
              <a:t>Dx</a:t>
            </a:r>
            <a:r>
              <a:rPr lang="sk-SK" sz="2800" dirty="0" smtClean="0"/>
              <a:t>, resp. C</a:t>
            </a:r>
            <a:r>
              <a:rPr lang="sk-SK" sz="2800" baseline="30000" dirty="0" smtClean="0"/>
              <a:t>2</a:t>
            </a:r>
            <a:r>
              <a:rPr lang="sk-SK" sz="2800" dirty="0" smtClean="0"/>
              <a:t>, C</a:t>
            </a:r>
            <a:r>
              <a:rPr lang="sk-SK" sz="2800" baseline="30000" dirty="0" smtClean="0"/>
              <a:t>3</a:t>
            </a:r>
            <a:r>
              <a:rPr lang="sk-SK" sz="2800" dirty="0" smtClean="0"/>
              <a:t> ...</a:t>
            </a:r>
            <a:r>
              <a:rPr lang="sk-SK" sz="2800" dirty="0" err="1" smtClean="0"/>
              <a:t>C</a:t>
            </a:r>
            <a:r>
              <a:rPr lang="sk-SK" sz="2800" baseline="30000" dirty="0" err="1" smtClean="0"/>
              <a:t>x</a:t>
            </a:r>
            <a:endParaRPr lang="sk-SK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dynamizácia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05343" y="2011680"/>
            <a:ext cx="9865427" cy="420624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Zmiešavanie</a:t>
            </a:r>
            <a:r>
              <a:rPr lang="sk-SK" sz="2800" dirty="0" smtClean="0"/>
              <a:t> pri </a:t>
            </a:r>
            <a:r>
              <a:rPr lang="sk-SK" sz="2800" dirty="0" err="1" smtClean="0"/>
              <a:t>potenciácii</a:t>
            </a:r>
            <a:r>
              <a:rPr lang="sk-SK" sz="2800" dirty="0" smtClean="0"/>
              <a:t> sa nazýva dynamizácia. Týmto </a:t>
            </a:r>
            <a:r>
              <a:rPr lang="sk-SK" sz="2800" dirty="0" err="1" smtClean="0"/>
              <a:t>zmiešavaním</a:t>
            </a:r>
            <a:r>
              <a:rPr lang="sk-SK" sz="2800" dirty="0" smtClean="0"/>
              <a:t> sa z látky uvoľňuje jej „duchovná esencia", ktorá je v nedynamizovanom stave „zviazaná hmotou" a má byť vlastným nositeľom účinku. Liečivo od určitého riedenia (D</a:t>
            </a:r>
            <a:r>
              <a:rPr lang="sk-SK" sz="2800" baseline="30000" dirty="0" smtClean="0"/>
              <a:t>24</a:t>
            </a:r>
            <a:r>
              <a:rPr lang="sk-SK" sz="2800" dirty="0" smtClean="0"/>
              <a:t>, resp. C</a:t>
            </a:r>
            <a:r>
              <a:rPr lang="sk-SK" sz="2800" baseline="30000" dirty="0" smtClean="0"/>
              <a:t>12</a:t>
            </a:r>
            <a:r>
              <a:rPr lang="sk-SK" sz="2800" dirty="0" smtClean="0"/>
              <a:t>) už štatisticky neobsahuje ani jedinú molekulu východiskovej látky a tvorí ho buď samotný cukor (pri </a:t>
            </a:r>
            <a:r>
              <a:rPr lang="sk-SK" sz="2800" dirty="0" err="1" smtClean="0"/>
              <a:t>granuliach</a:t>
            </a:r>
            <a:r>
              <a:rPr lang="sk-SK" sz="2800" dirty="0" smtClean="0"/>
              <a:t> alebo </a:t>
            </a:r>
            <a:r>
              <a:rPr lang="sk-SK" sz="2800" dirty="0" err="1" smtClean="0"/>
              <a:t>globuliach</a:t>
            </a:r>
            <a:r>
              <a:rPr lang="sk-SK" sz="2800" dirty="0" smtClean="0"/>
              <a:t>) alebo rozpúšťadlo, zvyčajne zriedené liehom (pri roztokoch - kvapkách).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Registrácia </a:t>
            </a:r>
            <a:r>
              <a:rPr lang="sk-SK" dirty="0" err="1" smtClean="0"/>
              <a:t>homeopatík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Hoci sa </a:t>
            </a:r>
            <a:r>
              <a:rPr lang="sk-SK" sz="2800" dirty="0" err="1" smtClean="0"/>
              <a:t>homeopatom</a:t>
            </a:r>
            <a:r>
              <a:rPr lang="sk-SK" sz="2800" dirty="0" smtClean="0"/>
              <a:t> nepodarilo dokázať účinok </a:t>
            </a:r>
            <a:r>
              <a:rPr lang="sk-SK" sz="2800" dirty="0" err="1" smtClean="0"/>
              <a:t>homeopatík</a:t>
            </a:r>
            <a:r>
              <a:rPr lang="sk-SK" sz="2800" dirty="0" smtClean="0"/>
              <a:t>, presadili, že </a:t>
            </a:r>
            <a:r>
              <a:rPr lang="sk-SK" sz="2800" dirty="0" err="1" smtClean="0"/>
              <a:t>homeopatiká</a:t>
            </a:r>
            <a:r>
              <a:rPr lang="sk-SK" sz="2800" dirty="0" smtClean="0"/>
              <a:t> sú registrované (teda povolené na používanie ako liečivá) bez akéhokoľvek potvrdenia liečebnej účinnosti. 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v krajinách, kde by pri registračnej procedúre museli svoju účinnosť preukázať (napr. v Nórsku), nie je zaregistrovaný jediný homeopatický prípravok.</a:t>
            </a:r>
            <a:endParaRPr lang="sk-SK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Dôsledky užívania </a:t>
            </a:r>
            <a:r>
              <a:rPr lang="sk-SK" dirty="0" err="1" smtClean="0"/>
              <a:t>homeopatík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Samotná homeopatická literatúra hovorí o zmenách psychiky, ktoré sú sprevádzané rôznymi mystickými zážitkami, napr. sny mytologického charakteru</a:t>
            </a:r>
            <a:endParaRPr lang="sk-SK" sz="3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sirup </a:t>
            </a:r>
            <a:r>
              <a:rPr lang="sk-SK" dirty="0" err="1" smtClean="0"/>
              <a:t>STodal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84242" y="1985801"/>
            <a:ext cx="4754880" cy="42062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sk-SK" sz="4900" dirty="0" smtClean="0"/>
          </a:p>
          <a:p>
            <a:r>
              <a:rPr lang="sk-SK" sz="4900" dirty="0" smtClean="0"/>
              <a:t>Liečivá: 100 g sirupu obsahuje: </a:t>
            </a:r>
          </a:p>
          <a:p>
            <a:r>
              <a:rPr lang="sk-SK" sz="4900" dirty="0" err="1" smtClean="0"/>
              <a:t>Pulsatilla</a:t>
            </a:r>
            <a:r>
              <a:rPr lang="sk-SK" sz="4900" dirty="0" smtClean="0"/>
              <a:t> (Poniklec lúčny) 6 </a:t>
            </a:r>
            <a:r>
              <a:rPr lang="sk-SK" sz="4900" dirty="0" smtClean="0"/>
              <a:t>CH………………………..</a:t>
            </a:r>
            <a:r>
              <a:rPr lang="sk-SK" sz="4900" dirty="0" smtClean="0"/>
              <a:t>0,95 g </a:t>
            </a:r>
          </a:p>
          <a:p>
            <a:r>
              <a:rPr lang="sk-SK" sz="4900" dirty="0" err="1" smtClean="0"/>
              <a:t>Antimonium</a:t>
            </a:r>
            <a:r>
              <a:rPr lang="sk-SK" sz="4900" dirty="0" smtClean="0"/>
              <a:t> </a:t>
            </a:r>
            <a:r>
              <a:rPr lang="sk-SK" sz="4900" dirty="0" err="1" smtClean="0"/>
              <a:t>tartaricum</a:t>
            </a:r>
            <a:r>
              <a:rPr lang="sk-SK" sz="4900" dirty="0" smtClean="0"/>
              <a:t> (</a:t>
            </a:r>
            <a:r>
              <a:rPr lang="sk-SK" sz="4900" dirty="0" err="1" smtClean="0"/>
              <a:t>Vinan</a:t>
            </a:r>
            <a:r>
              <a:rPr lang="sk-SK" sz="4900" dirty="0" smtClean="0"/>
              <a:t> </a:t>
            </a:r>
            <a:r>
              <a:rPr lang="sk-SK" sz="4900" dirty="0" err="1" smtClean="0"/>
              <a:t>antimonito</a:t>
            </a:r>
            <a:r>
              <a:rPr lang="sk-SK" sz="4900" dirty="0" smtClean="0"/>
              <a:t> draselný) 6 CH</a:t>
            </a:r>
            <a:r>
              <a:rPr lang="sk-SK" sz="4900" dirty="0" smtClean="0"/>
              <a:t>……….....</a:t>
            </a:r>
            <a:r>
              <a:rPr lang="sk-SK" sz="4900" dirty="0" smtClean="0"/>
              <a:t>0,95 g </a:t>
            </a:r>
          </a:p>
          <a:p>
            <a:r>
              <a:rPr lang="sk-SK" sz="4900" dirty="0" err="1" smtClean="0"/>
              <a:t>Rumex</a:t>
            </a:r>
            <a:r>
              <a:rPr lang="sk-SK" sz="4900" dirty="0" smtClean="0"/>
              <a:t> </a:t>
            </a:r>
            <a:r>
              <a:rPr lang="sk-SK" sz="4900" dirty="0" err="1" smtClean="0"/>
              <a:t>crispus</a:t>
            </a:r>
            <a:r>
              <a:rPr lang="sk-SK" sz="4900" dirty="0" smtClean="0"/>
              <a:t> (Štiav kučeravý) 6 CH </a:t>
            </a:r>
            <a:r>
              <a:rPr lang="sk-SK" sz="4900" dirty="0" smtClean="0"/>
              <a:t>…….....</a:t>
            </a:r>
            <a:r>
              <a:rPr lang="sk-SK" sz="4900" dirty="0" smtClean="0"/>
              <a:t>0,95 g </a:t>
            </a:r>
          </a:p>
          <a:p>
            <a:r>
              <a:rPr lang="sk-SK" sz="4900" dirty="0" err="1" smtClean="0"/>
              <a:t>Myocarde</a:t>
            </a:r>
            <a:r>
              <a:rPr lang="sk-SK" sz="4900" dirty="0" smtClean="0"/>
              <a:t> (Srdce) 6 CH……………………………………………………....0,95 g </a:t>
            </a:r>
          </a:p>
          <a:p>
            <a:r>
              <a:rPr lang="sk-SK" sz="4900" dirty="0" err="1" smtClean="0"/>
              <a:t>Bryonia</a:t>
            </a:r>
            <a:r>
              <a:rPr lang="sk-SK" sz="4900" dirty="0" smtClean="0"/>
              <a:t> (Posed biely) 3 CH…………………………………………………..0,95 g </a:t>
            </a:r>
            <a:endParaRPr lang="sk-SK" sz="4900" dirty="0" smtClean="0"/>
          </a:p>
          <a:p>
            <a:r>
              <a:rPr lang="sk-SK" sz="4900" dirty="0" err="1" smtClean="0"/>
              <a:t>Coccus</a:t>
            </a:r>
            <a:r>
              <a:rPr lang="sk-SK" sz="4900" dirty="0" smtClean="0"/>
              <a:t> </a:t>
            </a:r>
            <a:r>
              <a:rPr lang="sk-SK" sz="4900" dirty="0" err="1" smtClean="0"/>
              <a:t>cacti</a:t>
            </a:r>
            <a:r>
              <a:rPr lang="sk-SK" sz="4900" dirty="0" smtClean="0"/>
              <a:t> (Červec </a:t>
            </a:r>
            <a:r>
              <a:rPr lang="sk-SK" sz="4900" dirty="0" err="1" smtClean="0"/>
              <a:t>nopálový</a:t>
            </a:r>
            <a:r>
              <a:rPr lang="sk-SK" sz="4900" dirty="0" smtClean="0"/>
              <a:t>) 3 CH………………………………………..0,95 g </a:t>
            </a:r>
          </a:p>
          <a:p>
            <a:endParaRPr lang="sk-SK" sz="3600" dirty="0" smtClean="0"/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97146" y="1977175"/>
            <a:ext cx="4754880" cy="4206240"/>
          </a:xfrm>
        </p:spPr>
        <p:txBody>
          <a:bodyPr>
            <a:normAutofit fontScale="32500" lnSpcReduction="20000"/>
          </a:bodyPr>
          <a:lstStyle/>
          <a:p>
            <a:r>
              <a:rPr lang="sk-SK" sz="4900" dirty="0" err="1" smtClean="0"/>
              <a:t>Ipecacuanha</a:t>
            </a:r>
            <a:r>
              <a:rPr lang="sk-SK" sz="4900" dirty="0" smtClean="0"/>
              <a:t> </a:t>
            </a:r>
            <a:r>
              <a:rPr lang="sk-SK" sz="4900" dirty="0" smtClean="0"/>
              <a:t>(</a:t>
            </a:r>
            <a:r>
              <a:rPr lang="sk-SK" sz="4900" dirty="0" err="1" smtClean="0"/>
              <a:t>Uragoga</a:t>
            </a:r>
            <a:r>
              <a:rPr lang="sk-SK" sz="4900" dirty="0" smtClean="0"/>
              <a:t> pravá) 3 CH </a:t>
            </a:r>
            <a:r>
              <a:rPr lang="sk-SK" sz="4900" dirty="0" smtClean="0"/>
              <a:t>……………….....</a:t>
            </a:r>
            <a:r>
              <a:rPr lang="sk-SK" sz="4900" dirty="0" smtClean="0"/>
              <a:t>0,95 g </a:t>
            </a:r>
          </a:p>
          <a:p>
            <a:r>
              <a:rPr lang="sk-SK" sz="4900" dirty="0" err="1" smtClean="0"/>
              <a:t>Spongia</a:t>
            </a:r>
            <a:r>
              <a:rPr lang="sk-SK" sz="4900" dirty="0" smtClean="0"/>
              <a:t> </a:t>
            </a:r>
            <a:r>
              <a:rPr lang="sk-SK" sz="4900" dirty="0" err="1" smtClean="0"/>
              <a:t>tosta</a:t>
            </a:r>
            <a:r>
              <a:rPr lang="sk-SK" sz="4900" dirty="0" smtClean="0"/>
              <a:t> (Hubka umývacia) 3 CH </a:t>
            </a:r>
            <a:r>
              <a:rPr lang="sk-SK" sz="4900" dirty="0" smtClean="0"/>
              <a:t>……………......</a:t>
            </a:r>
            <a:r>
              <a:rPr lang="sk-SK" sz="4900" dirty="0" smtClean="0"/>
              <a:t>0,95 g </a:t>
            </a:r>
          </a:p>
          <a:p>
            <a:r>
              <a:rPr lang="sk-SK" sz="4900" dirty="0" err="1" smtClean="0"/>
              <a:t>Sticta</a:t>
            </a:r>
            <a:r>
              <a:rPr lang="sk-SK" sz="4900" dirty="0" smtClean="0"/>
              <a:t> </a:t>
            </a:r>
            <a:r>
              <a:rPr lang="sk-SK" sz="4900" dirty="0" err="1" smtClean="0"/>
              <a:t>pulmonaria</a:t>
            </a:r>
            <a:r>
              <a:rPr lang="sk-SK" sz="4900" dirty="0" smtClean="0"/>
              <a:t> (</a:t>
            </a:r>
            <a:r>
              <a:rPr lang="sk-SK" sz="4900" dirty="0" err="1" smtClean="0"/>
              <a:t>Jamkatec</a:t>
            </a:r>
            <a:r>
              <a:rPr lang="sk-SK" sz="4900" dirty="0" smtClean="0"/>
              <a:t> pľúcny) 3 </a:t>
            </a:r>
            <a:r>
              <a:rPr lang="sk-SK" sz="4900" dirty="0" smtClean="0"/>
              <a:t>CH………………..</a:t>
            </a:r>
            <a:r>
              <a:rPr lang="sk-SK" sz="4900" dirty="0" smtClean="0"/>
              <a:t>0,95 g </a:t>
            </a:r>
          </a:p>
          <a:p>
            <a:r>
              <a:rPr lang="sk-SK" sz="4900" dirty="0" err="1" smtClean="0"/>
              <a:t>Drosera</a:t>
            </a:r>
            <a:r>
              <a:rPr lang="sk-SK" sz="4900" dirty="0" smtClean="0"/>
              <a:t> MT (Rosička okrúhlolistá–materská tinktúra</a:t>
            </a:r>
            <a:r>
              <a:rPr lang="sk-SK" sz="4900" dirty="0" smtClean="0"/>
              <a:t>)......</a:t>
            </a:r>
            <a:r>
              <a:rPr lang="sk-SK" sz="4900" dirty="0" smtClean="0"/>
              <a:t>0,95 g </a:t>
            </a:r>
          </a:p>
          <a:p>
            <a:r>
              <a:rPr lang="sk-SK" sz="4900" dirty="0" err="1" smtClean="0"/>
              <a:t>Polygala</a:t>
            </a:r>
            <a:r>
              <a:rPr lang="sk-SK" sz="4900" dirty="0" smtClean="0"/>
              <a:t> </a:t>
            </a:r>
            <a:r>
              <a:rPr lang="sk-SK" sz="4900" dirty="0" smtClean="0"/>
              <a:t>sirup……………………................................. </a:t>
            </a:r>
            <a:r>
              <a:rPr lang="sk-SK" sz="4900" dirty="0" smtClean="0"/>
              <a:t>19,00 g </a:t>
            </a:r>
          </a:p>
          <a:p>
            <a:r>
              <a:rPr lang="sk-SK" sz="4900" dirty="0" err="1" smtClean="0"/>
              <a:t>Tolu</a:t>
            </a:r>
            <a:r>
              <a:rPr lang="sk-SK" sz="4900" dirty="0" smtClean="0"/>
              <a:t> </a:t>
            </a:r>
            <a:r>
              <a:rPr lang="sk-SK" sz="4900" dirty="0" smtClean="0"/>
              <a:t>sirup……………………………................................. 19,00 </a:t>
            </a:r>
            <a:r>
              <a:rPr lang="sk-SK" sz="4900" dirty="0" smtClean="0"/>
              <a:t>g </a:t>
            </a:r>
          </a:p>
          <a:p>
            <a:r>
              <a:rPr lang="sk-SK" sz="4900" dirty="0" smtClean="0"/>
              <a:t>Ďalšie zložky sú: </a:t>
            </a:r>
          </a:p>
          <a:p>
            <a:r>
              <a:rPr lang="sk-SK" sz="4900" dirty="0" smtClean="0"/>
              <a:t>Pomocné látky: karamel, sacharóza (súčasť sirupov), jednoduchý sirup, etanol 96%, kyselina </a:t>
            </a:r>
            <a:r>
              <a:rPr lang="sk-SK" sz="4900" dirty="0" err="1" smtClean="0"/>
              <a:t>benzoová</a:t>
            </a:r>
            <a:r>
              <a:rPr lang="sk-SK" sz="3800" dirty="0" smtClean="0"/>
              <a:t>. </a:t>
            </a:r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4084" y="333398"/>
            <a:ext cx="2738120" cy="293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Liek </a:t>
            </a:r>
            <a:r>
              <a:rPr lang="sk-SK" dirty="0" err="1" smtClean="0"/>
              <a:t>oscillococcinum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Čo </a:t>
            </a:r>
            <a:r>
              <a:rPr lang="sk-SK" dirty="0" err="1" smtClean="0"/>
              <a:t>Oscillococcinum</a:t>
            </a:r>
            <a:r>
              <a:rPr lang="sk-SK" dirty="0" smtClean="0"/>
              <a:t> obsahuje </a:t>
            </a:r>
          </a:p>
          <a:p>
            <a:r>
              <a:rPr lang="sk-SK" dirty="0" smtClean="0"/>
              <a:t>- Liečivo: 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Anas</a:t>
            </a:r>
            <a:r>
              <a:rPr lang="sk-SK" dirty="0" smtClean="0"/>
              <a:t> </a:t>
            </a:r>
            <a:r>
              <a:rPr lang="sk-SK" dirty="0" err="1" smtClean="0"/>
              <a:t>barbariae</a:t>
            </a:r>
            <a:r>
              <a:rPr lang="sk-SK" dirty="0" smtClean="0"/>
              <a:t> </a:t>
            </a:r>
            <a:r>
              <a:rPr lang="sk-SK" dirty="0" err="1" smtClean="0"/>
              <a:t>hepatis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</a:t>
            </a:r>
            <a:r>
              <a:rPr lang="sk-SK" dirty="0" err="1" smtClean="0"/>
              <a:t>cordis</a:t>
            </a:r>
            <a:r>
              <a:rPr lang="sk-SK" dirty="0" smtClean="0"/>
              <a:t> </a:t>
            </a:r>
            <a:r>
              <a:rPr lang="sk-SK" dirty="0" err="1" smtClean="0"/>
              <a:t>extractum</a:t>
            </a:r>
            <a:r>
              <a:rPr lang="sk-SK" dirty="0" smtClean="0"/>
              <a:t> 200K (0,01ml/g) </a:t>
            </a:r>
          </a:p>
          <a:p>
            <a:r>
              <a:rPr lang="sk-SK" dirty="0" smtClean="0"/>
              <a:t>(extrakt z pečene a srdca kačice </a:t>
            </a:r>
            <a:r>
              <a:rPr lang="sk-SK" dirty="0" err="1" smtClean="0"/>
              <a:t>Anas</a:t>
            </a:r>
            <a:r>
              <a:rPr lang="sk-SK" dirty="0" smtClean="0"/>
              <a:t> </a:t>
            </a:r>
            <a:r>
              <a:rPr lang="sk-SK" dirty="0" err="1" smtClean="0"/>
              <a:t>barbariae</a:t>
            </a:r>
            <a:r>
              <a:rPr lang="sk-SK" dirty="0" smtClean="0"/>
              <a:t>) </a:t>
            </a:r>
          </a:p>
          <a:p>
            <a:r>
              <a:rPr lang="sk-SK" dirty="0" smtClean="0"/>
              <a:t> - Ďalšie zložky sú sacharóza a laktóza. 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4781" y="2011363"/>
            <a:ext cx="42068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Prvotné náboženstvá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6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Človek je tvor zvedavý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48895"/>
          </a:xfrm>
        </p:spPr>
        <p:txBody>
          <a:bodyPr>
            <a:noAutofit/>
          </a:bodyPr>
          <a:lstStyle/>
          <a:p>
            <a:r>
              <a:rPr lang="sk-SK" sz="7200" dirty="0" smtClean="0"/>
              <a:t>Prečo som na tomto svete?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xmlns="" val="394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Človek je tvor zvedavý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48895"/>
          </a:xfrm>
        </p:spPr>
        <p:txBody>
          <a:bodyPr>
            <a:noAutofit/>
          </a:bodyPr>
          <a:lstStyle/>
          <a:p>
            <a:r>
              <a:rPr lang="sk-SK" sz="7200" dirty="0" smtClean="0"/>
              <a:t>Aký zmysel má môj život?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xmlns="" val="22640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Človek je tvor zvedavý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48895"/>
          </a:xfrm>
        </p:spPr>
        <p:txBody>
          <a:bodyPr>
            <a:noAutofit/>
          </a:bodyPr>
          <a:lstStyle/>
          <a:p>
            <a:r>
              <a:rPr lang="sk-SK" sz="7200" dirty="0" smtClean="0"/>
              <a:t>Odkiaľ som sa tu zobral? </a:t>
            </a:r>
            <a:endParaRPr lang="sk-SK" sz="7200" dirty="0"/>
          </a:p>
        </p:txBody>
      </p:sp>
    </p:spTree>
    <p:extLst>
      <p:ext uri="{BB962C8B-B14F-4D97-AF65-F5344CB8AC3E}">
        <p14:creationId xmlns:p14="http://schemas.microsoft.com/office/powerpoint/2010/main" xmlns="" val="10876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Prvotné náboženstvá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3200" dirty="0"/>
              <a:t>Sú </a:t>
            </a:r>
            <a:r>
              <a:rPr lang="sk-SK" sz="3200" dirty="0" smtClean="0"/>
              <a:t>prejavom:</a:t>
            </a:r>
          </a:p>
          <a:p>
            <a:pPr lvl="1"/>
            <a:r>
              <a:rPr lang="sk-SK" sz="3000" dirty="0" smtClean="0"/>
              <a:t>jednoduchej viery</a:t>
            </a:r>
          </a:p>
          <a:p>
            <a:pPr lvl="1"/>
            <a:r>
              <a:rPr lang="sk-SK" sz="3000" dirty="0" smtClean="0"/>
              <a:t>údivu</a:t>
            </a:r>
            <a:endParaRPr lang="sk-SK" sz="3000" dirty="0"/>
          </a:p>
          <a:p>
            <a:pPr lvl="1"/>
            <a:r>
              <a:rPr lang="sk-SK" sz="3000" dirty="0" smtClean="0"/>
              <a:t>strachu</a:t>
            </a:r>
            <a:endParaRPr lang="sk-SK" sz="3000" dirty="0"/>
          </a:p>
          <a:p>
            <a:r>
              <a:rPr lang="sk-SK" sz="3200" dirty="0" smtClean="0"/>
              <a:t>Z prírodných javov, ktorým ľudia nerozumeli</a:t>
            </a:r>
            <a:endParaRPr lang="sk-SK" sz="3200" dirty="0"/>
          </a:p>
          <a:p>
            <a:endParaRPr lang="sk-SK" dirty="0"/>
          </a:p>
        </p:txBody>
      </p:sp>
      <p:pic>
        <p:nvPicPr>
          <p:cNvPr id="1026" name="Picture 2" descr="http://www.ancient.eu/uploads/images/193.jpg?v=14310308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627" y="2228467"/>
            <a:ext cx="6223726" cy="41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50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Zbožstvenie prírodných javov bolo formou </a:t>
            </a:r>
            <a:r>
              <a:rPr lang="sk-SK" b="1" dirty="0" smtClean="0"/>
              <a:t>Panteizmu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348755" y="2011680"/>
            <a:ext cx="4764948" cy="4206240"/>
          </a:xfrm>
        </p:spPr>
        <p:txBody>
          <a:bodyPr>
            <a:normAutofit/>
          </a:bodyPr>
          <a:lstStyle/>
          <a:p>
            <a:r>
              <a:rPr lang="sk-SK" sz="5400" dirty="0" smtClean="0"/>
              <a:t>Panteizmus</a:t>
            </a:r>
            <a:endParaRPr lang="sk-SK" sz="3200" dirty="0" smtClean="0"/>
          </a:p>
          <a:p>
            <a:pPr lvl="1"/>
            <a:r>
              <a:rPr lang="sk-SK" sz="3200" dirty="0" smtClean="0"/>
              <a:t>Prvotné náboženstvo ľudstva.</a:t>
            </a:r>
          </a:p>
          <a:p>
            <a:pPr lvl="1"/>
            <a:r>
              <a:rPr lang="sk-SK" sz="3200" dirty="0" smtClean="0"/>
              <a:t>Stotožňuje Boha s prírodou a príroda je Bohom</a:t>
            </a:r>
          </a:p>
          <a:p>
            <a:pPr lvl="1"/>
            <a:r>
              <a:rPr lang="sk-SK" sz="3200" dirty="0" smtClean="0"/>
              <a:t>Príroda je matka všetkého</a:t>
            </a:r>
            <a:endParaRPr lang="sk-SK" sz="3200" dirty="0"/>
          </a:p>
        </p:txBody>
      </p:sp>
      <p:pic>
        <p:nvPicPr>
          <p:cNvPr id="2052" name="Picture 4" descr="https://www.idisciple.org/cloud/idm/The-Attraction-of-Pantheis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25" y="2011680"/>
            <a:ext cx="7016518" cy="46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52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Ľudia hľadali odpovede na zmysel života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714943"/>
          </a:xfrm>
        </p:spPr>
        <p:txBody>
          <a:bodyPr>
            <a:noAutofit/>
          </a:bodyPr>
          <a:lstStyle/>
          <a:p>
            <a:r>
              <a:rPr lang="sk-SK" sz="3200" dirty="0" smtClean="0"/>
              <a:t>Nerozumeli bleskom, hromom, záhadou pre nich bolo zemetrasenie, záplavy. Rovnako nerozumeli významu existencie Slnka, Mesiaca či hviezd a preto tieto prírodne javy začali považovať za bohov. </a:t>
            </a:r>
          </a:p>
        </p:txBody>
      </p:sp>
    </p:spTree>
    <p:extLst>
      <p:ext uri="{BB962C8B-B14F-4D97-AF65-F5344CB8AC3E}">
        <p14:creationId xmlns:p14="http://schemas.microsoft.com/office/powerpoint/2010/main" xmlns="" val="39658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Preto ich vzývali a prosili o priazeň. </a:t>
            </a:r>
          </a:p>
        </p:txBody>
      </p:sp>
      <p:pic>
        <p:nvPicPr>
          <p:cNvPr id="3074" name="Picture 2" descr="http://www.zvladnuto.wz.cz/Images/Bourka/Blesk_1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60" y="1967938"/>
            <a:ext cx="5662568" cy="47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drian.hudec.szm.com/Obrazky%20-%20moja%20stranka/Zem-Slnko-Mesia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966" y="1967938"/>
            <a:ext cx="5662568" cy="47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4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TM03090430[[fn=Pruhované]]</Template>
  <TotalTime>146</TotalTime>
  <Words>636</Words>
  <Application>Microsoft Office PowerPoint</Application>
  <PresentationFormat>Vlastná</PresentationFormat>
  <Paragraphs>89</Paragraphs>
  <Slides>29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Pruhované</vt:lpstr>
      <vt:lpstr>Prvotné náboženstvá</vt:lpstr>
      <vt:lpstr>Človek je tvor zvedavý</vt:lpstr>
      <vt:lpstr>Človek je tvor zvedavý</vt:lpstr>
      <vt:lpstr>Človek je tvor zvedavý</vt:lpstr>
      <vt:lpstr>Človek je tvor zvedavý</vt:lpstr>
      <vt:lpstr>Prvotné náboženstvá</vt:lpstr>
      <vt:lpstr>Zbožstvenie prírodných javov bolo formou Panteizmu</vt:lpstr>
      <vt:lpstr>Ľudia hľadali odpovede na zmysel života</vt:lpstr>
      <vt:lpstr>Preto ich vzývali a prosili o priazeň. </vt:lpstr>
      <vt:lpstr>Úcta a viera z dravých zvierat</vt:lpstr>
      <vt:lpstr>dravé zvieratá</vt:lpstr>
      <vt:lpstr>Viera v sny</vt:lpstr>
      <vt:lpstr>Viera v sny</vt:lpstr>
      <vt:lpstr>mýtus</vt:lpstr>
      <vt:lpstr>kozmogónia</vt:lpstr>
      <vt:lpstr>mágia</vt:lpstr>
      <vt:lpstr>Základné typy mágie starých kmeňov a rodov:</vt:lpstr>
      <vt:lpstr>Dotyková mágia</vt:lpstr>
      <vt:lpstr>Homeopatická mágia</vt:lpstr>
      <vt:lpstr>homeopatia</vt:lpstr>
      <vt:lpstr>Princípy homeopatie</vt:lpstr>
      <vt:lpstr>Potenciácia a dynamizácia</vt:lpstr>
      <vt:lpstr>Potenciácia</vt:lpstr>
      <vt:lpstr>dynamizácia</vt:lpstr>
      <vt:lpstr>Registrácia homeopatík</vt:lpstr>
      <vt:lpstr>Dôsledky užívania homeopatík</vt:lpstr>
      <vt:lpstr> sirup STodal</vt:lpstr>
      <vt:lpstr>Liek oscillococcinum</vt:lpstr>
      <vt:lpstr>Prvotné náboženstvá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Izák a Rebeka</dc:title>
  <dc:creator>Stanislav Grega</dc:creator>
  <cp:lastModifiedBy>Používateľ systému Windows</cp:lastModifiedBy>
  <cp:revision>20</cp:revision>
  <dcterms:created xsi:type="dcterms:W3CDTF">2016-01-14T08:48:19Z</dcterms:created>
  <dcterms:modified xsi:type="dcterms:W3CDTF">2018-02-20T17:57:23Z</dcterms:modified>
</cp:coreProperties>
</file>